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7"/>
  </p:notesMasterIdLst>
  <p:handoutMasterIdLst>
    <p:handoutMasterId r:id="rId28"/>
  </p:handoutMasterIdLst>
  <p:sldIdLst>
    <p:sldId id="256" r:id="rId2"/>
    <p:sldId id="261" r:id="rId3"/>
    <p:sldId id="363" r:id="rId4"/>
    <p:sldId id="365" r:id="rId5"/>
    <p:sldId id="343" r:id="rId6"/>
    <p:sldId id="352" r:id="rId7"/>
    <p:sldId id="346" r:id="rId8"/>
    <p:sldId id="347" r:id="rId9"/>
    <p:sldId id="345" r:id="rId10"/>
    <p:sldId id="362" r:id="rId11"/>
    <p:sldId id="367" r:id="rId12"/>
    <p:sldId id="354" r:id="rId13"/>
    <p:sldId id="338" r:id="rId14"/>
    <p:sldId id="368" r:id="rId15"/>
    <p:sldId id="369" r:id="rId16"/>
    <p:sldId id="373" r:id="rId17"/>
    <p:sldId id="366" r:id="rId18"/>
    <p:sldId id="358" r:id="rId19"/>
    <p:sldId id="374" r:id="rId20"/>
    <p:sldId id="361" r:id="rId21"/>
    <p:sldId id="360" r:id="rId22"/>
    <p:sldId id="342" r:id="rId23"/>
    <p:sldId id="282" r:id="rId24"/>
    <p:sldId id="372" r:id="rId25"/>
    <p:sldId id="356" r:id="rId26"/>
  </p:sldIdLst>
  <p:sldSz cx="9144000" cy="5143500" type="screen16x9"/>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03">
          <p15:clr>
            <a:srgbClr val="A4A3A4"/>
          </p15:clr>
        </p15:guide>
        <p15:guide id="2" pos="300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44" autoAdjust="0"/>
    <p:restoredTop sz="95494"/>
  </p:normalViewPr>
  <p:slideViewPr>
    <p:cSldViewPr snapToGrid="0" snapToObjects="1" showGuides="1">
      <p:cViewPr>
        <p:scale>
          <a:sx n="141" d="100"/>
          <a:sy n="141" d="100"/>
        </p:scale>
        <p:origin x="1304" y="392"/>
      </p:cViewPr>
      <p:guideLst>
        <p:guide orient="horz" pos="1503"/>
        <p:guide pos="300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0" d="100"/>
          <a:sy n="150" d="100"/>
        </p:scale>
        <p:origin x="608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latin typeface="Arial" panose="02080604020202020204" pitchFamily="34" charset="0"/>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279B33-A94D-4C8C-88C2-619932967EF3}" type="datetimeFigureOut">
              <a:rPr lang="fr-CH" smtClean="0">
                <a:latin typeface="Arial" panose="02080604020202020204" pitchFamily="34" charset="0"/>
              </a:rPr>
              <a:t>05.02.26</a:t>
            </a:fld>
            <a:endParaRPr lang="fr-CH">
              <a:latin typeface="Arial" panose="02080604020202020204" pitchFamily="34"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latin typeface="Arial" panose="02080604020202020204" pitchFamily="34" charset="0"/>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F4AF0-8439-436D-BEF0-52070F19E1B6}" type="slidenum">
              <a:rPr lang="fr-CH" smtClean="0">
                <a:latin typeface="Arial" panose="02080604020202020204" pitchFamily="34" charset="0"/>
              </a:rPr>
              <a:t>‹N›</a:t>
            </a:fld>
            <a:endParaRPr lang="fr-CH">
              <a:latin typeface="Arial" panose="0208060402020202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80604020202020204" pitchFamily="34" charset="0"/>
              </a:defRPr>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80604020202020204" pitchFamily="34" charset="0"/>
              </a:defRPr>
            </a:lvl1pPr>
          </a:lstStyle>
          <a:p>
            <a:fld id="{F8103E42-5239-1A40-AD33-3EE7E9DDF5FD}" type="datetimeFigureOut">
              <a:rPr lang="fr-FR" smtClean="0"/>
              <a:t>05/02/2026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80604020202020204" pitchFamily="34" charset="0"/>
              </a:defRPr>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80604020202020204" pitchFamily="34" charset="0"/>
              </a:defRPr>
            </a:lvl1pPr>
          </a:lstStyle>
          <a:p>
            <a:fld id="{4CF50783-AAED-1941-8BCC-9F6140F0A6B1}" type="slidenum">
              <a:rPr lang="fr-FR" smtClean="0"/>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80604020202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txBody>
          <a:bodyPr/>
          <a:lstStyle/>
          <a:p>
            <a:endParaRPr lang="en-GB"/>
          </a:p>
        </p:txBody>
      </p:sp>
      <p:sp>
        <p:nvSpPr>
          <p:cNvPr id="3" name="Text Placeholder 2"/>
          <p:cNvSpPr>
            <a:spLocks noGrp="1"/>
          </p:cNvSpPr>
          <p:nvPr>
            <p:ph type="body" idx="3"/>
          </p:nvPr>
        </p:nvSpPr>
        <p:spPr/>
        <p:txBody>
          <a:bodyPr/>
          <a:lstStyle/>
          <a:p>
            <a:r>
              <a:rPr lang="en-US" dirty="0"/>
              <a:t>Thank for the invitation , the chair and the audience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20561-0863-BF72-E033-5624A1C8E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D1293-067C-1E9D-55A6-DF3252A2DE5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231BA79-1271-2FB9-96CB-1960B488C589}"/>
              </a:ext>
            </a:extLst>
          </p:cNvPr>
          <p:cNvSpPr>
            <a:spLocks noGrp="1"/>
          </p:cNvSpPr>
          <p:nvPr>
            <p:ph type="body" idx="1"/>
          </p:nvPr>
        </p:nvSpPr>
        <p:spPr/>
        <p:txBody>
          <a:bodyPr/>
          <a:lstStyle/>
          <a:p>
            <a:r>
              <a:rPr lang="en-US" sz="1200" dirty="0"/>
              <a:t>using a Monte-Carlo algorithm : to model in uniform background gas</a:t>
            </a:r>
            <a:br>
              <a:rPr lang="en-US" sz="1200" dirty="0"/>
            </a:br>
            <a:r>
              <a:rPr lang="en-US" sz="1200" dirty="0"/>
              <a:t>based on web-splines : for the finite-element method </a:t>
            </a:r>
            <a:endParaRPr lang="fr-CH" sz="1200" dirty="0"/>
          </a:p>
        </p:txBody>
      </p:sp>
      <p:sp>
        <p:nvSpPr>
          <p:cNvPr id="4" name="Slide Number Placeholder 3">
            <a:extLst>
              <a:ext uri="{FF2B5EF4-FFF2-40B4-BE49-F238E27FC236}">
                <a16:creationId xmlns:a16="http://schemas.microsoft.com/office/drawing/2014/main" id="{A610C7A6-511C-152D-A40E-0107A2BE9F70}"/>
              </a:ext>
            </a:extLst>
          </p:cNvPr>
          <p:cNvSpPr>
            <a:spLocks noGrp="1"/>
          </p:cNvSpPr>
          <p:nvPr>
            <p:ph type="sldNum" sz="quarter" idx="5"/>
          </p:nvPr>
        </p:nvSpPr>
        <p:spPr/>
        <p:txBody>
          <a:bodyPr/>
          <a:lstStyle/>
          <a:p>
            <a:fld id="{4CF50783-AAED-1941-8BCC-9F6140F0A6B1}" type="slidenum">
              <a:rPr lang="fr-FR" smtClean="0"/>
              <a:t>10</a:t>
            </a:fld>
            <a:endParaRPr lang="fr-FR"/>
          </a:p>
        </p:txBody>
      </p:sp>
    </p:spTree>
    <p:extLst>
      <p:ext uri="{BB962C8B-B14F-4D97-AF65-F5344CB8AC3E}">
        <p14:creationId xmlns:p14="http://schemas.microsoft.com/office/powerpoint/2010/main" val="1223934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17390-8BCE-5BB1-173B-398360217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BCEE8-060E-23C1-7414-E58874491F3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0A9026C-A973-6E50-1A54-F2EAC817ED7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4E2C3D-A6C6-24F5-2BB0-2B884410FC51}"/>
              </a:ext>
            </a:extLst>
          </p:cNvPr>
          <p:cNvSpPr>
            <a:spLocks noGrp="1"/>
          </p:cNvSpPr>
          <p:nvPr>
            <p:ph type="sldNum" sz="quarter" idx="5"/>
          </p:nvPr>
        </p:nvSpPr>
        <p:spPr/>
        <p:txBody>
          <a:bodyPr/>
          <a:lstStyle/>
          <a:p>
            <a:fld id="{4CF50783-AAED-1941-8BCC-9F6140F0A6B1}" type="slidenum">
              <a:rPr lang="fr-FR" smtClean="0"/>
              <a:t>11</a:t>
            </a:fld>
            <a:endParaRPr lang="fr-FR"/>
          </a:p>
        </p:txBody>
      </p:sp>
    </p:spTree>
    <p:extLst>
      <p:ext uri="{BB962C8B-B14F-4D97-AF65-F5344CB8AC3E}">
        <p14:creationId xmlns:p14="http://schemas.microsoft.com/office/powerpoint/2010/main" val="4282667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25892-491B-B4F5-8466-F80FC6F29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5F7B5-C720-36B4-B72D-C1B2CB2FD4D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88476BA-C336-61B6-264B-825C98305CCD}"/>
              </a:ext>
            </a:extLst>
          </p:cNvPr>
          <p:cNvSpPr>
            <a:spLocks noGrp="1"/>
          </p:cNvSpPr>
          <p:nvPr>
            <p:ph type="body" idx="1"/>
          </p:nvPr>
        </p:nvSpPr>
        <p:spPr/>
        <p:txBody>
          <a:bodyPr/>
          <a:lstStyle/>
          <a:p>
            <a:r>
              <a:rPr lang="en-GB" dirty="0"/>
              <a:t>Mention OE and TF meaning, error bar is the pressure uncertainty </a:t>
            </a:r>
          </a:p>
        </p:txBody>
      </p:sp>
      <p:sp>
        <p:nvSpPr>
          <p:cNvPr id="4" name="Slide Number Placeholder 3">
            <a:extLst>
              <a:ext uri="{FF2B5EF4-FFF2-40B4-BE49-F238E27FC236}">
                <a16:creationId xmlns:a16="http://schemas.microsoft.com/office/drawing/2014/main" id="{36E1FDAB-4DDA-42EF-AFDB-0F29ACDE6C8B}"/>
              </a:ext>
            </a:extLst>
          </p:cNvPr>
          <p:cNvSpPr>
            <a:spLocks noGrp="1"/>
          </p:cNvSpPr>
          <p:nvPr>
            <p:ph type="sldNum" sz="quarter" idx="5"/>
          </p:nvPr>
        </p:nvSpPr>
        <p:spPr/>
        <p:txBody>
          <a:bodyPr/>
          <a:lstStyle/>
          <a:p>
            <a:fld id="{4CF50783-AAED-1941-8BCC-9F6140F0A6B1}" type="slidenum">
              <a:rPr lang="fr-FR" smtClean="0"/>
              <a:t>12</a:t>
            </a:fld>
            <a:endParaRPr lang="fr-FR"/>
          </a:p>
        </p:txBody>
      </p:sp>
    </p:spTree>
    <p:extLst>
      <p:ext uri="{BB962C8B-B14F-4D97-AF65-F5344CB8AC3E}">
        <p14:creationId xmlns:p14="http://schemas.microsoft.com/office/powerpoint/2010/main" val="565387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F50783-AAED-1941-8BCC-9F6140F0A6B1}" type="slidenum">
              <a:rPr lang="fr-FR" smtClean="0"/>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30B6D-FD06-4F2C-EFDE-3FD005A53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747C9-8F9F-01FF-C03C-40B24386EC4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588455E-0751-E35C-8A41-C51F884C6614}"/>
              </a:ext>
            </a:extLst>
          </p:cNvPr>
          <p:cNvSpPr>
            <a:spLocks noGrp="1"/>
          </p:cNvSpPr>
          <p:nvPr>
            <p:ph type="body" idx="1"/>
          </p:nvPr>
        </p:nvSpPr>
        <p:spPr/>
        <p:txBody>
          <a:bodyPr/>
          <a:lstStyle/>
          <a:p>
            <a:r>
              <a:rPr lang="en-GB" dirty="0"/>
              <a:t>Periodic on the video the diocotron : bursts  - mention that it is a simulation </a:t>
            </a:r>
          </a:p>
        </p:txBody>
      </p:sp>
      <p:sp>
        <p:nvSpPr>
          <p:cNvPr id="4" name="Slide Number Placeholder 3">
            <a:extLst>
              <a:ext uri="{FF2B5EF4-FFF2-40B4-BE49-F238E27FC236}">
                <a16:creationId xmlns:a16="http://schemas.microsoft.com/office/drawing/2014/main" id="{BB915A99-AEE6-55B6-11A6-4FFF7CDA8C5C}"/>
              </a:ext>
            </a:extLst>
          </p:cNvPr>
          <p:cNvSpPr>
            <a:spLocks noGrp="1"/>
          </p:cNvSpPr>
          <p:nvPr>
            <p:ph type="sldNum" sz="quarter" idx="5"/>
          </p:nvPr>
        </p:nvSpPr>
        <p:spPr/>
        <p:txBody>
          <a:bodyPr/>
          <a:lstStyle/>
          <a:p>
            <a:fld id="{4CF50783-AAED-1941-8BCC-9F6140F0A6B1}" type="slidenum">
              <a:rPr lang="fr-FR" smtClean="0"/>
              <a:t>14</a:t>
            </a:fld>
            <a:endParaRPr lang="fr-FR"/>
          </a:p>
        </p:txBody>
      </p:sp>
    </p:spTree>
    <p:extLst>
      <p:ext uri="{BB962C8B-B14F-4D97-AF65-F5344CB8AC3E}">
        <p14:creationId xmlns:p14="http://schemas.microsoft.com/office/powerpoint/2010/main" val="252561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DCFE7-B1FC-F14A-6CA5-FCD423FC8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569E0-EB8C-0832-13CA-A2EC5723055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91AE28-37E1-7F5C-7AAC-3002D5F7704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48CA6C6-91AD-BB75-DEFB-25DBF6EBF735}"/>
              </a:ext>
            </a:extLst>
          </p:cNvPr>
          <p:cNvSpPr>
            <a:spLocks noGrp="1"/>
          </p:cNvSpPr>
          <p:nvPr>
            <p:ph type="sldNum" sz="quarter" idx="5"/>
          </p:nvPr>
        </p:nvSpPr>
        <p:spPr/>
        <p:txBody>
          <a:bodyPr/>
          <a:lstStyle/>
          <a:p>
            <a:fld id="{4CF50783-AAED-1941-8BCC-9F6140F0A6B1}" type="slidenum">
              <a:rPr lang="fr-FR" smtClean="0"/>
              <a:t>15</a:t>
            </a:fld>
            <a:endParaRPr lang="fr-FR"/>
          </a:p>
        </p:txBody>
      </p:sp>
    </p:spTree>
    <p:extLst>
      <p:ext uri="{BB962C8B-B14F-4D97-AF65-F5344CB8AC3E}">
        <p14:creationId xmlns:p14="http://schemas.microsoft.com/office/powerpoint/2010/main" val="5046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99897-473E-53FA-B405-4EF53B45E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597FC-6563-54BA-1139-40099BBA35A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F1A9794-3B8D-6269-296F-6521D2A1EF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A03B3A6-DFF0-8DA5-2273-88B600F113A1}"/>
              </a:ext>
            </a:extLst>
          </p:cNvPr>
          <p:cNvSpPr>
            <a:spLocks noGrp="1"/>
          </p:cNvSpPr>
          <p:nvPr>
            <p:ph type="sldNum" sz="quarter" idx="5"/>
          </p:nvPr>
        </p:nvSpPr>
        <p:spPr/>
        <p:txBody>
          <a:bodyPr/>
          <a:lstStyle/>
          <a:p>
            <a:fld id="{4CF50783-AAED-1941-8BCC-9F6140F0A6B1}" type="slidenum">
              <a:rPr lang="fr-FR" smtClean="0"/>
              <a:t>16</a:t>
            </a:fld>
            <a:endParaRPr lang="fr-FR"/>
          </a:p>
        </p:txBody>
      </p:sp>
    </p:spTree>
    <p:extLst>
      <p:ext uri="{BB962C8B-B14F-4D97-AF65-F5344CB8AC3E}">
        <p14:creationId xmlns:p14="http://schemas.microsoft.com/office/powerpoint/2010/main" val="2654004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7007E-0420-C73D-8DCA-A2425BD81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6809F-9993-C2F1-2DA3-4F7F34F47A8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EB180C9-E34C-C40A-539A-C2A963042F3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BA6D23-44C2-CB96-4248-AE0E6F509B6F}"/>
              </a:ext>
            </a:extLst>
          </p:cNvPr>
          <p:cNvSpPr>
            <a:spLocks noGrp="1"/>
          </p:cNvSpPr>
          <p:nvPr>
            <p:ph type="sldNum" sz="quarter" idx="5"/>
          </p:nvPr>
        </p:nvSpPr>
        <p:spPr/>
        <p:txBody>
          <a:bodyPr/>
          <a:lstStyle/>
          <a:p>
            <a:fld id="{4CF50783-AAED-1941-8BCC-9F6140F0A6B1}" type="slidenum">
              <a:rPr lang="fr-FR" smtClean="0"/>
              <a:t>17</a:t>
            </a:fld>
            <a:endParaRPr lang="fr-FR"/>
          </a:p>
        </p:txBody>
      </p:sp>
    </p:spTree>
    <p:extLst>
      <p:ext uri="{BB962C8B-B14F-4D97-AF65-F5344CB8AC3E}">
        <p14:creationId xmlns:p14="http://schemas.microsoft.com/office/powerpoint/2010/main" val="1027649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537C4-3FA0-8066-891E-73253DC0A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DEB1B-FED0-2F26-6C52-7DD973AE2F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4D72ABC-7AD6-478E-2EB7-47196F0253D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BC5B08-F642-FE18-68AF-C8A41F62EB51}"/>
              </a:ext>
            </a:extLst>
          </p:cNvPr>
          <p:cNvSpPr>
            <a:spLocks noGrp="1"/>
          </p:cNvSpPr>
          <p:nvPr>
            <p:ph type="sldNum" sz="quarter" idx="5"/>
          </p:nvPr>
        </p:nvSpPr>
        <p:spPr/>
        <p:txBody>
          <a:bodyPr/>
          <a:lstStyle/>
          <a:p>
            <a:fld id="{4CF50783-AAED-1941-8BCC-9F6140F0A6B1}" type="slidenum">
              <a:rPr lang="fr-FR" smtClean="0"/>
              <a:t>18</a:t>
            </a:fld>
            <a:endParaRPr lang="fr-FR"/>
          </a:p>
        </p:txBody>
      </p:sp>
    </p:spTree>
    <p:extLst>
      <p:ext uri="{BB962C8B-B14F-4D97-AF65-F5344CB8AC3E}">
        <p14:creationId xmlns:p14="http://schemas.microsoft.com/office/powerpoint/2010/main" val="191982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E7292-997A-3D41-1DCC-99EFA4D58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47D91-96C6-01F0-B21E-F658728D375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6855AE7-8D54-C2AB-D6EC-A84A67ECAA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13D7AC2-29CE-8DF9-48CE-CB4C75040D5A}"/>
              </a:ext>
            </a:extLst>
          </p:cNvPr>
          <p:cNvSpPr>
            <a:spLocks noGrp="1"/>
          </p:cNvSpPr>
          <p:nvPr>
            <p:ph type="sldNum" sz="quarter" idx="5"/>
          </p:nvPr>
        </p:nvSpPr>
        <p:spPr/>
        <p:txBody>
          <a:bodyPr/>
          <a:lstStyle/>
          <a:p>
            <a:fld id="{4CF50783-AAED-1941-8BCC-9F6140F0A6B1}" type="slidenum">
              <a:rPr lang="fr-FR" smtClean="0"/>
              <a:t>19</a:t>
            </a:fld>
            <a:endParaRPr lang="fr-FR"/>
          </a:p>
        </p:txBody>
      </p:sp>
    </p:spTree>
    <p:extLst>
      <p:ext uri="{BB962C8B-B14F-4D97-AF65-F5344CB8AC3E}">
        <p14:creationId xmlns:p14="http://schemas.microsoft.com/office/powerpoint/2010/main" val="2130520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fr-CH" sz="1200" dirty="0"/>
          </a:p>
        </p:txBody>
      </p:sp>
      <p:sp>
        <p:nvSpPr>
          <p:cNvPr id="4" name="Slide Number Placeholder 3"/>
          <p:cNvSpPr>
            <a:spLocks noGrp="1"/>
          </p:cNvSpPr>
          <p:nvPr>
            <p:ph type="sldNum" sz="quarter" idx="5"/>
          </p:nvPr>
        </p:nvSpPr>
        <p:spPr/>
        <p:txBody>
          <a:bodyPr/>
          <a:lstStyle/>
          <a:p>
            <a:fld id="{4CF50783-AAED-1941-8BCC-9F6140F0A6B1}" type="slidenum">
              <a:rPr lang="fr-FR" smtClean="0"/>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7B659-831C-D3F5-3859-DF9585072E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8C1B50-83D7-95AD-EC3E-3864D3FB473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9D5AD90-1ABC-D015-4719-626B3307DAE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436C80-F7F7-378F-A4AF-373B9896058B}"/>
              </a:ext>
            </a:extLst>
          </p:cNvPr>
          <p:cNvSpPr>
            <a:spLocks noGrp="1"/>
          </p:cNvSpPr>
          <p:nvPr>
            <p:ph type="sldNum" sz="quarter" idx="5"/>
          </p:nvPr>
        </p:nvSpPr>
        <p:spPr/>
        <p:txBody>
          <a:bodyPr/>
          <a:lstStyle/>
          <a:p>
            <a:fld id="{4CF50783-AAED-1941-8BCC-9F6140F0A6B1}" type="slidenum">
              <a:rPr lang="fr-FR" smtClean="0"/>
              <a:t>20</a:t>
            </a:fld>
            <a:endParaRPr lang="fr-FR"/>
          </a:p>
        </p:txBody>
      </p:sp>
    </p:spTree>
    <p:extLst>
      <p:ext uri="{BB962C8B-B14F-4D97-AF65-F5344CB8AC3E}">
        <p14:creationId xmlns:p14="http://schemas.microsoft.com/office/powerpoint/2010/main" val="1295723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11329-9F58-87C3-E451-9296DE0E3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B9B91-53A5-17C0-33F0-258A16CFDEE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552A9F2-EF4D-762D-123A-09DF4A93B554}"/>
              </a:ext>
            </a:extLst>
          </p:cNvPr>
          <p:cNvSpPr>
            <a:spLocks noGrp="1"/>
          </p:cNvSpPr>
          <p:nvPr>
            <p:ph type="body" idx="1"/>
          </p:nvPr>
        </p:nvSpPr>
        <p:spPr/>
        <p:txBody>
          <a:bodyPr/>
          <a:lstStyle/>
          <a:p>
            <a:r>
              <a:rPr lang="en-GB" dirty="0"/>
              <a:t>Mention first the stark effect </a:t>
            </a:r>
          </a:p>
        </p:txBody>
      </p:sp>
      <p:sp>
        <p:nvSpPr>
          <p:cNvPr id="4" name="Slide Number Placeholder 3">
            <a:extLst>
              <a:ext uri="{FF2B5EF4-FFF2-40B4-BE49-F238E27FC236}">
                <a16:creationId xmlns:a16="http://schemas.microsoft.com/office/drawing/2014/main" id="{DDC3779C-86E5-414D-7717-D9C00F7E81AC}"/>
              </a:ext>
            </a:extLst>
          </p:cNvPr>
          <p:cNvSpPr>
            <a:spLocks noGrp="1"/>
          </p:cNvSpPr>
          <p:nvPr>
            <p:ph type="sldNum" sz="quarter" idx="5"/>
          </p:nvPr>
        </p:nvSpPr>
        <p:spPr/>
        <p:txBody>
          <a:bodyPr/>
          <a:lstStyle/>
          <a:p>
            <a:fld id="{4CF50783-AAED-1941-8BCC-9F6140F0A6B1}" type="slidenum">
              <a:rPr lang="fr-FR" smtClean="0"/>
              <a:t>21</a:t>
            </a:fld>
            <a:endParaRPr lang="fr-FR"/>
          </a:p>
        </p:txBody>
      </p:sp>
    </p:spTree>
    <p:extLst>
      <p:ext uri="{BB962C8B-B14F-4D97-AF65-F5344CB8AC3E}">
        <p14:creationId xmlns:p14="http://schemas.microsoft.com/office/powerpoint/2010/main" val="3113736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7E460-66E5-7170-E14A-604D81859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9AEA1-AD62-FBAE-9F04-BE5568D4A3E2}"/>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68F2D52D-8646-8451-FA42-3785CFDB87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BA4B76-CCA7-1763-910E-34A912383CF4}"/>
              </a:ext>
            </a:extLst>
          </p:cNvPr>
          <p:cNvSpPr>
            <a:spLocks noGrp="1"/>
          </p:cNvSpPr>
          <p:nvPr>
            <p:ph type="sldNum" sz="quarter" idx="5"/>
          </p:nvPr>
        </p:nvSpPr>
        <p:spPr/>
        <p:txBody>
          <a:bodyPr/>
          <a:lstStyle/>
          <a:p>
            <a:fld id="{4CF50783-AAED-1941-8BCC-9F6140F0A6B1}" type="slidenum">
              <a:rPr lang="fr-FR" smtClean="0"/>
              <a:t>22</a:t>
            </a:fld>
            <a:endParaRPr lang="fr-FR" dirty="0"/>
          </a:p>
        </p:txBody>
      </p:sp>
    </p:spTree>
    <p:extLst>
      <p:ext uri="{BB962C8B-B14F-4D97-AF65-F5344CB8AC3E}">
        <p14:creationId xmlns:p14="http://schemas.microsoft.com/office/powerpoint/2010/main" val="84097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CF50783-AAED-1941-8BCC-9F6140F0A6B1}" type="slidenum">
              <a:rPr lang="fr-FR" smtClean="0"/>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F9D03-85FD-E39F-F83C-445783470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CCB66-1C48-37D4-132D-E93D3D0D736E}"/>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4D3333EC-114F-95ED-4CA4-824DD56639B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23F958B-54D4-4B2E-861C-FFF38F70EBC7}"/>
              </a:ext>
            </a:extLst>
          </p:cNvPr>
          <p:cNvSpPr>
            <a:spLocks noGrp="1"/>
          </p:cNvSpPr>
          <p:nvPr>
            <p:ph type="sldNum" sz="quarter" idx="5"/>
          </p:nvPr>
        </p:nvSpPr>
        <p:spPr/>
        <p:txBody>
          <a:bodyPr/>
          <a:lstStyle/>
          <a:p>
            <a:fld id="{4CF50783-AAED-1941-8BCC-9F6140F0A6B1}" type="slidenum">
              <a:rPr lang="fr-FR" smtClean="0"/>
              <a:t>24</a:t>
            </a:fld>
            <a:endParaRPr lang="fr-FR" dirty="0"/>
          </a:p>
        </p:txBody>
      </p:sp>
    </p:spTree>
    <p:extLst>
      <p:ext uri="{BB962C8B-B14F-4D97-AF65-F5344CB8AC3E}">
        <p14:creationId xmlns:p14="http://schemas.microsoft.com/office/powerpoint/2010/main" val="3206358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6E418-EB5F-94AB-0DEA-C43333422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E9138-6DAB-D120-F3C6-98A7A258A92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D1E8D8D-39B1-E6DA-4047-87C372790A5C}"/>
              </a:ext>
            </a:extLst>
          </p:cNvPr>
          <p:cNvSpPr>
            <a:spLocks noGrp="1"/>
          </p:cNvSpPr>
          <p:nvPr>
            <p:ph type="body" idx="1"/>
          </p:nvPr>
        </p:nvSpPr>
        <p:spPr/>
        <p:txBody>
          <a:bodyPr/>
          <a:lstStyle/>
          <a:p>
            <a:r>
              <a:rPr lang="en-GB"/>
              <a:t>Streak: diocotron instability studies</a:t>
            </a:r>
          </a:p>
        </p:txBody>
      </p:sp>
      <p:sp>
        <p:nvSpPr>
          <p:cNvPr id="4" name="Slide Number Placeholder 3">
            <a:extLst>
              <a:ext uri="{FF2B5EF4-FFF2-40B4-BE49-F238E27FC236}">
                <a16:creationId xmlns:a16="http://schemas.microsoft.com/office/drawing/2014/main" id="{96D73B97-6C61-5FF3-E940-0A93264DB2D3}"/>
              </a:ext>
            </a:extLst>
          </p:cNvPr>
          <p:cNvSpPr>
            <a:spLocks noGrp="1"/>
          </p:cNvSpPr>
          <p:nvPr>
            <p:ph type="sldNum" sz="quarter" idx="5"/>
          </p:nvPr>
        </p:nvSpPr>
        <p:spPr/>
        <p:txBody>
          <a:bodyPr/>
          <a:lstStyle/>
          <a:p>
            <a:fld id="{4CF50783-AAED-1941-8BCC-9F6140F0A6B1}" type="slidenum">
              <a:rPr lang="fr-FR" smtClean="0"/>
              <a:t>25</a:t>
            </a:fld>
            <a:endParaRPr lang="fr-FR"/>
          </a:p>
        </p:txBody>
      </p:sp>
    </p:spTree>
    <p:extLst>
      <p:ext uri="{BB962C8B-B14F-4D97-AF65-F5344CB8AC3E}">
        <p14:creationId xmlns:p14="http://schemas.microsoft.com/office/powerpoint/2010/main" val="222981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fr-CH" sz="1200" dirty="0"/>
              <a:t>Mention the interaction of e-</a:t>
            </a:r>
            <a:r>
              <a:rPr lang="fr-CH" sz="1200" dirty="0" err="1"/>
              <a:t>beam</a:t>
            </a:r>
            <a:r>
              <a:rPr lang="fr-CH" sz="1200" dirty="0"/>
              <a:t> to </a:t>
            </a:r>
            <a:r>
              <a:rPr lang="fr-CH" sz="1200" dirty="0" err="1"/>
              <a:t>mw</a:t>
            </a:r>
            <a:r>
              <a:rPr lang="fr-CH" sz="1200" dirty="0"/>
              <a:t> </a:t>
            </a:r>
            <a:r>
              <a:rPr lang="fr-CH" sz="1200" dirty="0" err="1"/>
              <a:t>beam</a:t>
            </a:r>
            <a:r>
              <a:rPr lang="fr-CH" sz="1200" dirty="0"/>
              <a:t> </a:t>
            </a:r>
          </a:p>
        </p:txBody>
      </p:sp>
      <p:sp>
        <p:nvSpPr>
          <p:cNvPr id="4" name="Slide Number Placeholder 3"/>
          <p:cNvSpPr>
            <a:spLocks noGrp="1"/>
          </p:cNvSpPr>
          <p:nvPr>
            <p:ph type="sldNum" sz="quarter" idx="5"/>
          </p:nvPr>
        </p:nvSpPr>
        <p:spPr/>
        <p:txBody>
          <a:bodyPr/>
          <a:lstStyle/>
          <a:p>
            <a:fld id="{4CF50783-AAED-1941-8BCC-9F6140F0A6B1}" type="slidenum">
              <a:rPr lang="fr-FR" smtClean="0"/>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1A795-4233-D83E-2B27-910E33C8F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0C3E1-BBA1-1DF7-47DE-30AE3A054A1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81851C0-78E1-8892-CD2D-03F7FCC4E2E5}"/>
              </a:ext>
            </a:extLst>
          </p:cNvPr>
          <p:cNvSpPr>
            <a:spLocks noGrp="1"/>
          </p:cNvSpPr>
          <p:nvPr>
            <p:ph type="body" idx="1"/>
          </p:nvPr>
        </p:nvSpPr>
        <p:spPr/>
        <p:txBody>
          <a:bodyPr/>
          <a:lstStyle/>
          <a:p>
            <a:endParaRPr lang="fr-CH" sz="1200" dirty="0"/>
          </a:p>
        </p:txBody>
      </p:sp>
      <p:sp>
        <p:nvSpPr>
          <p:cNvPr id="4" name="Slide Number Placeholder 3">
            <a:extLst>
              <a:ext uri="{FF2B5EF4-FFF2-40B4-BE49-F238E27FC236}">
                <a16:creationId xmlns:a16="http://schemas.microsoft.com/office/drawing/2014/main" id="{82A0F708-3B73-F943-63ED-5D2B4E3DA03F}"/>
              </a:ext>
            </a:extLst>
          </p:cNvPr>
          <p:cNvSpPr>
            <a:spLocks noGrp="1"/>
          </p:cNvSpPr>
          <p:nvPr>
            <p:ph type="sldNum" sz="quarter" idx="5"/>
          </p:nvPr>
        </p:nvSpPr>
        <p:spPr/>
        <p:txBody>
          <a:bodyPr/>
          <a:lstStyle/>
          <a:p>
            <a:fld id="{4CF50783-AAED-1941-8BCC-9F6140F0A6B1}" type="slidenum">
              <a:rPr lang="fr-FR" smtClean="0"/>
              <a:t>4</a:t>
            </a:fld>
            <a:endParaRPr lang="fr-FR"/>
          </a:p>
        </p:txBody>
      </p:sp>
    </p:spTree>
    <p:extLst>
      <p:ext uri="{BB962C8B-B14F-4D97-AF65-F5344CB8AC3E}">
        <p14:creationId xmlns:p14="http://schemas.microsoft.com/office/powerpoint/2010/main" val="2638096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9A340-87E7-68B4-6F9F-075826D35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C92970-BC0F-5FFA-3222-AD3A8B10AC8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867A5B5-288E-0308-58EF-7B4BA805C34D}"/>
              </a:ext>
            </a:extLst>
          </p:cNvPr>
          <p:cNvSpPr>
            <a:spLocks noGrp="1"/>
          </p:cNvSpPr>
          <p:nvPr>
            <p:ph type="body" idx="1"/>
          </p:nvPr>
        </p:nvSpPr>
        <p:spPr/>
        <p:txBody>
          <a:bodyPr/>
          <a:lstStyle/>
          <a:p>
            <a:r>
              <a:rPr lang="en-US" altLang="en-GB"/>
              <a:t>r_L ions in the order of meters, immediatly lost to central el. , ExB velocity of ions can be easily calculated and cyclotron freq. , 10-8 seconds we loose the ions</a:t>
            </a:r>
          </a:p>
          <a:p>
            <a:endParaRPr lang="en-US" altLang="en-GB"/>
          </a:p>
          <a:p>
            <a:r>
              <a:rPr lang="en-US" altLang="en-GB"/>
              <a:t>separate animation of trapping </a:t>
            </a:r>
          </a:p>
        </p:txBody>
      </p:sp>
      <p:sp>
        <p:nvSpPr>
          <p:cNvPr id="4" name="Slide Number Placeholder 3">
            <a:extLst>
              <a:ext uri="{FF2B5EF4-FFF2-40B4-BE49-F238E27FC236}">
                <a16:creationId xmlns:a16="http://schemas.microsoft.com/office/drawing/2014/main" id="{45B65729-1084-B2AB-3D74-9D1CB20756CF}"/>
              </a:ext>
            </a:extLst>
          </p:cNvPr>
          <p:cNvSpPr>
            <a:spLocks noGrp="1"/>
          </p:cNvSpPr>
          <p:nvPr>
            <p:ph type="sldNum" sz="quarter" idx="5"/>
          </p:nvPr>
        </p:nvSpPr>
        <p:spPr/>
        <p:txBody>
          <a:bodyPr/>
          <a:lstStyle/>
          <a:p>
            <a:fld id="{4CF50783-AAED-1941-8BCC-9F6140F0A6B1}" type="slidenum">
              <a:rPr lang="fr-FR" smtClean="0"/>
              <a:t>5</a:t>
            </a:fld>
            <a:endParaRPr lang="fr-FR"/>
          </a:p>
        </p:txBody>
      </p:sp>
    </p:spTree>
    <p:extLst>
      <p:ext uri="{BB962C8B-B14F-4D97-AF65-F5344CB8AC3E}">
        <p14:creationId xmlns:p14="http://schemas.microsoft.com/office/powerpoint/2010/main" val="137847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F1D5F-BFB7-E0FF-5A62-69C1F20C5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11D68-4A64-2B98-D63B-073E36E66BD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B9E7960-E14E-414E-0D5D-6397641DD5F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854B46A-259C-24E9-2047-E2327999BE2A}"/>
              </a:ext>
            </a:extLst>
          </p:cNvPr>
          <p:cNvSpPr>
            <a:spLocks noGrp="1"/>
          </p:cNvSpPr>
          <p:nvPr>
            <p:ph type="sldNum" sz="quarter" idx="5"/>
          </p:nvPr>
        </p:nvSpPr>
        <p:spPr/>
        <p:txBody>
          <a:bodyPr/>
          <a:lstStyle/>
          <a:p>
            <a:fld id="{4CF50783-AAED-1941-8BCC-9F6140F0A6B1}" type="slidenum">
              <a:rPr lang="fr-FR" smtClean="0"/>
              <a:t>6</a:t>
            </a:fld>
            <a:endParaRPr lang="fr-FR"/>
          </a:p>
        </p:txBody>
      </p:sp>
    </p:spTree>
    <p:extLst>
      <p:ext uri="{BB962C8B-B14F-4D97-AF65-F5344CB8AC3E}">
        <p14:creationId xmlns:p14="http://schemas.microsoft.com/office/powerpoint/2010/main" val="272845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DF09-FEB0-1727-63D1-46B352CFE3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9EE87-2B45-0A9B-346D-4F80225A0EA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F81C6DF-C05D-C167-F44B-94C47E3780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6071B6-EB3B-1708-C689-E5E690754697}"/>
              </a:ext>
            </a:extLst>
          </p:cNvPr>
          <p:cNvSpPr>
            <a:spLocks noGrp="1"/>
          </p:cNvSpPr>
          <p:nvPr>
            <p:ph type="sldNum" sz="quarter" idx="5"/>
          </p:nvPr>
        </p:nvSpPr>
        <p:spPr/>
        <p:txBody>
          <a:bodyPr/>
          <a:lstStyle/>
          <a:p>
            <a:fld id="{4CF50783-AAED-1941-8BCC-9F6140F0A6B1}" type="slidenum">
              <a:rPr lang="fr-FR" smtClean="0"/>
              <a:t>7</a:t>
            </a:fld>
            <a:endParaRPr lang="fr-FR"/>
          </a:p>
        </p:txBody>
      </p:sp>
    </p:spTree>
    <p:extLst>
      <p:ext uri="{BB962C8B-B14F-4D97-AF65-F5344CB8AC3E}">
        <p14:creationId xmlns:p14="http://schemas.microsoft.com/office/powerpoint/2010/main" val="2360866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3DE7A-F3C8-BAD6-6FAD-0552AD545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3D5DB-4F24-518F-53E5-558121D7286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525EBB3-248E-96FD-7AF2-0B5321CD9698}"/>
              </a:ext>
            </a:extLst>
          </p:cNvPr>
          <p:cNvSpPr>
            <a:spLocks noGrp="1"/>
          </p:cNvSpPr>
          <p:nvPr>
            <p:ph type="body" idx="1"/>
          </p:nvPr>
        </p:nvSpPr>
        <p:spPr/>
        <p:txBody>
          <a:bodyPr/>
          <a:lstStyle/>
          <a:p>
            <a:r>
              <a:rPr lang="en-GB" dirty="0"/>
              <a:t>Increase V and switch off </a:t>
            </a:r>
          </a:p>
        </p:txBody>
      </p:sp>
      <p:sp>
        <p:nvSpPr>
          <p:cNvPr id="4" name="Slide Number Placeholder 3">
            <a:extLst>
              <a:ext uri="{FF2B5EF4-FFF2-40B4-BE49-F238E27FC236}">
                <a16:creationId xmlns:a16="http://schemas.microsoft.com/office/drawing/2014/main" id="{BD770A42-AF36-522C-F2EE-CF6DCC543EC1}"/>
              </a:ext>
            </a:extLst>
          </p:cNvPr>
          <p:cNvSpPr>
            <a:spLocks noGrp="1"/>
          </p:cNvSpPr>
          <p:nvPr>
            <p:ph type="sldNum" sz="quarter" idx="5"/>
          </p:nvPr>
        </p:nvSpPr>
        <p:spPr/>
        <p:txBody>
          <a:bodyPr/>
          <a:lstStyle/>
          <a:p>
            <a:fld id="{4CF50783-AAED-1941-8BCC-9F6140F0A6B1}" type="slidenum">
              <a:rPr lang="fr-FR" smtClean="0"/>
              <a:t>8</a:t>
            </a:fld>
            <a:endParaRPr lang="fr-FR"/>
          </a:p>
        </p:txBody>
      </p:sp>
    </p:spTree>
    <p:extLst>
      <p:ext uri="{BB962C8B-B14F-4D97-AF65-F5344CB8AC3E}">
        <p14:creationId xmlns:p14="http://schemas.microsoft.com/office/powerpoint/2010/main" val="3287038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A14AE-8AA9-B958-779F-3780177D4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8C95B8-103D-85D8-D459-00ACD5D85FF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7AD0D90-0205-A2E0-FB1D-B4FAB6B76E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6924FA8-C715-1F83-1922-0DD01744A8B8}"/>
              </a:ext>
            </a:extLst>
          </p:cNvPr>
          <p:cNvSpPr>
            <a:spLocks noGrp="1"/>
          </p:cNvSpPr>
          <p:nvPr>
            <p:ph type="sldNum" sz="quarter" idx="5"/>
          </p:nvPr>
        </p:nvSpPr>
        <p:spPr/>
        <p:txBody>
          <a:bodyPr/>
          <a:lstStyle/>
          <a:p>
            <a:fld id="{4CF50783-AAED-1941-8BCC-9F6140F0A6B1}" type="slidenum">
              <a:rPr lang="fr-FR" smtClean="0"/>
              <a:t>9</a:t>
            </a:fld>
            <a:endParaRPr lang="fr-FR"/>
          </a:p>
        </p:txBody>
      </p:sp>
    </p:spTree>
    <p:extLst>
      <p:ext uri="{BB962C8B-B14F-4D97-AF65-F5344CB8AC3E}">
        <p14:creationId xmlns:p14="http://schemas.microsoft.com/office/powerpoint/2010/main" val="4046177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Espace réservé pour une image  11"/>
          <p:cNvSpPr>
            <a:spLocks noGrp="1"/>
          </p:cNvSpPr>
          <p:nvPr>
            <p:ph type="pic" sz="quarter" idx="10"/>
          </p:nvPr>
        </p:nvSpPr>
        <p:spPr>
          <a:xfrm>
            <a:off x="1331913" y="0"/>
            <a:ext cx="7812087" cy="4948238"/>
          </a:xfrm>
        </p:spPr>
        <p:txBody>
          <a:bodyPr/>
          <a:lstStyle/>
          <a:p>
            <a:r>
              <a:rPr lang="fr-FR"/>
              <a:t>Cliquez sur l'icône pour ajouter une image</a:t>
            </a:r>
          </a:p>
        </p:txBody>
      </p:sp>
      <p:sp>
        <p:nvSpPr>
          <p:cNvPr id="2" name="Title 1"/>
          <p:cNvSpPr>
            <a:spLocks noGrp="1"/>
          </p:cNvSpPr>
          <p:nvPr>
            <p:ph type="ctrTitle"/>
          </p:nvPr>
        </p:nvSpPr>
        <p:spPr>
          <a:xfrm>
            <a:off x="6405563" y="786535"/>
            <a:ext cx="2738437" cy="2338387"/>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hasCustomPrompt="1"/>
          </p:nvPr>
        </p:nvSpPr>
        <p:spPr>
          <a:xfrm>
            <a:off x="4576763" y="3124922"/>
            <a:ext cx="1828800" cy="1568450"/>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p:cNvPicPr>
            <a:picLocks noChangeAspect="1"/>
          </p:cNvPicPr>
          <p:nvPr userDrawn="1"/>
        </p:nvPicPr>
        <p:blipFill>
          <a:blip r:embed="rId2"/>
          <a:stretch>
            <a:fillRect/>
          </a:stretch>
        </p:blipFill>
        <p:spPr>
          <a:xfrm>
            <a:off x="82647" y="80283"/>
            <a:ext cx="1175301" cy="508655"/>
          </a:xfrm>
          <a:prstGeom prst="rect">
            <a:avLst/>
          </a:prstGeom>
        </p:spPr>
      </p:pic>
      <p:sp>
        <p:nvSpPr>
          <p:cNvPr id="16" name="Espace réservé du texte 4"/>
          <p:cNvSpPr>
            <a:spLocks noGrp="1"/>
          </p:cNvSpPr>
          <p:nvPr>
            <p:ph type="body" sz="quarter" idx="11" hasCustomPrompt="1"/>
          </p:nvPr>
        </p:nvSpPr>
        <p:spPr>
          <a:xfrm>
            <a:off x="6400800" y="4683125"/>
            <a:ext cx="1828800" cy="460375"/>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sp>
        <p:nvSpPr>
          <p:cNvPr id="5" name="Espace réservé du texte 4"/>
          <p:cNvSpPr>
            <a:spLocks noGrp="1"/>
          </p:cNvSpPr>
          <p:nvPr>
            <p:ph type="body" sz="quarter" idx="12"/>
          </p:nvPr>
        </p:nvSpPr>
        <p:spPr>
          <a:xfrm>
            <a:off x="82550" y="4440264"/>
            <a:ext cx="698500" cy="507975"/>
          </a:xfrm>
        </p:spPr>
        <p:txBody>
          <a:bodyPr lIns="0" tIns="0" rIns="0" bIns="0" anchor="b" anchorCtr="0">
            <a:noAutofit/>
          </a:bodyPr>
          <a:lstStyle>
            <a:lvl1pPr marL="114300" indent="-107950">
              <a:buFontTx/>
              <a:buBlip>
                <a:blip r:embed="rId3"/>
              </a:buBlip>
              <a:defRPr sz="700">
                <a:solidFill>
                  <a:schemeClr val="tx1"/>
                </a:solidFill>
              </a:defRPr>
            </a:lvl1pPr>
          </a:lstStyle>
          <a:p>
            <a:r>
              <a:rPr lang="fr-FR" dirty="0"/>
              <a:t>Modifier les styles du texte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04875" y="1563688"/>
            <a:ext cx="3671466" cy="3263504"/>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hasCustomPrompt="1"/>
          </p:nvPr>
        </p:nvSpPr>
        <p:spPr>
          <a:xfrm>
            <a:off x="4959772" y="1563688"/>
            <a:ext cx="3671466" cy="3263504"/>
          </a:xfrm>
        </p:spPr>
        <p:txBody>
          <a:bodyPr/>
          <a:lstStyle/>
          <a:p>
            <a:pPr lvl="0"/>
            <a:r>
              <a:rPr lang="fr-FR"/>
              <a:t>Modifier les styles du texte du masque
Deuxième niveau
Troisième niveau
Quatrième niveau
Cinquième niveau</a:t>
            </a:r>
          </a:p>
        </p:txBody>
      </p:sp>
      <p:sp>
        <p:nvSpPr>
          <p:cNvPr id="8" name="Titre 7"/>
          <p:cNvSpPr>
            <a:spLocks noGrp="1"/>
          </p:cNvSpPr>
          <p:nvPr>
            <p:ph type="title"/>
          </p:nvPr>
        </p:nvSpPr>
        <p:spPr/>
        <p:txBody>
          <a:bodyPr/>
          <a:lstStyle/>
          <a:p>
            <a:r>
              <a:rPr lang="fr-FR"/>
              <a:t>Modifiez le style du titre</a:t>
            </a:r>
          </a:p>
        </p:txBody>
      </p:sp>
      <p:sp>
        <p:nvSpPr>
          <p:cNvPr id="9" name="Espace réservé de la date 8"/>
          <p:cNvSpPr>
            <a:spLocks noGrp="1"/>
          </p:cNvSpPr>
          <p:nvPr>
            <p:ph type="dt" sz="half" idx="10"/>
          </p:nvPr>
        </p:nvSpPr>
        <p:spPr/>
        <p:txBody>
          <a:bodyPr/>
          <a:lstStyle/>
          <a:p>
            <a:r>
              <a:rPr lang="fr-CH"/>
              <a:t>NAME EVENT / NAME PRESENTATION</a:t>
            </a:r>
            <a:endParaRPr lang="fr-FR"/>
          </a:p>
        </p:txBody>
      </p:sp>
      <p:sp>
        <p:nvSpPr>
          <p:cNvPr id="10" name="Espace réservé du pied de page 9"/>
          <p:cNvSpPr>
            <a:spLocks noGrp="1"/>
          </p:cNvSpPr>
          <p:nvPr>
            <p:ph type="ftr" sz="quarter" idx="11"/>
          </p:nvPr>
        </p:nvSpPr>
        <p:spPr/>
        <p:txBody>
          <a:bodyPr/>
          <a:lstStyle/>
          <a:p>
            <a:r>
              <a:rPr lang="fr-FR"/>
              <a:t>Speaker </a:t>
            </a:r>
          </a:p>
        </p:txBody>
      </p:sp>
      <p:sp>
        <p:nvSpPr>
          <p:cNvPr id="11" name="Espace réservé du numéro de diapositive 10"/>
          <p:cNvSpPr>
            <a:spLocks noGrp="1"/>
          </p:cNvSpPr>
          <p:nvPr>
            <p:ph type="sldNum" sz="quarter" idx="12"/>
          </p:nvPr>
        </p:nvSpPr>
        <p:spPr/>
        <p:txBody>
          <a:bodyPr/>
          <a:lstStyle/>
          <a:p>
            <a:fld id="{E1E1CD7C-2161-7D43-862E-CE4C333CD873}"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a:t>Modifiez le style du titre</a:t>
            </a:r>
          </a:p>
        </p:txBody>
      </p:sp>
      <p:sp>
        <p:nvSpPr>
          <p:cNvPr id="7" name="Espace réservé de la date 6"/>
          <p:cNvSpPr>
            <a:spLocks noGrp="1"/>
          </p:cNvSpPr>
          <p:nvPr>
            <p:ph type="dt" sz="half" idx="10"/>
          </p:nvPr>
        </p:nvSpPr>
        <p:spPr/>
        <p:txBody>
          <a:bodyPr/>
          <a:lstStyle/>
          <a:p>
            <a:r>
              <a:rPr lang="fr-CH"/>
              <a:t>NAME EVENT / NAME PRESENTATION</a:t>
            </a:r>
            <a:endParaRPr lang="fr-FR"/>
          </a:p>
        </p:txBody>
      </p:sp>
      <p:sp>
        <p:nvSpPr>
          <p:cNvPr id="8" name="Espace réservé du pied de page 7"/>
          <p:cNvSpPr>
            <a:spLocks noGrp="1"/>
          </p:cNvSpPr>
          <p:nvPr>
            <p:ph type="ftr" sz="quarter" idx="11"/>
          </p:nvPr>
        </p:nvSpPr>
        <p:spPr/>
        <p:txBody>
          <a:bodyPr/>
          <a:lstStyle/>
          <a:p>
            <a:r>
              <a:rPr lang="fr-FR"/>
              <a:t>Speaker </a:t>
            </a:r>
          </a:p>
        </p:txBody>
      </p:sp>
      <p:sp>
        <p:nvSpPr>
          <p:cNvPr id="9" name="Espace réservé du numéro de diapositive 8"/>
          <p:cNvSpPr>
            <a:spLocks noGrp="1"/>
          </p:cNvSpPr>
          <p:nvPr>
            <p:ph type="sldNum" sz="quarter" idx="12"/>
          </p:nvPr>
        </p:nvSpPr>
        <p:spPr/>
        <p:txBody>
          <a:bodyPr/>
          <a:lstStyle/>
          <a:p>
            <a:fld id="{E1E1CD7C-2161-7D43-862E-CE4C333CD873}"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p:cNvSpPr>
            <a:spLocks noGrp="1"/>
          </p:cNvSpPr>
          <p:nvPr>
            <p:ph type="pic" sz="quarter" idx="13"/>
          </p:nvPr>
        </p:nvSpPr>
        <p:spPr>
          <a:xfrm>
            <a:off x="904875" y="0"/>
            <a:ext cx="8239125" cy="5143500"/>
          </a:xfrm>
        </p:spPr>
        <p:txBody>
          <a:bodyPr/>
          <a:lstStyle/>
          <a:p>
            <a:r>
              <a:rPr lang="fr-FR"/>
              <a:t>Cliquez sur l'icône pour ajouter une image</a:t>
            </a:r>
          </a:p>
        </p:txBody>
      </p:sp>
      <p:sp>
        <p:nvSpPr>
          <p:cNvPr id="2" name="Title 1"/>
          <p:cNvSpPr>
            <a:spLocks noGrp="1"/>
          </p:cNvSpPr>
          <p:nvPr>
            <p:ph type="title"/>
          </p:nvPr>
        </p:nvSpPr>
        <p:spPr>
          <a:xfrm>
            <a:off x="6405563" y="2571750"/>
            <a:ext cx="2738437" cy="2111375"/>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p:cNvSpPr>
            <a:spLocks noGrp="1"/>
          </p:cNvSpPr>
          <p:nvPr>
            <p:ph type="dt" sz="half" idx="14"/>
          </p:nvPr>
        </p:nvSpPr>
        <p:spPr/>
        <p:txBody>
          <a:bodyPr/>
          <a:lstStyle/>
          <a:p>
            <a:r>
              <a:rPr lang="fr-CH"/>
              <a:t>NAME EVENT / NAME PRESENTATION</a:t>
            </a:r>
            <a:endParaRPr lang="fr-FR"/>
          </a:p>
        </p:txBody>
      </p:sp>
      <p:sp>
        <p:nvSpPr>
          <p:cNvPr id="4" name="Espace réservé du pied de page 3"/>
          <p:cNvSpPr>
            <a:spLocks noGrp="1"/>
          </p:cNvSpPr>
          <p:nvPr>
            <p:ph type="ftr" sz="quarter" idx="15"/>
          </p:nvPr>
        </p:nvSpPr>
        <p:spPr/>
        <p:txBody>
          <a:bodyPr/>
          <a:lstStyle/>
          <a:p>
            <a:r>
              <a:rPr lang="fr-FR"/>
              <a:t>Speaker </a:t>
            </a:r>
          </a:p>
        </p:txBody>
      </p:sp>
      <p:sp>
        <p:nvSpPr>
          <p:cNvPr id="5" name="Espace réservé du numéro de diapositive 4"/>
          <p:cNvSpPr>
            <a:spLocks noGrp="1"/>
          </p:cNvSpPr>
          <p:nvPr>
            <p:ph type="sldNum" sz="quarter" idx="16"/>
          </p:nvPr>
        </p:nvSpPr>
        <p:spPr/>
        <p:txBody>
          <a:bodyPr/>
          <a:lstStyle/>
          <a:p>
            <a:fld id="{E1E1CD7C-2161-7D43-862E-CE4C333CD873}" type="slidenum">
              <a:rPr lang="fr-FR" smtClean="0"/>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p:cNvSpPr>
            <a:spLocks noGrp="1"/>
          </p:cNvSpPr>
          <p:nvPr>
            <p:ph type="pic" sz="quarter" idx="13"/>
          </p:nvPr>
        </p:nvSpPr>
        <p:spPr>
          <a:xfrm>
            <a:off x="904875" y="0"/>
            <a:ext cx="7726363" cy="5143500"/>
          </a:xfrm>
        </p:spPr>
        <p:txBody>
          <a:bodyPr/>
          <a:lstStyle/>
          <a:p>
            <a:r>
              <a:rPr lang="fr-FR"/>
              <a:t>Cliquez sur l'icône pour ajouter une image</a:t>
            </a:r>
          </a:p>
        </p:txBody>
      </p:sp>
      <p:sp>
        <p:nvSpPr>
          <p:cNvPr id="5" name="Espace réservé de la date 4"/>
          <p:cNvSpPr>
            <a:spLocks noGrp="1"/>
          </p:cNvSpPr>
          <p:nvPr>
            <p:ph type="dt" sz="half" idx="14"/>
          </p:nvPr>
        </p:nvSpPr>
        <p:spPr/>
        <p:txBody>
          <a:bodyPr/>
          <a:lstStyle/>
          <a:p>
            <a:r>
              <a:rPr lang="fr-CH"/>
              <a:t>NAME EVENT / NAME PRESENTATION</a:t>
            </a:r>
            <a:endParaRPr lang="fr-FR"/>
          </a:p>
        </p:txBody>
      </p:sp>
      <p:sp>
        <p:nvSpPr>
          <p:cNvPr id="6" name="Espace réservé du pied de page 5"/>
          <p:cNvSpPr>
            <a:spLocks noGrp="1"/>
          </p:cNvSpPr>
          <p:nvPr>
            <p:ph type="ftr" sz="quarter" idx="15"/>
          </p:nvPr>
        </p:nvSpPr>
        <p:spPr/>
        <p:txBody>
          <a:bodyPr/>
          <a:lstStyle/>
          <a:p>
            <a:r>
              <a:rPr lang="fr-FR"/>
              <a:t>Speaker </a:t>
            </a:r>
          </a:p>
        </p:txBody>
      </p:sp>
      <p:sp>
        <p:nvSpPr>
          <p:cNvPr id="8" name="Espace réservé du numéro de diapositive 7"/>
          <p:cNvSpPr>
            <a:spLocks noGrp="1"/>
          </p:cNvSpPr>
          <p:nvPr>
            <p:ph type="sldNum" sz="quarter" idx="16"/>
          </p:nvPr>
        </p:nvSpPr>
        <p:spPr/>
        <p:txBody>
          <a:bodyPr/>
          <a:lstStyle/>
          <a:p>
            <a:fld id="{E1E1CD7C-2161-7D43-862E-CE4C333CD873}" type="slidenum">
              <a:rPr lang="fr-FR" smtClean="0"/>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p:cNvSpPr>
            <a:spLocks noGrp="1"/>
          </p:cNvSpPr>
          <p:nvPr>
            <p:ph type="pic" sz="quarter" idx="13"/>
          </p:nvPr>
        </p:nvSpPr>
        <p:spPr>
          <a:xfrm>
            <a:off x="904875" y="3114674"/>
            <a:ext cx="8239125" cy="2028825"/>
          </a:xfrm>
        </p:spPr>
        <p:txBody>
          <a:bodyPr/>
          <a:lstStyle/>
          <a:p>
            <a:r>
              <a:rPr lang="fr-FR"/>
              <a:t>Cliquez sur l'icône pour ajouter une image</a:t>
            </a:r>
          </a:p>
        </p:txBody>
      </p:sp>
      <p:sp>
        <p:nvSpPr>
          <p:cNvPr id="4" name="Espace réservé du texte 3"/>
          <p:cNvSpPr>
            <a:spLocks noGrp="1"/>
          </p:cNvSpPr>
          <p:nvPr>
            <p:ph type="body" sz="quarter" idx="17" hasCustomPrompt="1"/>
          </p:nvPr>
        </p:nvSpPr>
        <p:spPr>
          <a:xfrm>
            <a:off x="904875" y="1563688"/>
            <a:ext cx="7646988" cy="1436687"/>
          </a:xfrm>
        </p:spPr>
        <p:txBody>
          <a:bodyPr/>
          <a:lstStyle>
            <a:lvl4pPr>
              <a:defRPr>
                <a:latin typeface="Arial" panose="02080604020202020204" pitchFamily="34" charset="0"/>
              </a:defRPr>
            </a:lvl4pPr>
            <a:lvl5pPr>
              <a:defRPr>
                <a:latin typeface="Arial" panose="0208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p:cNvSpPr>
            <a:spLocks noGrp="1"/>
          </p:cNvSpPr>
          <p:nvPr>
            <p:ph type="dt" sz="half" idx="18"/>
          </p:nvPr>
        </p:nvSpPr>
        <p:spPr/>
        <p:txBody>
          <a:bodyPr/>
          <a:lstStyle/>
          <a:p>
            <a:r>
              <a:rPr lang="fr-CH"/>
              <a:t>NAME EVENT / NAME PRESENTATION</a:t>
            </a:r>
            <a:endParaRPr lang="fr-FR"/>
          </a:p>
        </p:txBody>
      </p:sp>
      <p:sp>
        <p:nvSpPr>
          <p:cNvPr id="8" name="Espace réservé du pied de page 7"/>
          <p:cNvSpPr>
            <a:spLocks noGrp="1"/>
          </p:cNvSpPr>
          <p:nvPr>
            <p:ph type="ftr" sz="quarter" idx="19"/>
          </p:nvPr>
        </p:nvSpPr>
        <p:spPr/>
        <p:txBody>
          <a:bodyPr/>
          <a:lstStyle/>
          <a:p>
            <a:r>
              <a:rPr lang="fr-FR"/>
              <a:t>Speaker </a:t>
            </a:r>
          </a:p>
        </p:txBody>
      </p:sp>
      <p:sp>
        <p:nvSpPr>
          <p:cNvPr id="9" name="Espace réservé du numéro de diapositive 8"/>
          <p:cNvSpPr>
            <a:spLocks noGrp="1"/>
          </p:cNvSpPr>
          <p:nvPr>
            <p:ph type="sldNum" sz="quarter" idx="20"/>
          </p:nvPr>
        </p:nvSpPr>
        <p:spPr/>
        <p:txBody>
          <a:bodyPr/>
          <a:lstStyle/>
          <a:p>
            <a:fld id="{E1E1CD7C-2161-7D43-862E-CE4C333CD873}" type="slidenum">
              <a:rPr lang="fr-FR" smtClean="0"/>
              <a:t>‹N›</a:t>
            </a:fld>
            <a:endParaRPr lang="fr-FR"/>
          </a:p>
        </p:txBody>
      </p:sp>
      <p:sp>
        <p:nvSpPr>
          <p:cNvPr id="11" name="Titre 10"/>
          <p:cNvSpPr>
            <a:spLocks noGrp="1"/>
          </p:cNvSpPr>
          <p:nvPr>
            <p:ph type="title"/>
          </p:nvPr>
        </p:nvSpPr>
        <p:spPr/>
        <p:txBody>
          <a:bodyPr/>
          <a:lstStyle/>
          <a:p>
            <a:r>
              <a:rPr lang="fr-FR"/>
              <a:t>Modifiez le style du titre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r>
              <a:rPr lang="fr-CH"/>
              <a:t>NAME EVENT / NAME PRESENTATION</a:t>
            </a:r>
            <a:endParaRPr lang="fr-FR"/>
          </a:p>
        </p:txBody>
      </p:sp>
      <p:sp>
        <p:nvSpPr>
          <p:cNvPr id="6" name="Espace réservé du pied de page 5"/>
          <p:cNvSpPr>
            <a:spLocks noGrp="1"/>
          </p:cNvSpPr>
          <p:nvPr>
            <p:ph type="ftr" sz="quarter" idx="11"/>
          </p:nvPr>
        </p:nvSpPr>
        <p:spPr/>
        <p:txBody>
          <a:bodyPr/>
          <a:lstStyle/>
          <a:p>
            <a:r>
              <a:rPr lang="fr-FR"/>
              <a:t>Speaker </a:t>
            </a:r>
          </a:p>
        </p:txBody>
      </p:sp>
      <p:sp>
        <p:nvSpPr>
          <p:cNvPr id="7" name="Espace réservé du numéro de diapositive 6"/>
          <p:cNvSpPr>
            <a:spLocks noGrp="1"/>
          </p:cNvSpPr>
          <p:nvPr>
            <p:ph type="sldNum" sz="quarter" idx="12"/>
          </p:nvPr>
        </p:nvSpPr>
        <p:spPr/>
        <p:txBody>
          <a:bodyPr/>
          <a:lstStyle/>
          <a:p>
            <a:fld id="{E1E1CD7C-2161-7D43-862E-CE4C333CD873}"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8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hasCustomPrompt="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F. Romano </a:t>
            </a:r>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8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hasCustomPrompt="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8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hasCustomPrompt="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NAME EVENT / NAME PRESENTATION</a:t>
            </a:r>
            <a:endParaRPr lang="fr-FR"/>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 </a:t>
            </a:r>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fr-FR"/>
              <a:t>Modifier les styles du texte du masque
Deuxième niveau
Troisième niveau
Quatrième niveau
Cinquième niveau</a:t>
            </a:r>
          </a:p>
        </p:txBody>
      </p:sp>
      <p:sp>
        <p:nvSpPr>
          <p:cNvPr id="8" name="Titre 7"/>
          <p:cNvSpPr>
            <a:spLocks noGrp="1"/>
          </p:cNvSpPr>
          <p:nvPr>
            <p:ph type="title"/>
          </p:nvPr>
        </p:nvSpPr>
        <p:spPr/>
        <p:txBody>
          <a:bodyPr/>
          <a:lstStyle/>
          <a:p>
            <a:r>
              <a:rPr lang="fr-FR"/>
              <a:t>Modifiez le style du titre</a:t>
            </a:r>
          </a:p>
        </p:txBody>
      </p:sp>
      <p:sp>
        <p:nvSpPr>
          <p:cNvPr id="9" name="Espace réservé de la date 8"/>
          <p:cNvSpPr>
            <a:spLocks noGrp="1"/>
          </p:cNvSpPr>
          <p:nvPr>
            <p:ph type="dt" sz="half" idx="10"/>
          </p:nvPr>
        </p:nvSpPr>
        <p:spPr/>
        <p:txBody>
          <a:bodyPr/>
          <a:lstStyle/>
          <a:p>
            <a:r>
              <a:rPr lang="fr-CH"/>
              <a:t>NAME EVENT / NAME PRESENTATION</a:t>
            </a:r>
            <a:endParaRPr lang="fr-FR"/>
          </a:p>
        </p:txBody>
      </p:sp>
      <p:sp>
        <p:nvSpPr>
          <p:cNvPr id="10" name="Espace réservé du pied de page 9"/>
          <p:cNvSpPr>
            <a:spLocks noGrp="1"/>
          </p:cNvSpPr>
          <p:nvPr>
            <p:ph type="ftr" sz="quarter" idx="11"/>
          </p:nvPr>
        </p:nvSpPr>
        <p:spPr/>
        <p:txBody>
          <a:bodyPr/>
          <a:lstStyle/>
          <a:p>
            <a:r>
              <a:rPr lang="fr-FR"/>
              <a:t>Speaker </a:t>
            </a:r>
          </a:p>
        </p:txBody>
      </p:sp>
      <p:sp>
        <p:nvSpPr>
          <p:cNvPr id="11" name="Espace réservé du numéro de diapositive 10"/>
          <p:cNvSpPr>
            <a:spLocks noGrp="1"/>
          </p:cNvSpPr>
          <p:nvPr>
            <p:ph type="sldNum" sz="quarter" idx="12"/>
          </p:nvPr>
        </p:nvSpPr>
        <p:spPr/>
        <p:txBody>
          <a:bodyPr/>
          <a:lstStyle/>
          <a:p>
            <a:fld id="{E1E1CD7C-2161-7D43-862E-CE4C333CD873}"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04875" y="1563688"/>
            <a:ext cx="4581525" cy="3386772"/>
          </a:xfrm>
        </p:spPr>
        <p:txBody>
          <a:bodyPr/>
          <a:lstStyle/>
          <a:p>
            <a:pPr lvl="0"/>
            <a:r>
              <a:rPr lang="fr-FR"/>
              <a:t>Modifier les styles du texte du masque
Deuxième niveau
Troisième niveau
Quatrième niveau
Cinquième niveau</a:t>
            </a:r>
          </a:p>
        </p:txBody>
      </p:sp>
      <p:sp>
        <p:nvSpPr>
          <p:cNvPr id="8" name="Espace réservé pour une image  7"/>
          <p:cNvSpPr>
            <a:spLocks noGrp="1"/>
          </p:cNvSpPr>
          <p:nvPr>
            <p:ph type="pic" sz="quarter" idx="13"/>
          </p:nvPr>
        </p:nvSpPr>
        <p:spPr>
          <a:xfrm>
            <a:off x="5486400" y="0"/>
            <a:ext cx="3144838" cy="5143500"/>
          </a:xfrm>
        </p:spPr>
        <p:txBody>
          <a:bodyPr/>
          <a:lstStyle/>
          <a:p>
            <a:r>
              <a:rPr lang="fr-FR"/>
              <a:t>Cliquez sur l'icône pour ajouter une image</a:t>
            </a:r>
          </a:p>
        </p:txBody>
      </p:sp>
      <p:sp>
        <p:nvSpPr>
          <p:cNvPr id="5" name="Titre 4"/>
          <p:cNvSpPr>
            <a:spLocks noGrp="1"/>
          </p:cNvSpPr>
          <p:nvPr>
            <p:ph type="title"/>
          </p:nvPr>
        </p:nvSpPr>
        <p:spPr/>
        <p:txBody>
          <a:bodyPr/>
          <a:lstStyle/>
          <a:p>
            <a:r>
              <a:rPr lang="fr-FR"/>
              <a:t>Modifiez le style du titre</a:t>
            </a:r>
          </a:p>
        </p:txBody>
      </p:sp>
      <p:sp>
        <p:nvSpPr>
          <p:cNvPr id="6" name="Espace réservé de la date 5"/>
          <p:cNvSpPr>
            <a:spLocks noGrp="1"/>
          </p:cNvSpPr>
          <p:nvPr>
            <p:ph type="dt" sz="half" idx="14"/>
          </p:nvPr>
        </p:nvSpPr>
        <p:spPr/>
        <p:txBody>
          <a:bodyPr/>
          <a:lstStyle/>
          <a:p>
            <a:r>
              <a:rPr lang="fr-CH"/>
              <a:t>NAME EVENT / NAME PRESENTATION</a:t>
            </a:r>
            <a:endParaRPr lang="fr-FR"/>
          </a:p>
        </p:txBody>
      </p:sp>
      <p:sp>
        <p:nvSpPr>
          <p:cNvPr id="11" name="Espace réservé du pied de page 10"/>
          <p:cNvSpPr>
            <a:spLocks noGrp="1"/>
          </p:cNvSpPr>
          <p:nvPr>
            <p:ph type="ftr" sz="quarter" idx="15"/>
          </p:nvPr>
        </p:nvSpPr>
        <p:spPr/>
        <p:txBody>
          <a:bodyPr/>
          <a:lstStyle/>
          <a:p>
            <a:r>
              <a:rPr lang="fr-FR"/>
              <a:t>Speaker </a:t>
            </a:r>
          </a:p>
        </p:txBody>
      </p:sp>
      <p:sp>
        <p:nvSpPr>
          <p:cNvPr id="12" name="Espace réservé du numéro de diapositive 11"/>
          <p:cNvSpPr>
            <a:spLocks noGrp="1"/>
          </p:cNvSpPr>
          <p:nvPr>
            <p:ph type="sldNum" sz="quarter" idx="16"/>
          </p:nvPr>
        </p:nvSpPr>
        <p:spPr/>
        <p:txBody>
          <a:bodyPr/>
          <a:lstStyle/>
          <a:p>
            <a:fld id="{E1E1CD7C-2161-7D43-862E-CE4C333CD873}"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p:cNvSpPr>
            <a:spLocks noGrp="1"/>
          </p:cNvSpPr>
          <p:nvPr>
            <p:ph type="pic" sz="quarter" idx="13"/>
          </p:nvPr>
        </p:nvSpPr>
        <p:spPr>
          <a:xfrm>
            <a:off x="904875" y="0"/>
            <a:ext cx="3144838" cy="5143500"/>
          </a:xfrm>
        </p:spPr>
        <p:txBody>
          <a:bodyPr/>
          <a:lstStyle/>
          <a:p>
            <a:r>
              <a:rPr lang="fr-FR"/>
              <a:t>Cliquez sur l'icône pour ajouter une image</a:t>
            </a:r>
          </a:p>
        </p:txBody>
      </p:sp>
      <p:sp>
        <p:nvSpPr>
          <p:cNvPr id="3" name="Content Placeholder 2"/>
          <p:cNvSpPr>
            <a:spLocks noGrp="1"/>
          </p:cNvSpPr>
          <p:nvPr>
            <p:ph idx="1" hasCustomPrompt="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7" name="Espace réservé de la date 6"/>
          <p:cNvSpPr>
            <a:spLocks noGrp="1"/>
          </p:cNvSpPr>
          <p:nvPr>
            <p:ph type="dt" sz="half" idx="14"/>
          </p:nvPr>
        </p:nvSpPr>
        <p:spPr/>
        <p:txBody>
          <a:bodyPr/>
          <a:lstStyle/>
          <a:p>
            <a:r>
              <a:rPr lang="fr-CH"/>
              <a:t>NAME EVENT / NAME PRESENTATION</a:t>
            </a:r>
            <a:endParaRPr lang="fr-FR"/>
          </a:p>
        </p:txBody>
      </p:sp>
      <p:sp>
        <p:nvSpPr>
          <p:cNvPr id="9" name="Espace réservé du pied de page 8"/>
          <p:cNvSpPr>
            <a:spLocks noGrp="1"/>
          </p:cNvSpPr>
          <p:nvPr>
            <p:ph type="ftr" sz="quarter" idx="15"/>
          </p:nvPr>
        </p:nvSpPr>
        <p:spPr/>
        <p:txBody>
          <a:bodyPr/>
          <a:lstStyle/>
          <a:p>
            <a:r>
              <a:rPr lang="fr-FR"/>
              <a:t>Speaker </a:t>
            </a:r>
          </a:p>
        </p:txBody>
      </p:sp>
      <p:sp>
        <p:nvSpPr>
          <p:cNvPr id="10" name="Espace réservé du numéro de diapositive 9"/>
          <p:cNvSpPr>
            <a:spLocks noGrp="1"/>
          </p:cNvSpPr>
          <p:nvPr>
            <p:ph type="sldNum" sz="quarter" idx="16"/>
          </p:nvPr>
        </p:nvSpPr>
        <p:spPr/>
        <p:txBody>
          <a:bodyPr/>
          <a:lstStyle/>
          <a:p>
            <a:fld id="{E1E1CD7C-2161-7D43-862E-CE4C333CD873}" type="slidenum">
              <a:rPr lang="fr-FR" smtClean="0"/>
              <a:t>‹N›</a:t>
            </a:fld>
            <a:endParaRPr lang="fr-FR"/>
          </a:p>
        </p:txBody>
      </p:sp>
      <p:sp>
        <p:nvSpPr>
          <p:cNvPr id="11" name="Titre 10"/>
          <p:cNvSpPr>
            <a:spLocks noGrp="1"/>
          </p:cNvSpPr>
          <p:nvPr>
            <p:ph type="title"/>
          </p:nvPr>
        </p:nvSpPr>
        <p:spPr>
          <a:xfrm>
            <a:off x="904876" y="131032"/>
            <a:ext cx="3144520" cy="1072753"/>
          </a:xfrm>
        </p:spPr>
        <p:txBody>
          <a:bodyPr/>
          <a:lstStyle/>
          <a:p>
            <a:r>
              <a:rPr lang="fr-FR" dirty="0"/>
              <a:t>Modifiez le style du titre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p:cNvSpPr>
            <a:spLocks noGrp="1"/>
          </p:cNvSpPr>
          <p:nvPr>
            <p:ph type="pic" sz="quarter" idx="13"/>
          </p:nvPr>
        </p:nvSpPr>
        <p:spPr>
          <a:xfrm>
            <a:off x="904875" y="0"/>
            <a:ext cx="3144838" cy="5143500"/>
          </a:xfrm>
        </p:spPr>
        <p:txBody>
          <a:bodyPr/>
          <a:lstStyle/>
          <a:p>
            <a:r>
              <a:rPr lang="fr-FR"/>
              <a:t>Cliquez sur l'icône pour ajouter une image</a:t>
            </a:r>
          </a:p>
        </p:txBody>
      </p:sp>
      <p:sp>
        <p:nvSpPr>
          <p:cNvPr id="3" name="Content Placeholder 2"/>
          <p:cNvSpPr>
            <a:spLocks noGrp="1"/>
          </p:cNvSpPr>
          <p:nvPr>
            <p:ph idx="1" hasCustomPrompt="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7" name="Espace réservé de la date 6"/>
          <p:cNvSpPr>
            <a:spLocks noGrp="1"/>
          </p:cNvSpPr>
          <p:nvPr>
            <p:ph type="dt" sz="half" idx="14"/>
          </p:nvPr>
        </p:nvSpPr>
        <p:spPr/>
        <p:txBody>
          <a:bodyPr/>
          <a:lstStyle/>
          <a:p>
            <a:r>
              <a:rPr lang="fr-CH"/>
              <a:t>NAME EVENT / NAME PRESENTATION</a:t>
            </a:r>
            <a:endParaRPr lang="fr-FR"/>
          </a:p>
        </p:txBody>
      </p:sp>
      <p:sp>
        <p:nvSpPr>
          <p:cNvPr id="9" name="Espace réservé du pied de page 8"/>
          <p:cNvSpPr>
            <a:spLocks noGrp="1"/>
          </p:cNvSpPr>
          <p:nvPr>
            <p:ph type="ftr" sz="quarter" idx="15"/>
          </p:nvPr>
        </p:nvSpPr>
        <p:spPr/>
        <p:txBody>
          <a:bodyPr/>
          <a:lstStyle/>
          <a:p>
            <a:r>
              <a:rPr lang="fr-FR"/>
              <a:t>Speaker </a:t>
            </a:r>
          </a:p>
        </p:txBody>
      </p:sp>
      <p:sp>
        <p:nvSpPr>
          <p:cNvPr id="10" name="Espace réservé du numéro de diapositive 9"/>
          <p:cNvSpPr>
            <a:spLocks noGrp="1"/>
          </p:cNvSpPr>
          <p:nvPr>
            <p:ph type="sldNum" sz="quarter" idx="16"/>
          </p:nvPr>
        </p:nvSpPr>
        <p:spPr/>
        <p:txBody>
          <a:bodyPr/>
          <a:lstStyle/>
          <a:p>
            <a:fld id="{E1E1CD7C-2161-7D43-862E-CE4C333CD873}" type="slidenum">
              <a:rPr lang="fr-FR" smtClean="0"/>
              <a:t>‹N›</a:t>
            </a:fld>
            <a:endParaRPr lang="fr-FR"/>
          </a:p>
        </p:txBody>
      </p:sp>
      <p:sp>
        <p:nvSpPr>
          <p:cNvPr id="11" name="Titre 10"/>
          <p:cNvSpPr>
            <a:spLocks noGrp="1"/>
          </p:cNvSpPr>
          <p:nvPr>
            <p:ph type="title"/>
          </p:nvPr>
        </p:nvSpPr>
        <p:spPr>
          <a:xfrm>
            <a:off x="4049395" y="131032"/>
            <a:ext cx="3144520" cy="1072753"/>
          </a:xfrm>
        </p:spPr>
        <p:txBody>
          <a:bodyPr/>
          <a:lstStyle/>
          <a:p>
            <a:r>
              <a:rPr lang="fr-FR" dirty="0"/>
              <a:t>Modifiez le style du titre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p:cNvSpPr>
            <a:spLocks noGrp="1"/>
          </p:cNvSpPr>
          <p:nvPr>
            <p:ph type="pic" sz="quarter" idx="13"/>
          </p:nvPr>
        </p:nvSpPr>
        <p:spPr>
          <a:xfrm>
            <a:off x="904875" y="1563688"/>
            <a:ext cx="3144838" cy="3579812"/>
          </a:xfrm>
        </p:spPr>
        <p:txBody>
          <a:bodyPr/>
          <a:lstStyle/>
          <a:p>
            <a:r>
              <a:rPr lang="fr-FR"/>
              <a:t>Cliquez sur l'icône pour ajouter une image</a:t>
            </a:r>
          </a:p>
        </p:txBody>
      </p:sp>
      <p:sp>
        <p:nvSpPr>
          <p:cNvPr id="3" name="Content Placeholder 2"/>
          <p:cNvSpPr>
            <a:spLocks noGrp="1"/>
          </p:cNvSpPr>
          <p:nvPr>
            <p:ph idx="1" hasCustomPrompt="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7" name="Titre 6"/>
          <p:cNvSpPr>
            <a:spLocks noGrp="1"/>
          </p:cNvSpPr>
          <p:nvPr>
            <p:ph type="title"/>
          </p:nvPr>
        </p:nvSpPr>
        <p:spPr/>
        <p:txBody>
          <a:bodyPr/>
          <a:lstStyle/>
          <a:p>
            <a:r>
              <a:rPr lang="fr-FR"/>
              <a:t>Modifiez le style du titre</a:t>
            </a:r>
          </a:p>
        </p:txBody>
      </p:sp>
      <p:sp>
        <p:nvSpPr>
          <p:cNvPr id="9" name="Espace réservé de la date 8"/>
          <p:cNvSpPr>
            <a:spLocks noGrp="1"/>
          </p:cNvSpPr>
          <p:nvPr>
            <p:ph type="dt" sz="half" idx="14"/>
          </p:nvPr>
        </p:nvSpPr>
        <p:spPr/>
        <p:txBody>
          <a:bodyPr/>
          <a:lstStyle/>
          <a:p>
            <a:r>
              <a:rPr lang="fr-CH"/>
              <a:t>NAME EVENT / NAME PRESENTATION</a:t>
            </a:r>
            <a:endParaRPr lang="fr-FR"/>
          </a:p>
        </p:txBody>
      </p:sp>
      <p:sp>
        <p:nvSpPr>
          <p:cNvPr id="10" name="Espace réservé du pied de page 9"/>
          <p:cNvSpPr>
            <a:spLocks noGrp="1"/>
          </p:cNvSpPr>
          <p:nvPr>
            <p:ph type="ftr" sz="quarter" idx="15"/>
          </p:nvPr>
        </p:nvSpPr>
        <p:spPr/>
        <p:txBody>
          <a:bodyPr/>
          <a:lstStyle/>
          <a:p>
            <a:r>
              <a:rPr lang="fr-FR"/>
              <a:t>Speaker </a:t>
            </a:r>
          </a:p>
        </p:txBody>
      </p:sp>
      <p:sp>
        <p:nvSpPr>
          <p:cNvPr id="11" name="Espace réservé du numéro de diapositive 10"/>
          <p:cNvSpPr>
            <a:spLocks noGrp="1"/>
          </p:cNvSpPr>
          <p:nvPr>
            <p:ph type="sldNum" sz="quarter" idx="16"/>
          </p:nvPr>
        </p:nvSpPr>
        <p:spPr/>
        <p:txBody>
          <a:bodyPr/>
          <a:lstStyle/>
          <a:p>
            <a:fld id="{E1E1CD7C-2161-7D43-862E-CE4C333CD873}"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5" y="131032"/>
            <a:ext cx="3667125" cy="1072753"/>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904875" y="1563688"/>
            <a:ext cx="7726363" cy="3386772"/>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221413" y="2778452"/>
            <a:ext cx="3341052" cy="911524"/>
          </a:xfrm>
          <a:prstGeom prst="rect">
            <a:avLst/>
          </a:prstGeom>
        </p:spPr>
        <p:txBody>
          <a:bodyPr vert="horz" lIns="91440" tIns="45720" rIns="91440" bIns="45720" rtlCol="0" anchor="ctr"/>
          <a:lstStyle>
            <a:lvl1pPr algn="l">
              <a:defRPr sz="700">
                <a:solidFill>
                  <a:schemeClr val="accent1"/>
                </a:solidFill>
                <a:latin typeface="Arial" panose="02080604020202020204" pitchFamily="34" charset="0"/>
              </a:defRPr>
            </a:lvl1pPr>
          </a:lstStyle>
          <a:p>
            <a:r>
              <a:rPr lang="fr-CH"/>
              <a:t>NAME EVENT / NAME PRESENTATION</a:t>
            </a:r>
            <a:endParaRPr lang="fr-FR"/>
          </a:p>
        </p:txBody>
      </p:sp>
      <p:sp>
        <p:nvSpPr>
          <p:cNvPr id="5" name="Footer Placeholder 4"/>
          <p:cNvSpPr>
            <a:spLocks noGrp="1"/>
          </p:cNvSpPr>
          <p:nvPr>
            <p:ph type="ftr" sz="quarter" idx="3"/>
          </p:nvPr>
        </p:nvSpPr>
        <p:spPr>
          <a:xfrm rot="16200000">
            <a:off x="7115989" y="1874064"/>
            <a:ext cx="3543260" cy="512762"/>
          </a:xfrm>
          <a:prstGeom prst="rect">
            <a:avLst/>
          </a:prstGeom>
        </p:spPr>
        <p:txBody>
          <a:bodyPr vert="horz" lIns="91440" tIns="45720" rIns="91440" bIns="45720" rtlCol="0" anchor="ctr"/>
          <a:lstStyle>
            <a:lvl1pPr algn="r">
              <a:defRPr sz="700">
                <a:solidFill>
                  <a:schemeClr val="tx1"/>
                </a:solidFill>
                <a:latin typeface="Arial" panose="02080604020202020204" pitchFamily="34" charset="0"/>
              </a:defRPr>
            </a:lvl1pPr>
          </a:lstStyle>
          <a:p>
            <a:r>
              <a:rPr lang="fr-FR"/>
              <a:t>F. Romano </a:t>
            </a:r>
          </a:p>
        </p:txBody>
      </p:sp>
      <p:sp>
        <p:nvSpPr>
          <p:cNvPr id="6" name="Slide Number Placeholder 5"/>
          <p:cNvSpPr>
            <a:spLocks noGrp="1"/>
          </p:cNvSpPr>
          <p:nvPr>
            <p:ph type="sldNum" sz="quarter" idx="4"/>
          </p:nvPr>
        </p:nvSpPr>
        <p:spPr>
          <a:xfrm>
            <a:off x="8631238" y="195263"/>
            <a:ext cx="512762" cy="163552"/>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fr-FR" smtClean="0"/>
              <a:t>‹N›</a:t>
            </a:fld>
            <a:endParaRPr lang="fr-FR"/>
          </a:p>
        </p:txBody>
      </p:sp>
      <p:pic>
        <p:nvPicPr>
          <p:cNvPr id="13" name="Image 12"/>
          <p:cNvPicPr>
            <a:picLocks noChangeAspect="1"/>
          </p:cNvPicPr>
          <p:nvPr userDrawn="1"/>
        </p:nvPicPr>
        <p:blipFill>
          <a:blip r:embed="rId17"/>
          <a:stretch>
            <a:fillRect/>
          </a:stretch>
        </p:blipFill>
        <p:spPr>
          <a:xfrm>
            <a:off x="130273" y="132334"/>
            <a:ext cx="653952" cy="283022"/>
          </a:xfrm>
          <a:prstGeom prst="rect">
            <a:avLst/>
          </a:prstGeom>
        </p:spPr>
      </p:pic>
      <p:sp>
        <p:nvSpPr>
          <p:cNvPr id="14" name="Rectangle 13"/>
          <p:cNvSpPr/>
          <p:nvPr userDrawn="1"/>
        </p:nvSpPr>
        <p:spPr>
          <a:xfrm rot="16200000">
            <a:off x="430003" y="4897709"/>
            <a:ext cx="4571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8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8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anose="05000000000000000000" pitchFamily="2" charset="2"/>
        <a:buChar char="§"/>
        <a:defRPr sz="1800" b="0" i="0" kern="1200">
          <a:solidFill>
            <a:schemeClr val="tx1"/>
          </a:solidFill>
          <a:latin typeface="Arial" panose="02080604020202020204" pitchFamily="34" charset="0"/>
          <a:ea typeface="+mn-ea"/>
          <a:cs typeface="Arial" panose="0208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80604020202020204" pitchFamily="34" charset="0"/>
        <a:buChar char="•"/>
        <a:defRPr sz="1600" b="0" i="0" kern="1200">
          <a:solidFill>
            <a:schemeClr val="tx1"/>
          </a:solidFill>
          <a:latin typeface="Arial" panose="02080604020202020204" pitchFamily="34" charset="0"/>
          <a:ea typeface="+mn-ea"/>
          <a:cs typeface="Arial" panose="02080604020202020204" pitchFamily="34" charset="0"/>
        </a:defRPr>
      </a:lvl2pPr>
      <a:lvl3pPr marL="857250" indent="-171450" algn="l" defTabSz="685800" rtl="0" eaLnBrk="1" latinLnBrk="0" hangingPunct="1">
        <a:lnSpc>
          <a:spcPct val="90000"/>
        </a:lnSpc>
        <a:spcBef>
          <a:spcPts val="375"/>
        </a:spcBef>
        <a:buSzPct val="90000"/>
        <a:buFont typeface="Wingdings" panose="05000000000000000000" pitchFamily="2" charset="2"/>
        <a:buChar char="§"/>
        <a:defRPr sz="1500" b="0" i="0" kern="1200">
          <a:solidFill>
            <a:schemeClr val="tx1"/>
          </a:solidFill>
          <a:latin typeface="Arial" panose="02080604020202020204" pitchFamily="34" charset="0"/>
          <a:ea typeface="+mn-ea"/>
          <a:cs typeface="Arial" panose="02080604020202020204" pitchFamily="34" charset="0"/>
        </a:defRPr>
      </a:lvl3pPr>
      <a:lvl4pPr marL="12001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9.png"/><Relationship Id="rId7"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16/j.cpc.2024.109268"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hyperlink" Target="https://doi.org/10.1063/5.026746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18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9.jp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3"/>
          <a:srcRect l="26247" r="26247"/>
          <a:stretch>
            <a:fillRect/>
          </a:stretch>
        </p:blipFill>
        <p:spPr>
          <a:xfrm rot="5400000">
            <a:off x="2740660" y="-1452108"/>
            <a:ext cx="4947920" cy="7858760"/>
          </a:xfrm>
        </p:spPr>
      </p:pic>
      <p:pic>
        <p:nvPicPr>
          <p:cNvPr id="5" name="Picture 10" descr="Electron_Cloud">
            <a:extLst>
              <a:ext uri="{FF2B5EF4-FFF2-40B4-BE49-F238E27FC236}">
                <a16:creationId xmlns:a16="http://schemas.microsoft.com/office/drawing/2014/main" id="{CB6F15CC-5E6E-792F-09CD-576999CD7E0B}"/>
              </a:ext>
            </a:extLst>
          </p:cNvPr>
          <p:cNvPicPr>
            <a:picLocks noChangeAspect="1"/>
          </p:cNvPicPr>
          <p:nvPr/>
        </p:nvPicPr>
        <p:blipFill>
          <a:blip r:embed="rId4"/>
          <a:srcRect l="2697" t="16880" r="6636"/>
          <a:stretch>
            <a:fillRect/>
          </a:stretch>
        </p:blipFill>
        <p:spPr>
          <a:xfrm>
            <a:off x="3040962" y="1398132"/>
            <a:ext cx="3501030" cy="3547745"/>
          </a:xfrm>
          <a:prstGeom prst="rect">
            <a:avLst/>
          </a:prstGeom>
        </p:spPr>
      </p:pic>
      <p:sp>
        <p:nvSpPr>
          <p:cNvPr id="3" name="Titre 2"/>
          <p:cNvSpPr>
            <a:spLocks noGrp="1"/>
          </p:cNvSpPr>
          <p:nvPr>
            <p:ph type="ctrTitle"/>
          </p:nvPr>
        </p:nvSpPr>
        <p:spPr>
          <a:xfrm>
            <a:off x="6450965" y="498475"/>
            <a:ext cx="2693035" cy="2279650"/>
          </a:xfrm>
        </p:spPr>
        <p:txBody>
          <a:bodyPr>
            <a:noAutofit/>
          </a:bodyPr>
          <a:lstStyle/>
          <a:p>
            <a:pPr algn="ctr"/>
            <a:br>
              <a:rPr lang="it-IT" sz="2400" noProof="0" dirty="0"/>
            </a:br>
            <a:r>
              <a:rPr lang="it-IT" sz="2400" noProof="0" dirty="0"/>
              <a:t>The </a:t>
            </a:r>
            <a:r>
              <a:rPr lang="it-IT" sz="2400" noProof="0" dirty="0" err="1"/>
              <a:t>Trapped</a:t>
            </a:r>
            <a:r>
              <a:rPr lang="it-IT" sz="2400" noProof="0" dirty="0"/>
              <a:t> </a:t>
            </a:r>
            <a:br>
              <a:rPr lang="it-IT" sz="2400" noProof="0" dirty="0"/>
            </a:br>
            <a:r>
              <a:rPr lang="it-IT" sz="2400" noProof="0" dirty="0" err="1"/>
              <a:t>Electrons</a:t>
            </a:r>
            <a:r>
              <a:rPr lang="it-IT" sz="2400" noProof="0" dirty="0"/>
              <a:t> </a:t>
            </a:r>
            <a:r>
              <a:rPr lang="it-IT" sz="2400" noProof="0" dirty="0" err="1"/>
              <a:t>eXperiment</a:t>
            </a:r>
            <a:r>
              <a:rPr lang="it-IT" sz="2400" noProof="0" dirty="0"/>
              <a:t> </a:t>
            </a:r>
            <a:br>
              <a:rPr lang="it-IT" sz="2400" noProof="0" dirty="0"/>
            </a:br>
            <a:r>
              <a:rPr lang="it-IT" sz="2400" noProof="0" dirty="0"/>
              <a:t>(T-REX)</a:t>
            </a:r>
            <a:br>
              <a:rPr lang="it-IT" sz="2800" noProof="0" dirty="0"/>
            </a:br>
            <a:endParaRPr lang="it-IT" sz="2800" noProof="0" dirty="0"/>
          </a:p>
        </p:txBody>
      </p:sp>
      <p:sp>
        <p:nvSpPr>
          <p:cNvPr id="4" name="Sous-titre 3"/>
          <p:cNvSpPr>
            <a:spLocks noGrp="1"/>
          </p:cNvSpPr>
          <p:nvPr>
            <p:ph type="subTitle" idx="1"/>
          </p:nvPr>
        </p:nvSpPr>
        <p:spPr>
          <a:xfrm>
            <a:off x="6450965" y="3046730"/>
            <a:ext cx="2693035" cy="1598295"/>
          </a:xfrm>
        </p:spPr>
        <p:txBody>
          <a:bodyPr>
            <a:normAutofit fontScale="87500"/>
          </a:bodyPr>
          <a:lstStyle/>
          <a:p>
            <a:r>
              <a:rPr lang="it-IT" sz="1800" b="1" noProof="0" dirty="0">
                <a:latin typeface="+mj-lt"/>
                <a:cs typeface="+mj-lt"/>
              </a:rPr>
              <a:t>Dr. Francesco Romano</a:t>
            </a:r>
            <a:br>
              <a:rPr lang="it-IT" sz="1500" b="1" noProof="0" dirty="0">
                <a:latin typeface="+mj-lt"/>
                <a:cs typeface="+mj-lt"/>
              </a:rPr>
            </a:br>
            <a:br>
              <a:rPr lang="it-IT" sz="1500" b="1" noProof="0" dirty="0">
                <a:latin typeface="+mj-lt"/>
                <a:cs typeface="+mj-lt"/>
              </a:rPr>
            </a:br>
            <a:r>
              <a:rPr lang="it-IT" sz="1500" b="1" noProof="0" dirty="0">
                <a:latin typeface="+mj-lt"/>
                <a:cs typeface="+mj-lt"/>
              </a:rPr>
              <a:t>P. Giroud-</a:t>
            </a:r>
            <a:r>
              <a:rPr lang="it-IT" sz="1500" b="1" noProof="0" dirty="0" err="1">
                <a:latin typeface="+mj-lt"/>
                <a:cs typeface="+mj-lt"/>
              </a:rPr>
              <a:t>Garampon</a:t>
            </a:r>
            <a:r>
              <a:rPr lang="it-IT" sz="1500" b="1" noProof="0" dirty="0">
                <a:latin typeface="+mj-lt"/>
                <a:cs typeface="+mj-lt"/>
              </a:rPr>
              <a:t>, </a:t>
            </a:r>
            <a:r>
              <a:rPr lang="it-IT" sz="1500" b="1" noProof="0" dirty="0" err="1">
                <a:latin typeface="+mj-lt"/>
                <a:cs typeface="+mj-lt"/>
              </a:rPr>
              <a:t>J</a:t>
            </a:r>
            <a:r>
              <a:rPr lang="it-IT" sz="1500" b="1" noProof="0" dirty="0">
                <a:latin typeface="+mj-lt"/>
                <a:cs typeface="+mj-lt"/>
              </a:rPr>
              <a:t>. </a:t>
            </a:r>
            <a:r>
              <a:rPr lang="it-IT" sz="1500" b="1" noProof="0" dirty="0" err="1">
                <a:latin typeface="+mj-lt"/>
                <a:cs typeface="+mj-lt"/>
              </a:rPr>
              <a:t>Loizu</a:t>
            </a:r>
            <a:r>
              <a:rPr lang="it-IT" sz="1500" b="1" noProof="0" dirty="0">
                <a:latin typeface="+mj-lt"/>
                <a:cs typeface="+mj-lt"/>
              </a:rPr>
              <a:t>, M. </a:t>
            </a:r>
            <a:r>
              <a:rPr lang="it-IT" sz="1500" b="1" noProof="0" dirty="0" err="1">
                <a:latin typeface="+mj-lt"/>
                <a:cs typeface="+mj-lt"/>
              </a:rPr>
              <a:t>Nöel</a:t>
            </a:r>
            <a:r>
              <a:rPr lang="it-IT" sz="1500" b="1" noProof="0" dirty="0">
                <a:latin typeface="+mj-lt"/>
                <a:cs typeface="+mj-lt"/>
              </a:rPr>
              <a:t>, </a:t>
            </a:r>
            <a:br>
              <a:rPr lang="it-IT" sz="1500" b="1" noProof="0" dirty="0">
                <a:latin typeface="+mj-lt"/>
                <a:cs typeface="+mj-lt"/>
              </a:rPr>
            </a:br>
            <a:r>
              <a:rPr lang="it-IT" sz="1500" b="1" noProof="0" dirty="0">
                <a:latin typeface="+mj-lt"/>
                <a:cs typeface="+mj-lt"/>
              </a:rPr>
              <a:t>S. Antonioni, </a:t>
            </a:r>
            <a:r>
              <a:rPr lang="it-IT" sz="1500" b="1" noProof="0" dirty="0" err="1">
                <a:latin typeface="+mj-lt"/>
                <a:cs typeface="+mj-lt"/>
              </a:rPr>
              <a:t>J</a:t>
            </a:r>
            <a:r>
              <a:rPr lang="it-IT" sz="1500" b="1" noProof="0" dirty="0">
                <a:latin typeface="+mj-lt"/>
                <a:cs typeface="+mj-lt"/>
              </a:rPr>
              <a:t>. </a:t>
            </a:r>
            <a:r>
              <a:rPr lang="it-IT" sz="1500" b="1" noProof="0" dirty="0" err="1">
                <a:latin typeface="+mj-lt"/>
                <a:cs typeface="+mj-lt"/>
              </a:rPr>
              <a:t>Genoud</a:t>
            </a:r>
            <a:r>
              <a:rPr lang="it-IT" sz="1500" b="1" noProof="0" dirty="0">
                <a:latin typeface="+mj-lt"/>
                <a:cs typeface="+mj-lt"/>
              </a:rPr>
              <a:t>, D. </a:t>
            </a:r>
            <a:r>
              <a:rPr lang="it-IT" sz="1500" b="1" noProof="0" dirty="0" err="1">
                <a:latin typeface="+mj-lt"/>
                <a:cs typeface="+mj-lt"/>
              </a:rPr>
              <a:t>Mykytchuk</a:t>
            </a:r>
            <a:r>
              <a:rPr lang="it-IT" sz="1500" b="1" noProof="0" dirty="0">
                <a:latin typeface="+mj-lt"/>
                <a:cs typeface="+mj-lt"/>
              </a:rPr>
              <a:t>, </a:t>
            </a:r>
            <a:br>
              <a:rPr lang="it-IT" sz="1500" b="1" noProof="0" dirty="0">
                <a:latin typeface="+mj-lt"/>
                <a:cs typeface="+mj-lt"/>
              </a:rPr>
            </a:br>
            <a:r>
              <a:rPr lang="it-IT" sz="1500" b="1" noProof="0" dirty="0">
                <a:latin typeface="+mj-lt"/>
                <a:cs typeface="+mj-lt"/>
              </a:rPr>
              <a:t>J.-P. </a:t>
            </a:r>
            <a:r>
              <a:rPr lang="it-IT" sz="1500" b="1" noProof="0" dirty="0" err="1">
                <a:latin typeface="+mj-lt"/>
                <a:cs typeface="+mj-lt"/>
              </a:rPr>
              <a:t>Hogge</a:t>
            </a:r>
            <a:r>
              <a:rPr lang="it-IT" sz="1500" b="1" noProof="0" dirty="0">
                <a:latin typeface="+mj-lt"/>
                <a:cs typeface="+mj-lt"/>
              </a:rPr>
              <a:t>, M. Podestà, T. Goodman</a:t>
            </a:r>
            <a:endParaRPr lang="it-IT" sz="1100" b="1" noProof="0" dirty="0">
              <a:latin typeface="+mj-lt"/>
              <a:cs typeface="+mj-lt"/>
            </a:endParaRPr>
          </a:p>
          <a:p>
            <a:r>
              <a:rPr lang="it-IT" sz="1000" noProof="0" dirty="0">
                <a:latin typeface="+mj-lt"/>
                <a:cs typeface="+mj-lt"/>
              </a:rPr>
              <a:t>École </a:t>
            </a:r>
            <a:r>
              <a:rPr lang="it-IT" sz="1000" noProof="0" dirty="0" err="1">
                <a:latin typeface="+mj-lt"/>
                <a:cs typeface="+mj-lt"/>
              </a:rPr>
              <a:t>Polytechnique</a:t>
            </a:r>
            <a:r>
              <a:rPr lang="it-IT" sz="1000" noProof="0" dirty="0">
                <a:latin typeface="+mj-lt"/>
                <a:cs typeface="+mj-lt"/>
              </a:rPr>
              <a:t> </a:t>
            </a:r>
            <a:r>
              <a:rPr lang="it-IT" sz="1000" noProof="0" dirty="0" err="1">
                <a:latin typeface="+mj-lt"/>
                <a:cs typeface="+mj-lt"/>
              </a:rPr>
              <a:t>Fédérale</a:t>
            </a:r>
            <a:r>
              <a:rPr lang="it-IT" sz="1000" noProof="0" dirty="0">
                <a:latin typeface="+mj-lt"/>
                <a:cs typeface="+mj-lt"/>
              </a:rPr>
              <a:t> de Lausanne (EPFL), Swiss Plasma Center (SPC), Lausanne, Switzerland</a:t>
            </a:r>
          </a:p>
        </p:txBody>
      </p:sp>
      <p:pic>
        <p:nvPicPr>
          <p:cNvPr id="6" name="Immagine 5">
            <a:extLst>
              <a:ext uri="{FF2B5EF4-FFF2-40B4-BE49-F238E27FC236}">
                <a16:creationId xmlns:a16="http://schemas.microsoft.com/office/drawing/2014/main" id="{B92A1100-3359-1927-704E-007274B55E9A}"/>
              </a:ext>
            </a:extLst>
          </p:cNvPr>
          <p:cNvPicPr>
            <a:picLocks noChangeAspect="1"/>
          </p:cNvPicPr>
          <p:nvPr/>
        </p:nvPicPr>
        <p:blipFill>
          <a:blip r:embed="rId5"/>
          <a:srcRect t="2467" r="3395" b="1540"/>
          <a:stretch/>
        </p:blipFill>
        <p:spPr>
          <a:xfrm>
            <a:off x="161649" y="943134"/>
            <a:ext cx="2971609" cy="3062921"/>
          </a:xfrm>
          <a:prstGeom prst="rect">
            <a:avLst/>
          </a:prstGeom>
        </p:spPr>
      </p:pic>
      <p:pic>
        <p:nvPicPr>
          <p:cNvPr id="10" name="Immagine 9">
            <a:extLst>
              <a:ext uri="{FF2B5EF4-FFF2-40B4-BE49-F238E27FC236}">
                <a16:creationId xmlns:a16="http://schemas.microsoft.com/office/drawing/2014/main" id="{461DFA5F-CC41-A328-A703-F8726F782E6B}"/>
              </a:ext>
            </a:extLst>
          </p:cNvPr>
          <p:cNvPicPr>
            <a:picLocks noChangeAspect="1"/>
          </p:cNvPicPr>
          <p:nvPr/>
        </p:nvPicPr>
        <p:blipFill>
          <a:blip r:embed="rId6"/>
          <a:srcRect t="24908"/>
          <a:stretch/>
        </p:blipFill>
        <p:spPr>
          <a:xfrm>
            <a:off x="3675743" y="0"/>
            <a:ext cx="2232102" cy="2234860"/>
          </a:xfrm>
          <a:prstGeom prst="rect">
            <a:avLst/>
          </a:prstGeom>
        </p:spPr>
      </p:pic>
      <p:sp>
        <p:nvSpPr>
          <p:cNvPr id="12" name="Rectangle 3">
            <a:extLst>
              <a:ext uri="{FF2B5EF4-FFF2-40B4-BE49-F238E27FC236}">
                <a16:creationId xmlns:a16="http://schemas.microsoft.com/office/drawing/2014/main" id="{AD0079FD-4119-6989-86F3-710D166E6AA2}"/>
              </a:ext>
            </a:extLst>
          </p:cNvPr>
          <p:cNvSpPr>
            <a:spLocks noChangeArrowheads="1"/>
          </p:cNvSpPr>
          <p:nvPr/>
        </p:nvSpPr>
        <p:spPr bwMode="auto">
          <a:xfrm>
            <a:off x="1285239" y="4403475"/>
            <a:ext cx="3501029" cy="54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14264" rIns="91440" bIns="5713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1" defTabSz="914400" fontAlgn="ctr"/>
            <a:r>
              <a:rPr kumimoji="0" lang="it-IT" sz="1200" b="1" i="0" u="none" strike="noStrike" cap="none" normalizeH="0" baseline="0" noProof="0" dirty="0">
                <a:ln>
                  <a:noFill/>
                </a:ln>
                <a:solidFill>
                  <a:schemeClr val="bg1"/>
                </a:solidFill>
                <a:effectLst/>
                <a:latin typeface="Arial" panose="020B0604020202020204" pitchFamily="34" charset="0"/>
                <a:cs typeface="Arial" panose="020B0604020202020204" pitchFamily="34" charset="0"/>
              </a:rPr>
              <a:t>1</a:t>
            </a:r>
            <a:r>
              <a:rPr kumimoji="0" lang="it-IT" sz="1200" b="1" i="0" strike="noStrike" cap="none" normalizeH="0" noProof="0" dirty="0">
                <a:ln>
                  <a:noFill/>
                </a:ln>
                <a:solidFill>
                  <a:schemeClr val="bg1"/>
                </a:solidFill>
                <a:effectLst/>
                <a:latin typeface="Arial" panose="020B0604020202020204" pitchFamily="34" charset="0"/>
                <a:cs typeface="Arial" panose="020B0604020202020204" pitchFamily="34" charset="0"/>
              </a:rPr>
              <a:t>° Conferenza Italiana sui Plasmi (CIP)</a:t>
            </a:r>
            <a:endParaRPr kumimoji="0" lang="it-IT" sz="1200" b="0" i="0" u="sng" strike="noStrike" cap="none" normalizeH="0" baseline="30000" noProof="0" dirty="0">
              <a:ln>
                <a:noFill/>
              </a:ln>
              <a:solidFill>
                <a:schemeClr val="bg1"/>
              </a:solidFill>
              <a:effectLst/>
              <a:latin typeface="Arial" panose="020B0604020202020204" pitchFamily="34" charset="0"/>
              <a:cs typeface="Arial" panose="020B0604020202020204" pitchFamily="34" charset="0"/>
            </a:endParaRPr>
          </a:p>
          <a:p>
            <a:pPr marL="0" marR="0" lvl="0" indent="0" defTabSz="914400" rtl="0" eaLnBrk="0" fontAlgn="ctr" latinLnBrk="0" hangingPunct="0">
              <a:lnSpc>
                <a:spcPct val="100000"/>
              </a:lnSpc>
              <a:spcBef>
                <a:spcPct val="0"/>
              </a:spcBef>
              <a:spcAft>
                <a:spcPct val="0"/>
              </a:spcAft>
              <a:buClrTx/>
              <a:buSzTx/>
              <a:buFontTx/>
              <a:buNone/>
              <a:tabLst/>
            </a:pPr>
            <a:r>
              <a:rPr kumimoji="0" lang="it-IT" sz="1200" b="0" i="0" u="none" strike="noStrike" cap="none" normalizeH="0" baseline="0" noProof="0" dirty="0">
                <a:ln>
                  <a:noFill/>
                </a:ln>
                <a:solidFill>
                  <a:schemeClr val="bg1"/>
                </a:solidFill>
                <a:effectLst/>
                <a:latin typeface="Arial" panose="020B0604020202020204" pitchFamily="34" charset="0"/>
                <a:cs typeface="Arial" panose="020B0604020202020204" pitchFamily="34" charset="0"/>
              </a:rPr>
              <a:t>3-6 Febbraio 2026 • ENEA Frascati, Italia</a:t>
            </a:r>
          </a:p>
        </p:txBody>
      </p:sp>
      <p:pic>
        <p:nvPicPr>
          <p:cNvPr id="2" name="Immagine 1">
            <a:extLst>
              <a:ext uri="{FF2B5EF4-FFF2-40B4-BE49-F238E27FC236}">
                <a16:creationId xmlns:a16="http://schemas.microsoft.com/office/drawing/2014/main" id="{0CDBCC36-DE46-8A3B-B10A-41BCED22FEC9}"/>
              </a:ext>
            </a:extLst>
          </p:cNvPr>
          <p:cNvPicPr>
            <a:picLocks noChangeAspect="1"/>
          </p:cNvPicPr>
          <p:nvPr/>
        </p:nvPicPr>
        <p:blipFill>
          <a:blip r:embed="rId7"/>
          <a:stretch>
            <a:fillRect/>
          </a:stretch>
        </p:blipFill>
        <p:spPr>
          <a:xfrm>
            <a:off x="-59864" y="4053191"/>
            <a:ext cx="1358746" cy="10869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3A260-B304-B011-F075-7417B0845DB5}"/>
            </a:ext>
          </a:extLst>
        </p:cNvPr>
        <p:cNvGrpSpPr/>
        <p:nvPr/>
      </p:nvGrpSpPr>
      <p:grpSpPr>
        <a:xfrm>
          <a:off x="0" y="0"/>
          <a:ext cx="0" cy="0"/>
          <a:chOff x="0" y="0"/>
          <a:chExt cx="0" cy="0"/>
        </a:xfrm>
      </p:grpSpPr>
      <p:pic>
        <p:nvPicPr>
          <p:cNvPr id="5" name="Picture 1" descr="A diagram of a device&#10;&#10;AI-generated content may be incorrect.">
            <a:extLst>
              <a:ext uri="{FF2B5EF4-FFF2-40B4-BE49-F238E27FC236}">
                <a16:creationId xmlns:a16="http://schemas.microsoft.com/office/drawing/2014/main" id="{B529E52D-B0D5-9FD4-A593-F94CEF3D4C75}"/>
              </a:ext>
            </a:extLst>
          </p:cNvPr>
          <p:cNvPicPr>
            <a:picLocks noChangeAspect="1"/>
          </p:cNvPicPr>
          <p:nvPr/>
        </p:nvPicPr>
        <p:blipFill>
          <a:blip r:embed="rId3"/>
          <a:srcRect l="3195" t="5310" r="2389"/>
          <a:stretch>
            <a:fillRect/>
          </a:stretch>
        </p:blipFill>
        <p:spPr>
          <a:xfrm>
            <a:off x="5739936" y="2685299"/>
            <a:ext cx="3283529" cy="2433551"/>
          </a:xfrm>
          <a:prstGeom prst="rect">
            <a:avLst/>
          </a:prstGeom>
        </p:spPr>
      </p:pic>
      <p:sp>
        <p:nvSpPr>
          <p:cNvPr id="4" name="Titre 3">
            <a:extLst>
              <a:ext uri="{FF2B5EF4-FFF2-40B4-BE49-F238E27FC236}">
                <a16:creationId xmlns:a16="http://schemas.microsoft.com/office/drawing/2014/main" id="{F6F8DCC2-D5D2-D8D1-FB19-65042EBBBA22}"/>
              </a:ext>
            </a:extLst>
          </p:cNvPr>
          <p:cNvSpPr>
            <a:spLocks noGrp="1"/>
          </p:cNvSpPr>
          <p:nvPr>
            <p:ph type="title"/>
          </p:nvPr>
        </p:nvSpPr>
        <p:spPr>
          <a:xfrm>
            <a:off x="904876" y="130810"/>
            <a:ext cx="7539410" cy="753077"/>
          </a:xfrm>
        </p:spPr>
        <p:txBody>
          <a:bodyPr>
            <a:normAutofit fontScale="90000"/>
          </a:bodyPr>
          <a:lstStyle/>
          <a:p>
            <a:r>
              <a:rPr lang="it-IT" noProof="0" dirty="0"/>
              <a:t>Il codice FENNECS include tutta la fisica necessaria per la simulazione di nubi di elettroni intrappolati</a:t>
            </a:r>
          </a:p>
        </p:txBody>
      </p:sp>
      <p:sp>
        <p:nvSpPr>
          <p:cNvPr id="6" name="Espace réservé du pied de page 5">
            <a:extLst>
              <a:ext uri="{FF2B5EF4-FFF2-40B4-BE49-F238E27FC236}">
                <a16:creationId xmlns:a16="http://schemas.microsoft.com/office/drawing/2014/main" id="{10B6B212-29CA-7310-618B-58CFC91B7483}"/>
              </a:ext>
            </a:extLst>
          </p:cNvPr>
          <p:cNvSpPr>
            <a:spLocks noGrp="1"/>
          </p:cNvSpPr>
          <p:nvPr>
            <p:ph type="ftr" sz="quarter" idx="15"/>
          </p:nvPr>
        </p:nvSpPr>
        <p:spPr/>
        <p:txBody>
          <a:bodyPr/>
          <a:lstStyle/>
          <a:p>
            <a:r>
              <a:rPr lang="it-IT" noProof="0" dirty="0" err="1">
                <a:latin typeface="+mj-lt"/>
                <a:cs typeface="+mj-lt"/>
              </a:rPr>
              <a:t>F</a:t>
            </a:r>
            <a:r>
              <a:rPr lang="it-IT" noProof="0" dirty="0">
                <a:latin typeface="+mj-lt"/>
                <a:cs typeface="+mj-lt"/>
              </a:rPr>
              <a:t>. Romano </a:t>
            </a:r>
          </a:p>
          <a:p>
            <a:r>
              <a:rPr lang="it-IT" noProof="0" dirty="0">
                <a:latin typeface="+mj-lt"/>
                <a:cs typeface="+mj-lt"/>
              </a:rPr>
              <a:t> </a:t>
            </a:r>
          </a:p>
        </p:txBody>
      </p:sp>
      <p:sp>
        <p:nvSpPr>
          <p:cNvPr id="7" name="Espace réservé du numéro de diapositive 6">
            <a:extLst>
              <a:ext uri="{FF2B5EF4-FFF2-40B4-BE49-F238E27FC236}">
                <a16:creationId xmlns:a16="http://schemas.microsoft.com/office/drawing/2014/main" id="{C0681B80-E068-2EF5-EFAE-A360D263090A}"/>
              </a:ext>
            </a:extLst>
          </p:cNvPr>
          <p:cNvSpPr>
            <a:spLocks noGrp="1"/>
          </p:cNvSpPr>
          <p:nvPr>
            <p:ph type="sldNum" sz="quarter" idx="16"/>
          </p:nvPr>
        </p:nvSpPr>
        <p:spPr/>
        <p:txBody>
          <a:bodyPr/>
          <a:lstStyle/>
          <a:p>
            <a:fld id="{E1E1CD7C-2161-7D43-862E-CE4C333CD873}" type="slidenum">
              <a:rPr lang="it-IT" noProof="0" smtClean="0"/>
              <a:t>10</a:t>
            </a:fld>
            <a:endParaRPr lang="it-IT" noProof="0" dirty="0"/>
          </a:p>
        </p:txBody>
      </p:sp>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900F2678-02FB-02B6-47C2-D816703BEF98}"/>
                  </a:ext>
                </a:extLst>
              </p:cNvPr>
              <p:cNvSpPr>
                <a:spLocks noGrp="1"/>
              </p:cNvSpPr>
              <p:nvPr>
                <p:ph idx="1"/>
              </p:nvPr>
            </p:nvSpPr>
            <p:spPr>
              <a:xfrm>
                <a:off x="581657" y="1070896"/>
                <a:ext cx="8321274" cy="2935839"/>
              </a:xfrm>
            </p:spPr>
            <p:txBody>
              <a:bodyPr>
                <a:noAutofit/>
              </a:bodyPr>
              <a:lstStyle/>
              <a:p>
                <a:pPr>
                  <a:spcBef>
                    <a:spcPts val="0"/>
                  </a:spcBef>
                  <a:spcAft>
                    <a:spcPts val="600"/>
                  </a:spcAft>
                </a:pPr>
                <a:r>
                  <a:rPr lang="it-IT" sz="1600" noProof="0" dirty="0"/>
                  <a:t>Codice 3D PIC in coordinate cilindriche </a:t>
                </a:r>
                <a14:m>
                  <m:oMath xmlns:m="http://schemas.openxmlformats.org/officeDocument/2006/math">
                    <m:d>
                      <m:dPr>
                        <m:ctrlPr>
                          <a:rPr lang="it-IT" sz="1600" i="1" noProof="0" smtClean="0">
                            <a:latin typeface="Cambria Math" panose="02040503050406030204" pitchFamily="18" charset="0"/>
                          </a:rPr>
                        </m:ctrlPr>
                      </m:dPr>
                      <m:e>
                        <m:r>
                          <a:rPr lang="it-IT" sz="1600" i="1" noProof="0" smtClean="0">
                            <a:latin typeface="Cambria Math" panose="02040503050406030204" pitchFamily="18" charset="0"/>
                          </a:rPr>
                          <m:t>𝑟</m:t>
                        </m:r>
                        <m:r>
                          <a:rPr lang="it-IT" sz="1600" i="1" noProof="0" smtClean="0">
                            <a:latin typeface="Cambria Math" panose="02040503050406030204" pitchFamily="18" charset="0"/>
                          </a:rPr>
                          <m:t>,</m:t>
                        </m:r>
                        <m:r>
                          <a:rPr lang="it-IT" sz="1600" i="1" noProof="0" smtClean="0">
                            <a:latin typeface="Cambria Math" panose="02040503050406030204" pitchFamily="18" charset="0"/>
                            <a:ea typeface="Cambria Math" panose="02040503050406030204" pitchFamily="18" charset="0"/>
                          </a:rPr>
                          <m:t>𝜃</m:t>
                        </m:r>
                        <m:r>
                          <a:rPr lang="it-IT" sz="1600" i="1" noProof="0" smtClean="0">
                            <a:latin typeface="Cambria Math" panose="02040503050406030204" pitchFamily="18" charset="0"/>
                            <a:ea typeface="Cambria Math" panose="02040503050406030204" pitchFamily="18" charset="0"/>
                          </a:rPr>
                          <m:t>,</m:t>
                        </m:r>
                        <m:r>
                          <a:rPr lang="it-IT" sz="1600" i="1" noProof="0" smtClean="0">
                            <a:latin typeface="Cambria Math" panose="02040503050406030204" pitchFamily="18" charset="0"/>
                            <a:ea typeface="Cambria Math" panose="02040503050406030204" pitchFamily="18" charset="0"/>
                          </a:rPr>
                          <m:t>𝑧</m:t>
                        </m:r>
                      </m:e>
                    </m:d>
                  </m:oMath>
                </a14:m>
                <a:r>
                  <a:rPr lang="it-IT" sz="1600" noProof="0" dirty="0"/>
                  <a:t> [1] </a:t>
                </a:r>
              </a:p>
              <a:p>
                <a:pPr>
                  <a:spcBef>
                    <a:spcPts val="0"/>
                  </a:spcBef>
                  <a:spcAft>
                    <a:spcPts val="600"/>
                  </a:spcAft>
                </a:pPr>
                <a:r>
                  <a:rPr lang="it-IT" sz="1600" noProof="0" dirty="0"/>
                  <a:t>Risolve in modo autoconsistente le equazioni di Boltzmann–Poisson per gli elettroni</a:t>
                </a:r>
              </a:p>
              <a:p>
                <a:pPr>
                  <a:spcBef>
                    <a:spcPts val="0"/>
                  </a:spcBef>
                  <a:spcAft>
                    <a:spcPts val="600"/>
                  </a:spcAft>
                </a:pPr>
                <a:r>
                  <a:rPr lang="it-IT" sz="1600" noProof="0" dirty="0"/>
                  <a:t>Modella collisioni </a:t>
                </a:r>
                <a:r>
                  <a:rPr lang="it-IT" sz="1600" i="1" noProof="0" dirty="0"/>
                  <a:t>elettroni–neutri</a:t>
                </a:r>
                <a:r>
                  <a:rPr lang="it-IT" sz="1600" noProof="0" dirty="0"/>
                  <a:t> in un gas di fondo uniforme</a:t>
                </a:r>
              </a:p>
              <a:p>
                <a:pPr>
                  <a:spcBef>
                    <a:spcPts val="0"/>
                  </a:spcBef>
                  <a:spcAft>
                    <a:spcPts val="600"/>
                  </a:spcAft>
                </a:pPr>
                <a:r>
                  <a:rPr lang="it-IT" sz="1600" noProof="0" dirty="0"/>
                  <a:t>Include la emissione secondaria di elettroni causata da ioni (veloci) e elettroni che impattano gli elettrodi</a:t>
                </a:r>
              </a:p>
              <a:p>
                <a:pPr>
                  <a:spcBef>
                    <a:spcPts val="0"/>
                  </a:spcBef>
                  <a:spcAft>
                    <a:spcPts val="600"/>
                  </a:spcAft>
                </a:pPr>
                <a:r>
                  <a:rPr lang="it-IT" sz="1600" noProof="0" dirty="0"/>
                  <a:t>Utilizza un metodo innovativo ad elementi finiti per simulare </a:t>
                </a:r>
                <a:r>
                  <a:rPr lang="it-IT" sz="1600" i="1" noProof="0" dirty="0"/>
                  <a:t>elettrodi con geometrie complesse</a:t>
                </a:r>
                <a:br>
                  <a:rPr lang="it-IT" sz="1600" i="1" noProof="0" dirty="0"/>
                </a:br>
                <a:endParaRPr lang="it-IT" sz="1600" i="1" noProof="0" dirty="0"/>
              </a:p>
              <a:p>
                <a:pPr>
                  <a:spcBef>
                    <a:spcPts val="0"/>
                  </a:spcBef>
                  <a:spcAft>
                    <a:spcPts val="600"/>
                  </a:spcAft>
                </a:pPr>
                <a:r>
                  <a:rPr lang="it-IT" sz="1600" noProof="0" dirty="0"/>
                  <a:t>Validato con successo mediante confronti sperimentali </a:t>
                </a:r>
                <a:br>
                  <a:rPr lang="it-IT" sz="1600" noProof="0" dirty="0"/>
                </a:br>
                <a:r>
                  <a:rPr lang="it-IT" sz="1600" noProof="0" dirty="0"/>
                  <a:t>con MIG di girotroni [2]</a:t>
                </a:r>
              </a:p>
              <a:p>
                <a:pPr>
                  <a:spcBef>
                    <a:spcPts val="0"/>
                  </a:spcBef>
                  <a:spcAft>
                    <a:spcPts val="600"/>
                  </a:spcAft>
                </a:pPr>
                <a:r>
                  <a:rPr lang="it-IT" sz="1600" noProof="0" dirty="0"/>
                  <a:t>Fondamentale nella progettazione di T-REX </a:t>
                </a:r>
                <a:br>
                  <a:rPr lang="it-IT" sz="1600" noProof="0" dirty="0"/>
                </a:br>
                <a:r>
                  <a:rPr lang="it-IT" sz="1600" noProof="0" dirty="0"/>
                  <a:t>dimostrando notevole concordanza nei risultati [3, 4]</a:t>
                </a:r>
              </a:p>
            </p:txBody>
          </p:sp>
        </mc:Choice>
        <mc:Fallback>
          <p:sp>
            <p:nvSpPr>
              <p:cNvPr id="2" name="Espace réservé du contenu 1">
                <a:extLst>
                  <a:ext uri="{FF2B5EF4-FFF2-40B4-BE49-F238E27FC236}">
                    <a16:creationId xmlns:a16="http://schemas.microsoft.com/office/drawing/2014/main" id="{900F2678-02FB-02B6-47C2-D816703BEF98}"/>
                  </a:ext>
                </a:extLst>
              </p:cNvPr>
              <p:cNvSpPr>
                <a:spLocks noGrp="1" noRot="1" noChangeAspect="1" noMove="1" noResize="1" noEditPoints="1" noAdjustHandles="1" noChangeArrowheads="1" noChangeShapeType="1" noTextEdit="1"/>
              </p:cNvSpPr>
              <p:nvPr>
                <p:ph idx="1"/>
              </p:nvPr>
            </p:nvSpPr>
            <p:spPr>
              <a:xfrm>
                <a:off x="581657" y="1070896"/>
                <a:ext cx="8321274" cy="2935839"/>
              </a:xfrm>
              <a:blipFill>
                <a:blip r:embed="rId4"/>
                <a:stretch>
                  <a:fillRect t="-1293" b="-11207"/>
                </a:stretch>
              </a:blipFill>
            </p:spPr>
            <p:txBody>
              <a:bodyPr/>
              <a:lstStyle/>
              <a:p>
                <a:r>
                  <a:rPr lang="en-GB">
                    <a:noFill/>
                  </a:rPr>
                  <a:t> </a:t>
                </a:r>
              </a:p>
            </p:txBody>
          </p:sp>
        </mc:Fallback>
      </mc:AlternateContent>
      <p:sp>
        <p:nvSpPr>
          <p:cNvPr id="8" name="ZoneTexte 2">
            <a:extLst>
              <a:ext uri="{FF2B5EF4-FFF2-40B4-BE49-F238E27FC236}">
                <a16:creationId xmlns:a16="http://schemas.microsoft.com/office/drawing/2014/main" id="{29F39B75-0426-503E-9532-E06FCD2C328C}"/>
              </a:ext>
            </a:extLst>
          </p:cNvPr>
          <p:cNvSpPr txBox="1"/>
          <p:nvPr/>
        </p:nvSpPr>
        <p:spPr>
          <a:xfrm>
            <a:off x="756224" y="4301906"/>
            <a:ext cx="3711563" cy="646331"/>
          </a:xfrm>
          <a:prstGeom prst="rect">
            <a:avLst/>
          </a:prstGeom>
          <a:noFill/>
        </p:spPr>
        <p:txBody>
          <a:bodyPr wrap="square">
            <a:spAutoFit/>
          </a:bodyPr>
          <a:lstStyle/>
          <a:p>
            <a:r>
              <a:rPr lang="it-IT" sz="900" noProof="0" dirty="0">
                <a:solidFill>
                  <a:schemeClr val="bg1">
                    <a:lumMod val="50000"/>
                  </a:schemeClr>
                </a:solidFill>
              </a:rPr>
              <a:t>[1] G. Le </a:t>
            </a:r>
            <a:r>
              <a:rPr lang="it-IT" sz="900" noProof="0" dirty="0" err="1">
                <a:solidFill>
                  <a:schemeClr val="bg1">
                    <a:lumMod val="50000"/>
                  </a:schemeClr>
                </a:solidFill>
              </a:rPr>
              <a:t>Bars</a:t>
            </a:r>
            <a:r>
              <a:rPr lang="it-IT" sz="900" noProof="0" dirty="0">
                <a:solidFill>
                  <a:schemeClr val="bg1">
                    <a:lumMod val="50000"/>
                  </a:schemeClr>
                </a:solidFill>
              </a:rPr>
              <a:t> et al. (2024) Computer Physics </a:t>
            </a:r>
            <a:r>
              <a:rPr lang="it-IT" sz="900" noProof="0" dirty="0" err="1">
                <a:solidFill>
                  <a:schemeClr val="bg1">
                    <a:lumMod val="50000"/>
                  </a:schemeClr>
                </a:solidFill>
              </a:rPr>
              <a:t>Communication</a:t>
            </a:r>
            <a:endParaRPr lang="it-IT" sz="900" noProof="0" dirty="0">
              <a:solidFill>
                <a:schemeClr val="bg1">
                  <a:lumMod val="50000"/>
                </a:schemeClr>
              </a:solidFill>
            </a:endParaRPr>
          </a:p>
          <a:p>
            <a:r>
              <a:rPr lang="it-IT" sz="900" noProof="0" dirty="0">
                <a:solidFill>
                  <a:schemeClr val="bg1">
                    <a:lumMod val="50000"/>
                  </a:schemeClr>
                </a:solidFill>
              </a:rPr>
              <a:t>[2] G. Le </a:t>
            </a:r>
            <a:r>
              <a:rPr lang="it-IT" sz="900" noProof="0" dirty="0" err="1">
                <a:solidFill>
                  <a:schemeClr val="bg1">
                    <a:lumMod val="50000"/>
                  </a:schemeClr>
                </a:solidFill>
              </a:rPr>
              <a:t>Bars</a:t>
            </a:r>
            <a:r>
              <a:rPr lang="it-IT" sz="900" noProof="0" dirty="0">
                <a:solidFill>
                  <a:schemeClr val="bg1">
                    <a:lumMod val="50000"/>
                  </a:schemeClr>
                </a:solidFill>
              </a:rPr>
              <a:t> et al. (2023) Physics of </a:t>
            </a:r>
            <a:r>
              <a:rPr lang="it-IT" sz="900" noProof="0" dirty="0" err="1">
                <a:solidFill>
                  <a:schemeClr val="bg1">
                    <a:lumMod val="50000"/>
                  </a:schemeClr>
                </a:solidFill>
              </a:rPr>
              <a:t>Plasmas</a:t>
            </a:r>
            <a:endParaRPr lang="it-IT" sz="900" noProof="0" dirty="0">
              <a:solidFill>
                <a:schemeClr val="bg1">
                  <a:lumMod val="50000"/>
                </a:schemeClr>
              </a:solidFill>
            </a:endParaRPr>
          </a:p>
          <a:p>
            <a:r>
              <a:rPr lang="it-IT" sz="900" noProof="0" dirty="0">
                <a:solidFill>
                  <a:schemeClr val="bg1">
                    <a:lumMod val="50000"/>
                  </a:schemeClr>
                </a:solidFill>
              </a:rPr>
              <a:t>[3] </a:t>
            </a:r>
            <a:r>
              <a:rPr lang="it-IT" sz="900" noProof="0" dirty="0" err="1">
                <a:solidFill>
                  <a:schemeClr val="bg1">
                    <a:lumMod val="50000"/>
                  </a:schemeClr>
                </a:solidFill>
              </a:rPr>
              <a:t>F</a:t>
            </a:r>
            <a:r>
              <a:rPr lang="it-IT" sz="900" noProof="0" dirty="0">
                <a:solidFill>
                  <a:schemeClr val="bg1">
                    <a:lumMod val="50000"/>
                  </a:schemeClr>
                </a:solidFill>
              </a:rPr>
              <a:t>. Romano et al. (2024) Review of Scientific Instruments</a:t>
            </a:r>
          </a:p>
          <a:p>
            <a:r>
              <a:rPr lang="it-IT" sz="900" noProof="0" dirty="0">
                <a:solidFill>
                  <a:schemeClr val="bg1">
                    <a:lumMod val="50000"/>
                  </a:schemeClr>
                </a:solidFill>
              </a:rPr>
              <a:t>[4] P. Giroud-</a:t>
            </a:r>
            <a:r>
              <a:rPr lang="it-IT" sz="900" noProof="0" dirty="0" err="1">
                <a:solidFill>
                  <a:schemeClr val="bg1">
                    <a:lumMod val="50000"/>
                  </a:schemeClr>
                </a:solidFill>
              </a:rPr>
              <a:t>Garampon</a:t>
            </a:r>
            <a:r>
              <a:rPr lang="it-IT" sz="900" noProof="0" dirty="0">
                <a:solidFill>
                  <a:schemeClr val="bg1">
                    <a:lumMod val="50000"/>
                  </a:schemeClr>
                </a:solidFill>
              </a:rPr>
              <a:t> et al. (2025) Physics of </a:t>
            </a:r>
            <a:r>
              <a:rPr lang="it-IT" sz="900" noProof="0" dirty="0" err="1">
                <a:solidFill>
                  <a:schemeClr val="bg1">
                    <a:lumMod val="50000"/>
                  </a:schemeClr>
                </a:solidFill>
              </a:rPr>
              <a:t>Plasmas</a:t>
            </a:r>
            <a:endParaRPr lang="it-IT" sz="900" noProof="0" dirty="0">
              <a:solidFill>
                <a:schemeClr val="bg1">
                  <a:lumMod val="50000"/>
                </a:schemeClr>
              </a:solidFill>
            </a:endParaRPr>
          </a:p>
        </p:txBody>
      </p:sp>
      <p:sp>
        <p:nvSpPr>
          <p:cNvPr id="3" name="Espace réservé de la date 4">
            <a:extLst>
              <a:ext uri="{FF2B5EF4-FFF2-40B4-BE49-F238E27FC236}">
                <a16:creationId xmlns:a16="http://schemas.microsoft.com/office/drawing/2014/main" id="{5C2C9613-04AD-95F8-4CF5-0248DA213A31}"/>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1422289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D2F76-5E3B-AB34-12D2-79EBD8EDB99A}"/>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082BDB79-A019-49A0-8639-C099DC992FDB}"/>
                  </a:ext>
                </a:extLst>
              </p:cNvPr>
              <p:cNvSpPr>
                <a:spLocks noGrp="1"/>
              </p:cNvSpPr>
              <p:nvPr>
                <p:ph idx="1"/>
              </p:nvPr>
            </p:nvSpPr>
            <p:spPr>
              <a:xfrm>
                <a:off x="591931" y="845500"/>
                <a:ext cx="8195388" cy="4298000"/>
              </a:xfrm>
            </p:spPr>
            <p:txBody>
              <a:bodyPr>
                <a:normAutofit fontScale="95000"/>
              </a:bodyPr>
              <a:lstStyle/>
              <a:p>
                <a:r>
                  <a:rPr lang="it-IT" noProof="0" dirty="0"/>
                  <a:t>La distribuzione della corrente per intervalli di  </a:t>
                </a:r>
                <a14:m>
                  <m:oMath xmlns:m="http://schemas.openxmlformats.org/officeDocument/2006/math">
                    <m:r>
                      <m:rPr>
                        <m:sty m:val="p"/>
                      </m:rPr>
                      <a:rPr lang="it-IT" b="0" i="0" noProof="0" smtClean="0">
                        <a:latin typeface="Cambria Math" panose="02040503050406030204" pitchFamily="18" charset="0"/>
                      </a:rPr>
                      <m:t>Δ</m:t>
                    </m:r>
                    <m:r>
                      <m:rPr>
                        <m:sty m:val="p"/>
                      </m:rPr>
                      <a:rPr lang="it-IT" i="0" noProof="0" smtClean="0">
                        <a:latin typeface="Cambria Math" panose="02040503050406030204" pitchFamily="18" charset="0"/>
                      </a:rPr>
                      <m:t>V</m:t>
                    </m:r>
                    <m:r>
                      <m:rPr>
                        <m:sty m:val="p"/>
                      </m:rPr>
                      <a:rPr lang="it-IT" i="0" baseline="-25000" noProof="0" smtClean="0">
                        <a:latin typeface="Cambria Math" panose="02040503050406030204" pitchFamily="18" charset="0"/>
                      </a:rPr>
                      <m:t>bias</m:t>
                    </m:r>
                    <m:r>
                      <a:rPr lang="it-IT" i="0" noProof="0" smtClean="0">
                        <a:latin typeface="Cambria Math" panose="02040503050406030204" pitchFamily="18" charset="0"/>
                      </a:rPr>
                      <m:t>,</m:t>
                    </m:r>
                    <m:r>
                      <a:rPr lang="it-IT" b="0" i="0" noProof="0" smtClean="0">
                        <a:latin typeface="Cambria Math" panose="02040503050406030204" pitchFamily="18" charset="0"/>
                      </a:rPr>
                      <m:t>  </m:t>
                    </m:r>
                    <m:r>
                      <m:rPr>
                        <m:sty m:val="p"/>
                      </m:rPr>
                      <a:rPr lang="it-IT" i="0" noProof="0" smtClean="0">
                        <a:latin typeface="Cambria Math" panose="02040503050406030204" pitchFamily="18" charset="0"/>
                      </a:rPr>
                      <m:t>B</m:t>
                    </m:r>
                    <m:r>
                      <a:rPr lang="it-IT" i="0" noProof="0" smtClean="0">
                        <a:latin typeface="Cambria Math" panose="02040503050406030204" pitchFamily="18" charset="0"/>
                      </a:rPr>
                      <m:t>,  </m:t>
                    </m:r>
                    <m:r>
                      <m:rPr>
                        <m:sty m:val="p"/>
                      </m:rPr>
                      <a:rPr lang="it-IT" i="0" noProof="0" smtClean="0">
                        <a:latin typeface="Cambria Math" panose="02040503050406030204" pitchFamily="18" charset="0"/>
                      </a:rPr>
                      <m:t>p</m:t>
                    </m:r>
                  </m:oMath>
                </a14:m>
                <a:r>
                  <a:rPr lang="it-IT" noProof="0" dirty="0"/>
                  <a:t>, gas</a:t>
                </a:r>
              </a:p>
              <a:p>
                <a:pPr lvl="1"/>
                <a:r>
                  <a:rPr lang="it-IT" noProof="0" dirty="0"/>
                  <a:t>La distribuzione della corrente mediata sul tempo </a:t>
                </a:r>
              </a:p>
              <a:p>
                <a:pPr lvl="1"/>
                <a:r>
                  <a:rPr lang="it-IT" noProof="0" dirty="0"/>
                  <a:t>Le soglie di </a:t>
                </a:r>
                <a14:m>
                  <m:oMath xmlns:m="http://schemas.openxmlformats.org/officeDocument/2006/math">
                    <m:r>
                      <m:rPr>
                        <m:sty m:val="p"/>
                      </m:rPr>
                      <a:rPr lang="it-IT" i="0" noProof="0" smtClean="0">
                        <a:latin typeface="Cambria Math" panose="02040503050406030204" pitchFamily="18" charset="0"/>
                      </a:rPr>
                      <m:t>ΔV</m:t>
                    </m:r>
                    <m:r>
                      <m:rPr>
                        <m:sty m:val="p"/>
                      </m:rPr>
                      <a:rPr lang="en-US" b="0" i="0" baseline="-25000" noProof="0" smtClean="0">
                        <a:latin typeface="Cambria Math" panose="02040503050406030204" pitchFamily="18" charset="0"/>
                      </a:rPr>
                      <m:t>bia</m:t>
                    </m:r>
                    <m:r>
                      <m:rPr>
                        <m:sty m:val="p"/>
                      </m:rPr>
                      <a:rPr lang="it-IT" b="0" i="0" baseline="-25000" noProof="0" smtClean="0">
                        <a:latin typeface="Cambria Math" panose="02040503050406030204" pitchFamily="18" charset="0"/>
                      </a:rPr>
                      <m:t>s</m:t>
                    </m:r>
                  </m:oMath>
                </a14:m>
                <a:r>
                  <a:rPr lang="it-IT" noProof="0" dirty="0"/>
                  <a:t> and </a:t>
                </a:r>
                <a14:m>
                  <m:oMath xmlns:m="http://schemas.openxmlformats.org/officeDocument/2006/math">
                    <m:r>
                      <m:rPr>
                        <m:sty m:val="p"/>
                      </m:rPr>
                      <a:rPr lang="it-IT" i="0" noProof="0" smtClean="0">
                        <a:latin typeface="Cambria Math" panose="02040503050406030204" pitchFamily="18" charset="0"/>
                      </a:rPr>
                      <m:t>B</m:t>
                    </m:r>
                  </m:oMath>
                </a14:m>
                <a:endParaRPr lang="it-IT" noProof="0" dirty="0"/>
              </a:p>
              <a:p>
                <a:pPr lvl="1"/>
                <a:r>
                  <a:rPr lang="it-IT" noProof="0" dirty="0"/>
                  <a:t>La posizione della nube di elettroni</a:t>
                </a:r>
              </a:p>
              <a:p>
                <a:r>
                  <a:rPr lang="it-IT" noProof="0" dirty="0"/>
                  <a:t>Misurato oscillazioni che potrebbero essere ricondotte all’instabilità di diocotrone</a:t>
                </a:r>
              </a:p>
              <a:p>
                <a:pPr lvl="1"/>
                <a:r>
                  <a:rPr lang="it-IT" noProof="0" dirty="0"/>
                  <a:t>Misure veloci di corrente</a:t>
                </a:r>
              </a:p>
              <a:p>
                <a:pPr lvl="1"/>
                <a:r>
                  <a:rPr lang="it-IT" noProof="0" dirty="0"/>
                  <a:t>Sviluppo di una matrice di sonde di corrente</a:t>
                </a:r>
              </a:p>
              <a:p>
                <a:r>
                  <a:rPr lang="it-IT" noProof="0" dirty="0"/>
                  <a:t>Comportamento con diverse geometrie di elettrodi</a:t>
                </a:r>
              </a:p>
              <a:p>
                <a:r>
                  <a:rPr lang="it-IT" noProof="0" dirty="0"/>
                  <a:t>Valutazione preliminare di E all’interno della nube basato sulla spettroscopia a emissione ottica</a:t>
                </a:r>
              </a:p>
            </p:txBody>
          </p:sp>
        </mc:Choice>
        <mc:Fallback>
          <p:sp>
            <p:nvSpPr>
              <p:cNvPr id="2" name="Espace réservé du contenu 1">
                <a:extLst>
                  <a:ext uri="{FF2B5EF4-FFF2-40B4-BE49-F238E27FC236}">
                    <a16:creationId xmlns:a16="http://schemas.microsoft.com/office/drawing/2014/main" id="{082BDB79-A019-49A0-8639-C099DC992FDB}"/>
                  </a:ext>
                </a:extLst>
              </p:cNvPr>
              <p:cNvSpPr>
                <a:spLocks noGrp="1" noRot="1" noChangeAspect="1" noMove="1" noResize="1" noEditPoints="1" noAdjustHandles="1" noChangeArrowheads="1" noChangeShapeType="1" noTextEdit="1"/>
              </p:cNvSpPr>
              <p:nvPr>
                <p:ph idx="1"/>
              </p:nvPr>
            </p:nvSpPr>
            <p:spPr>
              <a:xfrm>
                <a:off x="591931" y="845500"/>
                <a:ext cx="8195388" cy="4298000"/>
              </a:xfrm>
              <a:blipFill>
                <a:blip r:embed="rId3"/>
                <a:stretch>
                  <a:fillRect t="-1471"/>
                </a:stretch>
              </a:blipFill>
            </p:spPr>
            <p:txBody>
              <a:bodyPr/>
              <a:lstStyle/>
              <a:p>
                <a:r>
                  <a:rPr lang="en-GB">
                    <a:noFill/>
                  </a:rPr>
                  <a:t> </a:t>
                </a:r>
              </a:p>
            </p:txBody>
          </p:sp>
        </mc:Fallback>
      </mc:AlternateContent>
      <p:sp>
        <p:nvSpPr>
          <p:cNvPr id="4" name="Titre 3">
            <a:extLst>
              <a:ext uri="{FF2B5EF4-FFF2-40B4-BE49-F238E27FC236}">
                <a16:creationId xmlns:a16="http://schemas.microsoft.com/office/drawing/2014/main" id="{84DD5CCF-1ACA-C34F-29C3-82CB7FA6F27E}"/>
              </a:ext>
            </a:extLst>
          </p:cNvPr>
          <p:cNvSpPr>
            <a:spLocks noGrp="1"/>
          </p:cNvSpPr>
          <p:nvPr>
            <p:ph type="title"/>
          </p:nvPr>
        </p:nvSpPr>
        <p:spPr>
          <a:xfrm>
            <a:off x="904875" y="130810"/>
            <a:ext cx="7802245" cy="455930"/>
          </a:xfrm>
        </p:spPr>
        <p:txBody>
          <a:bodyPr>
            <a:normAutofit fontScale="90000"/>
          </a:bodyPr>
          <a:lstStyle/>
          <a:p>
            <a:r>
              <a:rPr lang="it-IT" sz="3600" noProof="0" dirty="0"/>
              <a:t>Cosa abbiamo determinato?</a:t>
            </a:r>
            <a:endParaRPr lang="it-IT" b="0" noProof="0" dirty="0"/>
          </a:p>
        </p:txBody>
      </p:sp>
      <p:sp>
        <p:nvSpPr>
          <p:cNvPr id="7" name="Espace réservé du numéro de diapositive 6">
            <a:extLst>
              <a:ext uri="{FF2B5EF4-FFF2-40B4-BE49-F238E27FC236}">
                <a16:creationId xmlns:a16="http://schemas.microsoft.com/office/drawing/2014/main" id="{C47BE188-1A3B-3720-C234-FC30F107121E}"/>
              </a:ext>
            </a:extLst>
          </p:cNvPr>
          <p:cNvSpPr>
            <a:spLocks noGrp="1"/>
          </p:cNvSpPr>
          <p:nvPr>
            <p:ph type="sldNum" sz="quarter" idx="16"/>
          </p:nvPr>
        </p:nvSpPr>
        <p:spPr/>
        <p:txBody>
          <a:bodyPr/>
          <a:lstStyle/>
          <a:p>
            <a:fld id="{E1E1CD7C-2161-7D43-862E-CE4C333CD873}" type="slidenum">
              <a:rPr lang="it-IT" noProof="0" smtClean="0"/>
              <a:t>11</a:t>
            </a:fld>
            <a:endParaRPr lang="it-IT" noProof="0" dirty="0"/>
          </a:p>
        </p:txBody>
      </p:sp>
      <p:sp>
        <p:nvSpPr>
          <p:cNvPr id="3" name="Espace réservé du pied de page 5">
            <a:extLst>
              <a:ext uri="{FF2B5EF4-FFF2-40B4-BE49-F238E27FC236}">
                <a16:creationId xmlns:a16="http://schemas.microsoft.com/office/drawing/2014/main" id="{86D95778-166B-EA69-58B1-D26683A7849C}"/>
              </a:ext>
            </a:extLst>
          </p:cNvPr>
          <p:cNvSpPr>
            <a:spLocks noGrp="1"/>
          </p:cNvSpPr>
          <p:nvPr>
            <p:ph type="ftr" sz="quarter" idx="15"/>
          </p:nvPr>
        </p:nvSpPr>
        <p:spPr/>
        <p:txBody>
          <a:bodyPr/>
          <a:lstStyle/>
          <a:p>
            <a:r>
              <a:rPr lang="it-IT" noProof="0" dirty="0" err="1">
                <a:latin typeface="+mj-lt"/>
                <a:cs typeface="+mj-lt"/>
              </a:rPr>
              <a:t>F</a:t>
            </a:r>
            <a:r>
              <a:rPr lang="it-IT" noProof="0" dirty="0">
                <a:latin typeface="+mj-lt"/>
                <a:cs typeface="+mj-lt"/>
              </a:rPr>
              <a:t>. Romano </a:t>
            </a:r>
          </a:p>
          <a:p>
            <a:r>
              <a:rPr lang="it-IT" noProof="0" dirty="0">
                <a:latin typeface="+mj-lt"/>
                <a:cs typeface="+mj-lt"/>
              </a:rPr>
              <a:t> </a:t>
            </a:r>
          </a:p>
        </p:txBody>
      </p:sp>
      <p:sp>
        <p:nvSpPr>
          <p:cNvPr id="17" name="CasellaDiTesto 16">
            <a:extLst>
              <a:ext uri="{FF2B5EF4-FFF2-40B4-BE49-F238E27FC236}">
                <a16:creationId xmlns:a16="http://schemas.microsoft.com/office/drawing/2014/main" id="{A26000F5-4A7F-533F-DD27-A0E8498811F0}"/>
              </a:ext>
            </a:extLst>
          </p:cNvPr>
          <p:cNvSpPr txBox="1"/>
          <p:nvPr/>
        </p:nvSpPr>
        <p:spPr>
          <a:xfrm>
            <a:off x="-696990" y="127888"/>
            <a:ext cx="184731" cy="300082"/>
          </a:xfrm>
          <a:prstGeom prst="rect">
            <a:avLst/>
          </a:prstGeom>
          <a:noFill/>
        </p:spPr>
        <p:txBody>
          <a:bodyPr wrap="none" rtlCol="0">
            <a:spAutoFit/>
          </a:bodyPr>
          <a:lstStyle/>
          <a:p>
            <a:endParaRPr lang="it-IT" noProof="0" dirty="0"/>
          </a:p>
        </p:txBody>
      </p:sp>
      <p:sp>
        <p:nvSpPr>
          <p:cNvPr id="6" name="Espace réservé de la date 4">
            <a:extLst>
              <a:ext uri="{FF2B5EF4-FFF2-40B4-BE49-F238E27FC236}">
                <a16:creationId xmlns:a16="http://schemas.microsoft.com/office/drawing/2014/main" id="{AAAF1F12-94A0-603A-3EF1-02D2820D12B1}"/>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1110854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459A7-DE33-BB08-402F-5CBFD320554F}"/>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6EC5064-E718-B3B1-134F-CAFFED3378E5}"/>
              </a:ext>
            </a:extLst>
          </p:cNvPr>
          <p:cNvSpPr>
            <a:spLocks noGrp="1"/>
          </p:cNvSpPr>
          <p:nvPr>
            <p:ph type="sldNum" sz="quarter" idx="16"/>
          </p:nvPr>
        </p:nvSpPr>
        <p:spPr/>
        <p:txBody>
          <a:bodyPr/>
          <a:lstStyle/>
          <a:p>
            <a:fld id="{E1E1CD7C-2161-7D43-862E-CE4C333CD873}" type="slidenum">
              <a:rPr lang="it-IT" noProof="0" smtClean="0"/>
              <a:t>12</a:t>
            </a:fld>
            <a:endParaRPr lang="it-IT" noProof="0" dirty="0"/>
          </a:p>
        </p:txBody>
      </p:sp>
      <p:sp>
        <p:nvSpPr>
          <p:cNvPr id="3" name="Espace réservé du pied de page 5">
            <a:extLst>
              <a:ext uri="{FF2B5EF4-FFF2-40B4-BE49-F238E27FC236}">
                <a16:creationId xmlns:a16="http://schemas.microsoft.com/office/drawing/2014/main" id="{76B20B76-968C-259A-975E-AC66331FB517}"/>
              </a:ext>
            </a:extLst>
          </p:cNvPr>
          <p:cNvSpPr>
            <a:spLocks noGrp="1"/>
          </p:cNvSpPr>
          <p:nvPr>
            <p:ph type="ftr" sz="quarter" idx="15"/>
          </p:nvPr>
        </p:nvSpPr>
        <p:spPr/>
        <p:txBody>
          <a:bodyPr/>
          <a:lstStyle/>
          <a:p>
            <a:r>
              <a:rPr lang="it-IT" noProof="0" dirty="0" err="1">
                <a:latin typeface="+mj-lt"/>
                <a:cs typeface="+mj-lt"/>
              </a:rPr>
              <a:t>F</a:t>
            </a:r>
            <a:r>
              <a:rPr lang="it-IT" noProof="0" dirty="0">
                <a:latin typeface="+mj-lt"/>
                <a:cs typeface="+mj-lt"/>
              </a:rPr>
              <a:t>. Romano </a:t>
            </a:r>
          </a:p>
          <a:p>
            <a:r>
              <a:rPr lang="it-IT" noProof="0" dirty="0">
                <a:latin typeface="+mj-lt"/>
                <a:cs typeface="+mj-lt"/>
              </a:rPr>
              <a:t> </a:t>
            </a:r>
          </a:p>
        </p:txBody>
      </p:sp>
      <p:sp>
        <p:nvSpPr>
          <p:cNvPr id="17" name="CasellaDiTesto 16">
            <a:extLst>
              <a:ext uri="{FF2B5EF4-FFF2-40B4-BE49-F238E27FC236}">
                <a16:creationId xmlns:a16="http://schemas.microsoft.com/office/drawing/2014/main" id="{F5270E04-A9A6-9847-F8FF-FCB00F1BCD98}"/>
              </a:ext>
            </a:extLst>
          </p:cNvPr>
          <p:cNvSpPr txBox="1"/>
          <p:nvPr/>
        </p:nvSpPr>
        <p:spPr>
          <a:xfrm>
            <a:off x="-696990" y="127888"/>
            <a:ext cx="184731" cy="300082"/>
          </a:xfrm>
          <a:prstGeom prst="rect">
            <a:avLst/>
          </a:prstGeom>
          <a:noFill/>
        </p:spPr>
        <p:txBody>
          <a:bodyPr wrap="none" rtlCol="0">
            <a:spAutoFit/>
          </a:bodyPr>
          <a:lstStyle/>
          <a:p>
            <a:endParaRPr lang="it-IT" noProof="0" dirty="0"/>
          </a:p>
        </p:txBody>
      </p:sp>
      <p:pic>
        <p:nvPicPr>
          <p:cNvPr id="10" name="Picture 6">
            <a:extLst>
              <a:ext uri="{FF2B5EF4-FFF2-40B4-BE49-F238E27FC236}">
                <a16:creationId xmlns:a16="http://schemas.microsoft.com/office/drawing/2014/main" id="{5715D671-4B5C-9558-7B3A-25949CC57A57}"/>
              </a:ext>
            </a:extLst>
          </p:cNvPr>
          <p:cNvPicPr>
            <a:picLocks noChangeAspect="1"/>
          </p:cNvPicPr>
          <p:nvPr/>
        </p:nvPicPr>
        <p:blipFill>
          <a:blip r:embed="rId3"/>
          <a:stretch>
            <a:fillRect/>
          </a:stretch>
        </p:blipFill>
        <p:spPr>
          <a:xfrm>
            <a:off x="5007984" y="1087338"/>
            <a:ext cx="4129031" cy="3057182"/>
          </a:xfrm>
          <a:prstGeom prst="rect">
            <a:avLst/>
          </a:prstGeom>
        </p:spPr>
      </p:pic>
      <p:sp>
        <p:nvSpPr>
          <p:cNvPr id="57" name="Titolo 56">
            <a:extLst>
              <a:ext uri="{FF2B5EF4-FFF2-40B4-BE49-F238E27FC236}">
                <a16:creationId xmlns:a16="http://schemas.microsoft.com/office/drawing/2014/main" id="{2500A1CA-616B-9A66-2CC2-63D615F55A38}"/>
              </a:ext>
            </a:extLst>
          </p:cNvPr>
          <p:cNvSpPr>
            <a:spLocks noGrp="1"/>
          </p:cNvSpPr>
          <p:nvPr>
            <p:ph type="title"/>
          </p:nvPr>
        </p:nvSpPr>
        <p:spPr>
          <a:xfrm>
            <a:off x="904875" y="131033"/>
            <a:ext cx="7404238" cy="593404"/>
          </a:xfrm>
        </p:spPr>
        <p:txBody>
          <a:bodyPr/>
          <a:lstStyle/>
          <a:p>
            <a:r>
              <a:rPr lang="it-IT" noProof="0" dirty="0"/>
              <a:t>Le misure della distribuzione di corrente</a:t>
            </a:r>
          </a:p>
        </p:txBody>
      </p:sp>
      <p:pic>
        <p:nvPicPr>
          <p:cNvPr id="8" name="Picture 8">
            <a:extLst>
              <a:ext uri="{FF2B5EF4-FFF2-40B4-BE49-F238E27FC236}">
                <a16:creationId xmlns:a16="http://schemas.microsoft.com/office/drawing/2014/main" id="{144B81D2-C1D0-F749-0FAC-A3C3FBE149FA}"/>
              </a:ext>
            </a:extLst>
          </p:cNvPr>
          <p:cNvPicPr>
            <a:picLocks noChangeAspect="1"/>
          </p:cNvPicPr>
          <p:nvPr/>
        </p:nvPicPr>
        <p:blipFill>
          <a:blip r:embed="rId4"/>
          <a:stretch>
            <a:fillRect/>
          </a:stretch>
        </p:blipFill>
        <p:spPr>
          <a:xfrm>
            <a:off x="5007984" y="1067150"/>
            <a:ext cx="4032633" cy="3050295"/>
          </a:xfrm>
          <a:prstGeom prst="rect">
            <a:avLst/>
          </a:prstGeom>
        </p:spPr>
      </p:pic>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64F8F65E-4F34-F597-5153-CAE84E30FF0D}"/>
                  </a:ext>
                </a:extLst>
              </p:cNvPr>
              <p:cNvSpPr txBox="1"/>
              <p:nvPr/>
            </p:nvSpPr>
            <p:spPr>
              <a:xfrm>
                <a:off x="6851446" y="3905426"/>
                <a:ext cx="552474" cy="30777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it-IT" sz="1400" b="0" i="0" noProof="0" smtClean="0">
                          <a:latin typeface="Cambria Math" panose="02040503050406030204" pitchFamily="18" charset="0"/>
                          <a:cs typeface="+mj-lt"/>
                          <a:sym typeface="+mn-ea"/>
                        </a:rPr>
                        <m:t>Δ</m:t>
                      </m:r>
                      <m:r>
                        <m:rPr>
                          <m:sty m:val="p"/>
                        </m:rPr>
                        <a:rPr lang="it-IT" sz="1400" i="0" noProof="0" smtClean="0">
                          <a:latin typeface="Cambria Math" panose="02040503050406030204" pitchFamily="18" charset="0"/>
                          <a:cs typeface="+mj-lt"/>
                          <a:sym typeface="+mn-ea"/>
                        </a:rPr>
                        <m:t>V</m:t>
                      </m:r>
                      <m:r>
                        <m:rPr>
                          <m:sty m:val="p"/>
                        </m:rPr>
                        <a:rPr lang="it-IT" sz="1400" i="0" baseline="-25000" noProof="0" smtClean="0">
                          <a:latin typeface="Cambria Math" panose="02040503050406030204" pitchFamily="18" charset="0"/>
                          <a:cs typeface="+mj-lt"/>
                          <a:sym typeface="+mn-ea"/>
                        </a:rPr>
                        <m:t>bias</m:t>
                      </m:r>
                    </m:oMath>
                  </m:oMathPara>
                </a14:m>
                <a:endParaRPr lang="it-IT" noProof="0" dirty="0"/>
              </a:p>
            </p:txBody>
          </p:sp>
        </mc:Choice>
        <mc:Fallback xmlns="">
          <p:sp>
            <p:nvSpPr>
              <p:cNvPr id="5" name="CasellaDiTesto 4">
                <a:extLst>
                  <a:ext uri="{FF2B5EF4-FFF2-40B4-BE49-F238E27FC236}">
                    <a16:creationId xmlns:a16="http://schemas.microsoft.com/office/drawing/2014/main" id="{64F8F65E-4F34-F597-5153-CAE84E30FF0D}"/>
                  </a:ext>
                </a:extLst>
              </p:cNvPr>
              <p:cNvSpPr txBox="1">
                <a:spLocks noRot="1" noChangeAspect="1" noMove="1" noResize="1" noEditPoints="1" noAdjustHandles="1" noChangeArrowheads="1" noChangeShapeType="1" noTextEdit="1"/>
              </p:cNvSpPr>
              <p:nvPr/>
            </p:nvSpPr>
            <p:spPr>
              <a:xfrm>
                <a:off x="6851446" y="3905426"/>
                <a:ext cx="552474" cy="307777"/>
              </a:xfrm>
              <a:prstGeom prst="rect">
                <a:avLst/>
              </a:prstGeom>
              <a:blipFill>
                <a:blip r:embed="rId5"/>
                <a:stretch>
                  <a:fillRect/>
                </a:stretch>
              </a:blipFill>
            </p:spPr>
            <p:txBody>
              <a:bodyPr/>
              <a:lstStyle/>
              <a:p>
                <a:r>
                  <a:rPr lang="en-GB">
                    <a:noFill/>
                  </a:rPr>
                  <a:t> </a:t>
                </a:r>
              </a:p>
            </p:txBody>
          </p:sp>
        </mc:Fallback>
      </mc:AlternateContent>
      <p:grpSp>
        <p:nvGrpSpPr>
          <p:cNvPr id="12" name="Gruppo 11">
            <a:extLst>
              <a:ext uri="{FF2B5EF4-FFF2-40B4-BE49-F238E27FC236}">
                <a16:creationId xmlns:a16="http://schemas.microsoft.com/office/drawing/2014/main" id="{69AA803D-3D75-FB1C-2E28-F2448408F872}"/>
              </a:ext>
            </a:extLst>
          </p:cNvPr>
          <p:cNvGrpSpPr/>
          <p:nvPr/>
        </p:nvGrpSpPr>
        <p:grpSpPr>
          <a:xfrm>
            <a:off x="-115537" y="2137094"/>
            <a:ext cx="5145825" cy="3260180"/>
            <a:chOff x="-372815" y="2175924"/>
            <a:chExt cx="5145825" cy="3260180"/>
          </a:xfrm>
        </p:grpSpPr>
        <p:grpSp>
          <p:nvGrpSpPr>
            <p:cNvPr id="54" name="Group 14">
              <a:extLst>
                <a:ext uri="{FF2B5EF4-FFF2-40B4-BE49-F238E27FC236}">
                  <a16:creationId xmlns:a16="http://schemas.microsoft.com/office/drawing/2014/main" id="{9966BE9C-4B29-D137-AA48-A901212B4277}"/>
                </a:ext>
              </a:extLst>
            </p:cNvPr>
            <p:cNvGrpSpPr/>
            <p:nvPr/>
          </p:nvGrpSpPr>
          <p:grpSpPr>
            <a:xfrm>
              <a:off x="-372815" y="2368046"/>
              <a:ext cx="4255938" cy="3068058"/>
              <a:chOff x="5885" y="2226"/>
              <a:chExt cx="7557" cy="5394"/>
            </a:xfrm>
          </p:grpSpPr>
          <p:grpSp>
            <p:nvGrpSpPr>
              <p:cNvPr id="70" name="Group 2">
                <a:extLst>
                  <a:ext uri="{FF2B5EF4-FFF2-40B4-BE49-F238E27FC236}">
                    <a16:creationId xmlns:a16="http://schemas.microsoft.com/office/drawing/2014/main" id="{F1733DBA-AA10-5D93-3247-C9AC0C0767D8}"/>
                  </a:ext>
                </a:extLst>
              </p:cNvPr>
              <p:cNvGrpSpPr/>
              <p:nvPr/>
            </p:nvGrpSpPr>
            <p:grpSpPr>
              <a:xfrm>
                <a:off x="5885" y="2226"/>
                <a:ext cx="7557" cy="5394"/>
                <a:chOff x="3050" y="2878"/>
                <a:chExt cx="7557" cy="5394"/>
              </a:xfrm>
            </p:grpSpPr>
            <p:grpSp>
              <p:nvGrpSpPr>
                <p:cNvPr id="73" name="Group 317">
                  <a:extLst>
                    <a:ext uri="{FF2B5EF4-FFF2-40B4-BE49-F238E27FC236}">
                      <a16:creationId xmlns:a16="http://schemas.microsoft.com/office/drawing/2014/main" id="{0360AEA5-0DDA-E8F9-DE1E-DC9DAD7B6EB8}"/>
                    </a:ext>
                  </a:extLst>
                </p:cNvPr>
                <p:cNvGrpSpPr/>
                <p:nvPr/>
              </p:nvGrpSpPr>
              <p:grpSpPr>
                <a:xfrm>
                  <a:off x="3050" y="2878"/>
                  <a:ext cx="7557" cy="5394"/>
                  <a:chOff x="14832168" y="14144377"/>
                  <a:chExt cx="11969508" cy="8543745"/>
                </a:xfrm>
              </p:grpSpPr>
              <p:grpSp>
                <p:nvGrpSpPr>
                  <p:cNvPr id="76" name="Group 162">
                    <a:extLst>
                      <a:ext uri="{FF2B5EF4-FFF2-40B4-BE49-F238E27FC236}">
                        <a16:creationId xmlns:a16="http://schemas.microsoft.com/office/drawing/2014/main" id="{7DD6BE12-71FC-3BC8-F90D-EC52B0F952FA}"/>
                      </a:ext>
                    </a:extLst>
                  </p:cNvPr>
                  <p:cNvGrpSpPr/>
                  <p:nvPr/>
                </p:nvGrpSpPr>
                <p:grpSpPr>
                  <a:xfrm>
                    <a:off x="14832168" y="14144377"/>
                    <a:ext cx="11969508" cy="8543745"/>
                    <a:chOff x="23400" y="22198"/>
                    <a:chExt cx="16961" cy="12107"/>
                  </a:xfrm>
                </p:grpSpPr>
                <p:grpSp>
                  <p:nvGrpSpPr>
                    <p:cNvPr id="83" name="Group 163">
                      <a:extLst>
                        <a:ext uri="{FF2B5EF4-FFF2-40B4-BE49-F238E27FC236}">
                          <a16:creationId xmlns:a16="http://schemas.microsoft.com/office/drawing/2014/main" id="{AF78F6B2-1148-576E-C6C6-7F8B0B669D47}"/>
                        </a:ext>
                      </a:extLst>
                    </p:cNvPr>
                    <p:cNvGrpSpPr/>
                    <p:nvPr/>
                  </p:nvGrpSpPr>
                  <p:grpSpPr>
                    <a:xfrm>
                      <a:off x="27220" y="22198"/>
                      <a:ext cx="13141" cy="11890"/>
                      <a:chOff x="27232" y="22194"/>
                      <a:chExt cx="13141" cy="11890"/>
                    </a:xfrm>
                  </p:grpSpPr>
                  <p:grpSp>
                    <p:nvGrpSpPr>
                      <p:cNvPr id="97" name="Group 173">
                        <a:extLst>
                          <a:ext uri="{FF2B5EF4-FFF2-40B4-BE49-F238E27FC236}">
                            <a16:creationId xmlns:a16="http://schemas.microsoft.com/office/drawing/2014/main" id="{2773B0A4-EC89-E112-0EED-FD4B8C8718B7}"/>
                          </a:ext>
                        </a:extLst>
                      </p:cNvPr>
                      <p:cNvGrpSpPr/>
                      <p:nvPr/>
                    </p:nvGrpSpPr>
                    <p:grpSpPr>
                      <a:xfrm>
                        <a:off x="27232" y="22194"/>
                        <a:ext cx="13141" cy="11890"/>
                        <a:chOff x="28907" y="16702"/>
                        <a:chExt cx="7735" cy="6999"/>
                      </a:xfrm>
                    </p:grpSpPr>
                    <p:sp>
                      <p:nvSpPr>
                        <p:cNvPr id="100" name="Rectangle 9">
                          <a:extLst>
                            <a:ext uri="{FF2B5EF4-FFF2-40B4-BE49-F238E27FC236}">
                              <a16:creationId xmlns:a16="http://schemas.microsoft.com/office/drawing/2014/main" id="{06B6F52D-1FD0-C0CC-540B-FD4355972DE1}"/>
                            </a:ext>
                          </a:extLst>
                        </p:cNvPr>
                        <p:cNvSpPr/>
                        <p:nvPr/>
                      </p:nvSpPr>
                      <p:spPr>
                        <a:xfrm>
                          <a:off x="30919" y="17469"/>
                          <a:ext cx="3752" cy="4166"/>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101" name="Rectangle 1">
                          <a:extLst>
                            <a:ext uri="{FF2B5EF4-FFF2-40B4-BE49-F238E27FC236}">
                              <a16:creationId xmlns:a16="http://schemas.microsoft.com/office/drawing/2014/main" id="{3CE2AEE9-22CF-D236-3B5A-E922A87CBD3F}"/>
                            </a:ext>
                          </a:extLst>
                        </p:cNvPr>
                        <p:cNvSpPr/>
                        <p:nvPr/>
                      </p:nvSpPr>
                      <p:spPr>
                        <a:xfrm>
                          <a:off x="31224" y="17471"/>
                          <a:ext cx="3227" cy="3987"/>
                        </a:xfrm>
                        <a:prstGeom prst="rect">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102" name="Rectangle 10">
                          <a:extLst>
                            <a:ext uri="{FF2B5EF4-FFF2-40B4-BE49-F238E27FC236}">
                              <a16:creationId xmlns:a16="http://schemas.microsoft.com/office/drawing/2014/main" id="{64FD14E6-4FD3-44EC-01C0-F3DDDFA7E3D6}"/>
                            </a:ext>
                          </a:extLst>
                        </p:cNvPr>
                        <p:cNvSpPr/>
                        <p:nvPr/>
                      </p:nvSpPr>
                      <p:spPr>
                        <a:xfrm>
                          <a:off x="28907" y="22105"/>
                          <a:ext cx="7735" cy="1072"/>
                        </a:xfrm>
                        <a:prstGeom prst="rect">
                          <a:avLst/>
                        </a:prstGeom>
                        <a:solidFill>
                          <a:srgbClr val="002060"/>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latin typeface="+mj-lt"/>
                            <a:cs typeface="+mj-lt"/>
                          </a:endParaRPr>
                        </a:p>
                      </p:txBody>
                    </p:sp>
                    <p:sp>
                      <p:nvSpPr>
                        <p:cNvPr id="103" name="Rectangle 11">
                          <a:extLst>
                            <a:ext uri="{FF2B5EF4-FFF2-40B4-BE49-F238E27FC236}">
                              <a16:creationId xmlns:a16="http://schemas.microsoft.com/office/drawing/2014/main" id="{8FFBF745-1432-2385-B810-13A0307A2723}"/>
                            </a:ext>
                          </a:extLst>
                        </p:cNvPr>
                        <p:cNvSpPr/>
                        <p:nvPr/>
                      </p:nvSpPr>
                      <p:spPr>
                        <a:xfrm>
                          <a:off x="32279" y="22146"/>
                          <a:ext cx="1002" cy="1031"/>
                        </a:xfrm>
                        <a:prstGeom prst="rect">
                          <a:avLst/>
                        </a:prstGeom>
                        <a:solidFill>
                          <a:srgbClr val="001A4A"/>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4" name="Rectangle 2">
                          <a:extLst>
                            <a:ext uri="{FF2B5EF4-FFF2-40B4-BE49-F238E27FC236}">
                              <a16:creationId xmlns:a16="http://schemas.microsoft.com/office/drawing/2014/main" id="{B9E35972-4808-D425-D8E4-FA108A8C9CB2}"/>
                            </a:ext>
                          </a:extLst>
                        </p:cNvPr>
                        <p:cNvSpPr/>
                        <p:nvPr/>
                      </p:nvSpPr>
                      <p:spPr>
                        <a:xfrm>
                          <a:off x="31958" y="20338"/>
                          <a:ext cx="180" cy="914"/>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5" name="Chord 3">
                          <a:extLst>
                            <a:ext uri="{FF2B5EF4-FFF2-40B4-BE49-F238E27FC236}">
                              <a16:creationId xmlns:a16="http://schemas.microsoft.com/office/drawing/2014/main" id="{0819D490-0FEC-5ED3-64C7-5EA33DAF7E0F}"/>
                            </a:ext>
                          </a:extLst>
                        </p:cNvPr>
                        <p:cNvSpPr/>
                        <p:nvPr/>
                      </p:nvSpPr>
                      <p:spPr>
                        <a:xfrm rot="10440000">
                          <a:off x="31855" y="19417"/>
                          <a:ext cx="386" cy="938"/>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6" name="Rectangle 32">
                          <a:extLst>
                            <a:ext uri="{FF2B5EF4-FFF2-40B4-BE49-F238E27FC236}">
                              <a16:creationId xmlns:a16="http://schemas.microsoft.com/office/drawing/2014/main" id="{F8F54ADE-00AD-560B-0759-F9875197253B}"/>
                            </a:ext>
                          </a:extLst>
                        </p:cNvPr>
                        <p:cNvSpPr/>
                        <p:nvPr/>
                      </p:nvSpPr>
                      <p:spPr>
                        <a:xfrm>
                          <a:off x="30164" y="1726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7" name="Rectangle 33">
                          <a:extLst>
                            <a:ext uri="{FF2B5EF4-FFF2-40B4-BE49-F238E27FC236}">
                              <a16:creationId xmlns:a16="http://schemas.microsoft.com/office/drawing/2014/main" id="{543844AA-6090-EBB4-BAD1-F9D2C9FEC684}"/>
                            </a:ext>
                          </a:extLst>
                        </p:cNvPr>
                        <p:cNvSpPr/>
                        <p:nvPr/>
                      </p:nvSpPr>
                      <p:spPr>
                        <a:xfrm>
                          <a:off x="30164" y="1700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8" name="TextBox 54">
                          <a:extLst>
                            <a:ext uri="{FF2B5EF4-FFF2-40B4-BE49-F238E27FC236}">
                              <a16:creationId xmlns:a16="http://schemas.microsoft.com/office/drawing/2014/main" id="{5FCEE365-693E-51AB-0244-A57DA436560A}"/>
                            </a:ext>
                          </a:extLst>
                        </p:cNvPr>
                        <p:cNvSpPr/>
                        <p:nvPr/>
                      </p:nvSpPr>
                      <p:spPr>
                        <a:xfrm>
                          <a:off x="28911" y="22145"/>
                          <a:ext cx="3357" cy="997"/>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ea typeface="DejaVu Sans" panose="020B0606030804020204"/>
                              <a:cs typeface="+mj-lt"/>
                            </a:rPr>
                            <a:t>Magnete Superconduttore</a:t>
                          </a:r>
                        </a:p>
                      </p:txBody>
                    </p:sp>
                    <p:sp>
                      <p:nvSpPr>
                        <p:cNvPr id="109" name="Oval 22">
                          <a:extLst>
                            <a:ext uri="{FF2B5EF4-FFF2-40B4-BE49-F238E27FC236}">
                              <a16:creationId xmlns:a16="http://schemas.microsoft.com/office/drawing/2014/main" id="{911AB482-D054-5F98-4A2E-128672984E88}"/>
                            </a:ext>
                          </a:extLst>
                        </p:cNvPr>
                        <p:cNvSpPr/>
                        <p:nvPr/>
                      </p:nvSpPr>
                      <p:spPr>
                        <a:xfrm rot="21420000">
                          <a:off x="32288" y="19655"/>
                          <a:ext cx="107" cy="340"/>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110" name="Rectangle 85">
                          <a:extLst>
                            <a:ext uri="{FF2B5EF4-FFF2-40B4-BE49-F238E27FC236}">
                              <a16:creationId xmlns:a16="http://schemas.microsoft.com/office/drawing/2014/main" id="{42C93900-CC42-AA57-973F-BE974DB4ACC3}"/>
                            </a:ext>
                          </a:extLst>
                        </p:cNvPr>
                        <p:cNvSpPr/>
                        <p:nvPr/>
                      </p:nvSpPr>
                      <p:spPr>
                        <a:xfrm>
                          <a:off x="32606" y="19025"/>
                          <a:ext cx="384" cy="2236"/>
                        </a:xfrm>
                        <a:prstGeom prst="rect">
                          <a:avLst/>
                        </a:prstGeom>
                        <a:solidFill>
                          <a:schemeClr val="bg1">
                            <a:lumMod val="7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1" name="TextBox 144">
                          <a:extLst>
                            <a:ext uri="{FF2B5EF4-FFF2-40B4-BE49-F238E27FC236}">
                              <a16:creationId xmlns:a16="http://schemas.microsoft.com/office/drawing/2014/main" id="{2B11C40A-3626-39FD-03E2-102E06A82B7F}"/>
                            </a:ext>
                          </a:extLst>
                        </p:cNvPr>
                        <p:cNvSpPr/>
                        <p:nvPr/>
                      </p:nvSpPr>
                      <p:spPr>
                        <a:xfrm>
                          <a:off x="31268" y="22928"/>
                          <a:ext cx="358" cy="541"/>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latin typeface="+mj-lt"/>
                              <a:ea typeface="DejaVu Sans" panose="020B0606030804020204"/>
                              <a:cs typeface="+mj-lt"/>
                            </a:rPr>
                            <a:t> </a:t>
                          </a:r>
                        </a:p>
                      </p:txBody>
                    </p:sp>
                    <p:sp>
                      <p:nvSpPr>
                        <p:cNvPr id="112" name="Rectangle 4">
                          <a:extLst>
                            <a:ext uri="{FF2B5EF4-FFF2-40B4-BE49-F238E27FC236}">
                              <a16:creationId xmlns:a16="http://schemas.microsoft.com/office/drawing/2014/main" id="{B28BEBB1-2B70-9758-6E30-3103FBEB128A}"/>
                            </a:ext>
                          </a:extLst>
                        </p:cNvPr>
                        <p:cNvSpPr/>
                        <p:nvPr/>
                      </p:nvSpPr>
                      <p:spPr>
                        <a:xfrm rot="5400000">
                          <a:off x="32735" y="20327"/>
                          <a:ext cx="122" cy="1976"/>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3" name="Rectangle 20">
                          <a:extLst>
                            <a:ext uri="{FF2B5EF4-FFF2-40B4-BE49-F238E27FC236}">
                              <a16:creationId xmlns:a16="http://schemas.microsoft.com/office/drawing/2014/main" id="{95C5D00C-75EB-2CEF-4CA0-78CD92EE1EEE}"/>
                            </a:ext>
                          </a:extLst>
                        </p:cNvPr>
                        <p:cNvSpPr/>
                        <p:nvPr/>
                      </p:nvSpPr>
                      <p:spPr>
                        <a:xfrm>
                          <a:off x="30164" y="21682"/>
                          <a:ext cx="5232" cy="190"/>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4" name="Rectangle 21">
                          <a:extLst>
                            <a:ext uri="{FF2B5EF4-FFF2-40B4-BE49-F238E27FC236}">
                              <a16:creationId xmlns:a16="http://schemas.microsoft.com/office/drawing/2014/main" id="{EDDE0159-8863-9284-B188-15E4A40474F6}"/>
                            </a:ext>
                          </a:extLst>
                        </p:cNvPr>
                        <p:cNvSpPr/>
                        <p:nvPr/>
                      </p:nvSpPr>
                      <p:spPr>
                        <a:xfrm>
                          <a:off x="30164" y="21905"/>
                          <a:ext cx="5232" cy="199"/>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5" name="Rectangle 114">
                          <a:extLst>
                            <a:ext uri="{FF2B5EF4-FFF2-40B4-BE49-F238E27FC236}">
                              <a16:creationId xmlns:a16="http://schemas.microsoft.com/office/drawing/2014/main" id="{72AE10D9-24D8-9884-998D-68F44674787E}"/>
                            </a:ext>
                          </a:extLst>
                        </p:cNvPr>
                        <p:cNvSpPr/>
                        <p:nvPr/>
                      </p:nvSpPr>
                      <p:spPr>
                        <a:xfrm rot="5400000">
                          <a:off x="32735" y="20292"/>
                          <a:ext cx="78" cy="2238"/>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6" name="TextBox 68">
                          <a:extLst>
                            <a:ext uri="{FF2B5EF4-FFF2-40B4-BE49-F238E27FC236}">
                              <a16:creationId xmlns:a16="http://schemas.microsoft.com/office/drawing/2014/main" id="{EF6E9EF1-C9DC-97D4-6F80-4DA552A01C57}"/>
                            </a:ext>
                          </a:extLst>
                        </p:cNvPr>
                        <p:cNvSpPr/>
                        <p:nvPr/>
                      </p:nvSpPr>
                      <p:spPr>
                        <a:xfrm>
                          <a:off x="28931" y="19975"/>
                          <a:ext cx="1815" cy="997"/>
                        </a:xfrm>
                        <a:prstGeom prst="rect">
                          <a:avLst/>
                        </a:prstGeom>
                        <a:noFill/>
                        <a:ln w="28440">
                          <a:solidFill>
                            <a:srgbClr val="00B0F0"/>
                          </a:solidFill>
                          <a:round/>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Nube di Elettroni</a:t>
                          </a:r>
                        </a:p>
                      </p:txBody>
                    </p:sp>
                    <p:sp>
                      <p:nvSpPr>
                        <p:cNvPr id="117" name="Straight Connector 35">
                          <a:extLst>
                            <a:ext uri="{FF2B5EF4-FFF2-40B4-BE49-F238E27FC236}">
                              <a16:creationId xmlns:a16="http://schemas.microsoft.com/office/drawing/2014/main" id="{2C90F914-A9FE-6AB4-CD59-1B4B89AAFC5C}"/>
                            </a:ext>
                          </a:extLst>
                        </p:cNvPr>
                        <p:cNvSpPr/>
                        <p:nvPr/>
                      </p:nvSpPr>
                      <p:spPr>
                        <a:xfrm flipH="1">
                          <a:off x="32335" y="19586"/>
                          <a:ext cx="7" cy="3784"/>
                        </a:xfrm>
                        <a:prstGeom prst="line">
                          <a:avLst/>
                        </a:prstGeom>
                        <a:ln w="12600">
                          <a:solidFill>
                            <a:srgbClr val="FF0000"/>
                          </a:solidFill>
                          <a:prstDash val="solid"/>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8" name="Straight Connector 136">
                          <a:extLst>
                            <a:ext uri="{FF2B5EF4-FFF2-40B4-BE49-F238E27FC236}">
                              <a16:creationId xmlns:a16="http://schemas.microsoft.com/office/drawing/2014/main" id="{F8241416-753E-EA2F-8AC0-59794125ADEF}"/>
                            </a:ext>
                          </a:extLst>
                        </p:cNvPr>
                        <p:cNvSpPr/>
                        <p:nvPr/>
                      </p:nvSpPr>
                      <p:spPr>
                        <a:xfrm flipV="1">
                          <a:off x="32798" y="16702"/>
                          <a:ext cx="13" cy="6999"/>
                        </a:xfrm>
                        <a:prstGeom prst="line">
                          <a:avLst/>
                        </a:prstGeom>
                        <a:ln w="9360">
                          <a:solidFill>
                            <a:srgbClr val="000000"/>
                          </a:solidFill>
                          <a:prstDash val="lgDashDot"/>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98" name="Right Triangle 174">
                        <a:extLst>
                          <a:ext uri="{FF2B5EF4-FFF2-40B4-BE49-F238E27FC236}">
                            <a16:creationId xmlns:a16="http://schemas.microsoft.com/office/drawing/2014/main" id="{C89F893B-3728-2D5C-5AA5-F306C9D01BE3}"/>
                          </a:ext>
                        </a:extLst>
                      </p:cNvPr>
                      <p:cNvSpPr/>
                      <p:nvPr/>
                    </p:nvSpPr>
                    <p:spPr>
                      <a:xfrm>
                        <a:off x="32334" y="25400"/>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9" name="Rectangle 2">
                        <a:extLst>
                          <a:ext uri="{FF2B5EF4-FFF2-40B4-BE49-F238E27FC236}">
                            <a16:creationId xmlns:a16="http://schemas.microsoft.com/office/drawing/2014/main" id="{A1229C74-B4FC-739B-708C-5E1575B0CE75}"/>
                          </a:ext>
                        </a:extLst>
                      </p:cNvPr>
                      <p:cNvSpPr/>
                      <p:nvPr/>
                    </p:nvSpPr>
                    <p:spPr>
                      <a:xfrm>
                        <a:off x="32168" y="25373"/>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87" name="Rectangle 2">
                      <a:extLst>
                        <a:ext uri="{FF2B5EF4-FFF2-40B4-BE49-F238E27FC236}">
                          <a16:creationId xmlns:a16="http://schemas.microsoft.com/office/drawing/2014/main" id="{14EC12AE-AFA0-28BF-9064-6ABE1C2850F2}"/>
                        </a:ext>
                      </a:extLst>
                    </p:cNvPr>
                    <p:cNvSpPr/>
                    <p:nvPr/>
                  </p:nvSpPr>
                  <p:spPr>
                    <a:xfrm flipH="1">
                      <a:off x="34939" y="28368"/>
                      <a:ext cx="306" cy="1553"/>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91" name="Chord 3">
                      <a:extLst>
                        <a:ext uri="{FF2B5EF4-FFF2-40B4-BE49-F238E27FC236}">
                          <a16:creationId xmlns:a16="http://schemas.microsoft.com/office/drawing/2014/main" id="{194863F8-9F64-47A7-0434-0C001A133382}"/>
                        </a:ext>
                      </a:extLst>
                    </p:cNvPr>
                    <p:cNvSpPr/>
                    <p:nvPr/>
                  </p:nvSpPr>
                  <p:spPr>
                    <a:xfrm rot="11160000" flipH="1">
                      <a:off x="34762" y="26801"/>
                      <a:ext cx="656" cy="1593"/>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92" name="Right Triangle 166">
                      <a:extLst>
                        <a:ext uri="{FF2B5EF4-FFF2-40B4-BE49-F238E27FC236}">
                          <a16:creationId xmlns:a16="http://schemas.microsoft.com/office/drawing/2014/main" id="{555DD5E3-F556-EF9B-B51E-02BE9B2B8A04}"/>
                        </a:ext>
                      </a:extLst>
                    </p:cNvPr>
                    <p:cNvSpPr/>
                    <p:nvPr/>
                  </p:nvSpPr>
                  <p:spPr>
                    <a:xfrm flipH="1">
                      <a:off x="34939" y="25403"/>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3" name="Rectangle 2">
                      <a:extLst>
                        <a:ext uri="{FF2B5EF4-FFF2-40B4-BE49-F238E27FC236}">
                          <a16:creationId xmlns:a16="http://schemas.microsoft.com/office/drawing/2014/main" id="{D34CA359-D852-86CD-E29B-1B1553E73BB8}"/>
                        </a:ext>
                      </a:extLst>
                    </p:cNvPr>
                    <p:cNvSpPr/>
                    <p:nvPr/>
                  </p:nvSpPr>
                  <p:spPr>
                    <a:xfrm flipH="1">
                      <a:off x="35256" y="25376"/>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94" name="Arc 169">
                      <a:extLst>
                        <a:ext uri="{FF2B5EF4-FFF2-40B4-BE49-F238E27FC236}">
                          <a16:creationId xmlns:a16="http://schemas.microsoft.com/office/drawing/2014/main" id="{6892D7E9-0386-F42A-8867-8627D8FD3C27}"/>
                        </a:ext>
                      </a:extLst>
                    </p:cNvPr>
                    <p:cNvSpPr/>
                    <p:nvPr/>
                  </p:nvSpPr>
                  <p:spPr>
                    <a:xfrm>
                      <a:off x="30641" y="22971"/>
                      <a:ext cx="2413" cy="8189"/>
                    </a:xfrm>
                    <a:prstGeom prst="arc">
                      <a:avLst>
                        <a:gd name="adj1" fmla="val 16707558"/>
                        <a:gd name="adj2" fmla="val 53207"/>
                      </a:avLst>
                    </a:prstGeom>
                    <a:noFill/>
                    <a:ln w="127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5" name="Oval 22">
                      <a:extLst>
                        <a:ext uri="{FF2B5EF4-FFF2-40B4-BE49-F238E27FC236}">
                          <a16:creationId xmlns:a16="http://schemas.microsoft.com/office/drawing/2014/main" id="{ECD0E44A-6AF4-F5DC-DD7E-C349F8C4AE14}"/>
                        </a:ext>
                      </a:extLst>
                    </p:cNvPr>
                    <p:cNvSpPr/>
                    <p:nvPr/>
                  </p:nvSpPr>
                  <p:spPr>
                    <a:xfrm rot="180000" flipH="1">
                      <a:off x="34509" y="27177"/>
                      <a:ext cx="181" cy="578"/>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96" name="Text Box 99">
                      <a:extLst>
                        <a:ext uri="{FF2B5EF4-FFF2-40B4-BE49-F238E27FC236}">
                          <a16:creationId xmlns:a16="http://schemas.microsoft.com/office/drawing/2014/main" id="{EAE7AB8C-EDD9-C448-43C8-65374720827E}"/>
                        </a:ext>
                      </a:extLst>
                    </p:cNvPr>
                    <p:cNvSpPr txBox="1"/>
                    <p:nvPr/>
                  </p:nvSpPr>
                  <p:spPr>
                    <a:xfrm>
                      <a:off x="23400" y="33380"/>
                      <a:ext cx="800" cy="925"/>
                    </a:xfrm>
                    <a:prstGeom prst="rect">
                      <a:avLst/>
                    </a:prstGeom>
                    <a:noFill/>
                  </p:spPr>
                  <p:txBody>
                    <a:bodyPr wrap="square" rtlCol="0" anchor="t">
                      <a:spAutoFit/>
                    </a:bodyPr>
                    <a:lstStyle/>
                    <a:p>
                      <a:pPr marL="457200" indent="-457200" algn="just">
                        <a:buFont typeface="Arial" panose="02080604020202020204" pitchFamily="34" charset="0"/>
                        <a:buChar char="•"/>
                      </a:pPr>
                      <a:endParaRPr lang="it-IT" sz="1100" noProof="0" dirty="0">
                        <a:latin typeface="+mj-lt"/>
                        <a:ea typeface="Helvetica" charset="0"/>
                        <a:cs typeface="+mj-lt"/>
                      </a:endParaRPr>
                    </a:p>
                  </p:txBody>
                </p:sp>
              </p:grpSp>
              <p:cxnSp>
                <p:nvCxnSpPr>
                  <p:cNvPr id="77" name="Straight Arrow Connector 248">
                    <a:extLst>
                      <a:ext uri="{FF2B5EF4-FFF2-40B4-BE49-F238E27FC236}">
                        <a16:creationId xmlns:a16="http://schemas.microsoft.com/office/drawing/2014/main" id="{17D93EBC-C926-B8A1-8EFC-129C29D31BD9}"/>
                      </a:ext>
                    </a:extLst>
                  </p:cNvPr>
                  <p:cNvCxnSpPr>
                    <a:cxnSpLocks/>
                    <a:stCxn id="116" idx="3"/>
                  </p:cNvCxnSpPr>
                  <p:nvPr/>
                </p:nvCxnSpPr>
                <p:spPr>
                  <a:xfrm flipV="1">
                    <a:off x="19732800" y="17924289"/>
                    <a:ext cx="1772095" cy="741476"/>
                  </a:xfrm>
                  <a:prstGeom prst="straightConnector1">
                    <a:avLst/>
                  </a:prstGeom>
                  <a:solidFill>
                    <a:schemeClr val="accent1"/>
                  </a:solidFill>
                  <a:ln w="19050" cap="flat" cmpd="sng" algn="ctr">
                    <a:solidFill>
                      <a:srgbClr val="00B0F0"/>
                    </a:solidFill>
                    <a:prstDash val="solid"/>
                    <a:round/>
                    <a:headEnd type="none" w="med" len="med"/>
                    <a:tailEnd type="triangle" w="med" len="med"/>
                  </a:ln>
                </p:spPr>
              </p:cxnSp>
              <p:sp>
                <p:nvSpPr>
                  <p:cNvPr id="78" name="Text Box 103">
                    <a:extLst>
                      <a:ext uri="{FF2B5EF4-FFF2-40B4-BE49-F238E27FC236}">
                        <a16:creationId xmlns:a16="http://schemas.microsoft.com/office/drawing/2014/main" id="{392F8090-B7C6-4589-10AE-771B8F3BC634}"/>
                      </a:ext>
                    </a:extLst>
                  </p:cNvPr>
                  <p:cNvSpPr txBox="1"/>
                  <p:nvPr/>
                </p:nvSpPr>
                <p:spPr>
                  <a:xfrm>
                    <a:off x="21446483" y="16048212"/>
                    <a:ext cx="704715" cy="844631"/>
                  </a:xfrm>
                  <a:prstGeom prst="rect">
                    <a:avLst/>
                  </a:prstGeom>
                  <a:noFill/>
                </p:spPr>
                <p:txBody>
                  <a:bodyPr wrap="none" rtlCol="0">
                    <a:spAutoFit/>
                  </a:bodyPr>
                  <a:lstStyle/>
                  <a:p>
                    <a:pPr marL="0" indent="0" algn="just">
                      <a:buNone/>
                    </a:pPr>
                    <a:r>
                      <a:rPr lang="it-IT" sz="1600" b="1" noProof="0" dirty="0">
                        <a:latin typeface="+mj-lt"/>
                        <a:ea typeface="Helvetica" charset="0"/>
                        <a:cs typeface="+mj-lt"/>
                      </a:rPr>
                      <a:t>E</a:t>
                    </a:r>
                  </a:p>
                </p:txBody>
              </p:sp>
              <p:sp>
                <p:nvSpPr>
                  <p:cNvPr id="80" name="Text Box 110">
                    <a:extLst>
                      <a:ext uri="{FF2B5EF4-FFF2-40B4-BE49-F238E27FC236}">
                        <a16:creationId xmlns:a16="http://schemas.microsoft.com/office/drawing/2014/main" id="{A04DFA4A-8C04-0AE0-E4AE-BCEB0D56BB96}"/>
                      </a:ext>
                    </a:extLst>
                  </p:cNvPr>
                  <p:cNvSpPr txBox="1"/>
                  <p:nvPr/>
                </p:nvSpPr>
                <p:spPr>
                  <a:xfrm rot="16200000">
                    <a:off x="20435999" y="15733626"/>
                    <a:ext cx="608357" cy="844695"/>
                  </a:xfrm>
                  <a:prstGeom prst="rect">
                    <a:avLst/>
                  </a:prstGeom>
                  <a:noFill/>
                </p:spPr>
                <p:txBody>
                  <a:bodyPr wrap="square" rtlCol="0">
                    <a:spAutoFit/>
                  </a:bodyPr>
                  <a:lstStyle/>
                  <a:p>
                    <a:pPr marL="0" indent="0" algn="just">
                      <a:buNone/>
                    </a:pPr>
                    <a:r>
                      <a:rPr lang="it-IT" sz="1600" b="1" noProof="0" dirty="0">
                        <a:latin typeface="+mj-lt"/>
                        <a:ea typeface="Helvetica" charset="0"/>
                        <a:cs typeface="+mj-lt"/>
                      </a:rPr>
                      <a:t>B</a:t>
                    </a:r>
                  </a:p>
                </p:txBody>
              </p:sp>
            </p:grpSp>
            <p:cxnSp>
              <p:nvCxnSpPr>
                <p:cNvPr id="74" name="Straight Arrow Connector 11">
                  <a:extLst>
                    <a:ext uri="{FF2B5EF4-FFF2-40B4-BE49-F238E27FC236}">
                      <a16:creationId xmlns:a16="http://schemas.microsoft.com/office/drawing/2014/main" id="{2B9F94D0-B7DB-3B40-719C-64E56422ED7B}"/>
                    </a:ext>
                  </a:extLst>
                </p:cNvPr>
                <p:cNvCxnSpPr/>
                <p:nvPr/>
              </p:nvCxnSpPr>
              <p:spPr>
                <a:xfrm>
                  <a:off x="7100" y="4729"/>
                  <a:ext cx="586" cy="0"/>
                </a:xfrm>
                <a:prstGeom prst="straightConnector1">
                  <a:avLst/>
                </a:prstGeom>
                <a:ln w="57150">
                  <a:solidFill>
                    <a:srgbClr val="00B05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13">
                  <a:extLst>
                    <a:ext uri="{FF2B5EF4-FFF2-40B4-BE49-F238E27FC236}">
                      <a16:creationId xmlns:a16="http://schemas.microsoft.com/office/drawing/2014/main" id="{A1D8FFB4-DE69-6204-901D-F7528F7AEE56}"/>
                    </a:ext>
                  </a:extLst>
                </p:cNvPr>
                <p:cNvCxnSpPr/>
                <p:nvPr/>
              </p:nvCxnSpPr>
              <p:spPr>
                <a:xfrm flipH="1" flipV="1">
                  <a:off x="7067" y="3654"/>
                  <a:ext cx="134" cy="494"/>
                </a:xfrm>
                <a:prstGeom prst="straightConnector1">
                  <a:avLst/>
                </a:prstGeom>
                <a:ln w="57150">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71" name="TextBox 20">
                <a:extLst>
                  <a:ext uri="{FF2B5EF4-FFF2-40B4-BE49-F238E27FC236}">
                    <a16:creationId xmlns:a16="http://schemas.microsoft.com/office/drawing/2014/main" id="{0F34B8AD-AB9D-6D86-2986-265DFEF11296}"/>
                  </a:ext>
                </a:extLst>
              </p:cNvPr>
              <p:cNvSpPr/>
              <p:nvPr/>
            </p:nvSpPr>
            <p:spPr>
              <a:xfrm>
                <a:off x="7611" y="3468"/>
                <a:ext cx="1507" cy="1053"/>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Linea di Campo Magnetico</a:t>
                </a:r>
              </a:p>
            </p:txBody>
          </p:sp>
          <p:cxnSp>
            <p:nvCxnSpPr>
              <p:cNvPr id="72" name="Straight Arrow Connector 9">
                <a:extLst>
                  <a:ext uri="{FF2B5EF4-FFF2-40B4-BE49-F238E27FC236}">
                    <a16:creationId xmlns:a16="http://schemas.microsoft.com/office/drawing/2014/main" id="{137CB104-0818-FB1B-F70B-C66B6C27321A}"/>
                  </a:ext>
                </a:extLst>
              </p:cNvPr>
              <p:cNvCxnSpPr>
                <a:cxnSpLocks/>
                <a:stCxn id="71" idx="3"/>
              </p:cNvCxnSpPr>
              <p:nvPr/>
            </p:nvCxnSpPr>
            <p:spPr>
              <a:xfrm flipV="1">
                <a:off x="9118" y="3781"/>
                <a:ext cx="980" cy="214"/>
              </a:xfrm>
              <a:prstGeom prst="straightConnector1">
                <a:avLst/>
              </a:prstGeom>
              <a:solidFill>
                <a:schemeClr val="accent1"/>
              </a:solidFill>
              <a:ln w="9525" cap="flat" cmpd="sng" algn="ctr">
                <a:solidFill>
                  <a:schemeClr val="tx1"/>
                </a:solidFill>
                <a:prstDash val="solid"/>
                <a:round/>
                <a:headEnd type="none" w="med" len="med"/>
                <a:tailEnd type="triangle" w="med" len="med"/>
              </a:ln>
            </p:spPr>
          </p:cxnSp>
        </p:grpSp>
        <p:cxnSp>
          <p:nvCxnSpPr>
            <p:cNvPr id="55" name="Connettore a gomito 54">
              <a:extLst>
                <a:ext uri="{FF2B5EF4-FFF2-40B4-BE49-F238E27FC236}">
                  <a16:creationId xmlns:a16="http://schemas.microsoft.com/office/drawing/2014/main" id="{CC28D607-D496-50EC-6BC0-D336899D949F}"/>
                </a:ext>
              </a:extLst>
            </p:cNvPr>
            <p:cNvCxnSpPr>
              <a:cxnSpLocks/>
              <a:stCxn id="107" idx="3"/>
              <a:endCxn id="58" idx="2"/>
            </p:cNvCxnSpPr>
            <p:nvPr/>
          </p:nvCxnSpPr>
          <p:spPr>
            <a:xfrm>
              <a:off x="3351957" y="2542829"/>
              <a:ext cx="457799" cy="1233425"/>
            </a:xfrm>
            <a:prstGeom prst="bentConnector2">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ttore a gomito 55">
              <a:extLst>
                <a:ext uri="{FF2B5EF4-FFF2-40B4-BE49-F238E27FC236}">
                  <a16:creationId xmlns:a16="http://schemas.microsoft.com/office/drawing/2014/main" id="{61D8A497-AE55-8981-1375-20CC3D9E471E}"/>
                </a:ext>
              </a:extLst>
            </p:cNvPr>
            <p:cNvCxnSpPr>
              <a:cxnSpLocks/>
              <a:stCxn id="93" idx="0"/>
              <a:endCxn id="58" idx="3"/>
            </p:cNvCxnSpPr>
            <p:nvPr/>
          </p:nvCxnSpPr>
          <p:spPr>
            <a:xfrm rot="16200000" flipH="1">
              <a:off x="2831071" y="2976461"/>
              <a:ext cx="602865" cy="996720"/>
            </a:xfrm>
            <a:prstGeom prst="bentConnector3">
              <a:avLst>
                <a:gd name="adj1" fmla="val -37919"/>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8" name="Triangolo 57">
              <a:extLst>
                <a:ext uri="{FF2B5EF4-FFF2-40B4-BE49-F238E27FC236}">
                  <a16:creationId xmlns:a16="http://schemas.microsoft.com/office/drawing/2014/main" id="{E498472A-C346-64D1-4813-F4D91CCD9CFB}"/>
                </a:ext>
              </a:extLst>
            </p:cNvPr>
            <p:cNvSpPr/>
            <p:nvPr/>
          </p:nvSpPr>
          <p:spPr>
            <a:xfrm rot="10800000">
              <a:off x="3451972" y="3776254"/>
              <a:ext cx="357784" cy="28620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sp>
          <p:nvSpPr>
            <p:cNvPr id="59" name="TextBox 20">
              <a:extLst>
                <a:ext uri="{FF2B5EF4-FFF2-40B4-BE49-F238E27FC236}">
                  <a16:creationId xmlns:a16="http://schemas.microsoft.com/office/drawing/2014/main" id="{71227617-7E48-2D0C-7596-A0CB3EFB4531}"/>
                </a:ext>
              </a:extLst>
            </p:cNvPr>
            <p:cNvSpPr/>
            <p:nvPr/>
          </p:nvSpPr>
          <p:spPr>
            <a:xfrm>
              <a:off x="3765426" y="3229057"/>
              <a:ext cx="1007584" cy="429405"/>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Amplificatore</a:t>
              </a:r>
              <a:br>
                <a:rPr lang="it-IT" sz="1100" spc="-1" noProof="0" dirty="0">
                  <a:solidFill>
                    <a:srgbClr val="000000"/>
                  </a:solidFill>
                  <a:ea typeface="DejaVu Sans" panose="020B0606030804020204"/>
                  <a:cs typeface="+mj-lt"/>
                </a:rPr>
              </a:br>
              <a:r>
                <a:rPr lang="it-IT" sz="1100" spc="-1" noProof="0" dirty="0" err="1">
                  <a:solidFill>
                    <a:srgbClr val="000000"/>
                  </a:solidFill>
                  <a:ea typeface="DejaVu Sans" panose="020B0606030804020204"/>
                  <a:cs typeface="+mj-lt"/>
                </a:rPr>
                <a:t>f</a:t>
              </a:r>
              <a:r>
                <a:rPr lang="it-IT" sz="1100" spc="-1" baseline="-25000" noProof="0" dirty="0" err="1">
                  <a:solidFill>
                    <a:srgbClr val="000000"/>
                  </a:solidFill>
                  <a:ea typeface="DejaVu Sans" panose="020B0606030804020204"/>
                  <a:cs typeface="+mj-lt"/>
                </a:rPr>
                <a:t>c</a:t>
              </a:r>
              <a:r>
                <a:rPr lang="it-IT" sz="1100" spc="-1" noProof="0" dirty="0">
                  <a:solidFill>
                    <a:srgbClr val="000000"/>
                  </a:solidFill>
                  <a:ea typeface="DejaVu Sans" panose="020B0606030804020204"/>
                  <a:cs typeface="+mj-lt"/>
                </a:rPr>
                <a:t> 437 kHz</a:t>
              </a:r>
            </a:p>
          </p:txBody>
        </p:sp>
        <p:cxnSp>
          <p:nvCxnSpPr>
            <p:cNvPr id="62" name="Connettore dritto 61">
              <a:extLst>
                <a:ext uri="{FF2B5EF4-FFF2-40B4-BE49-F238E27FC236}">
                  <a16:creationId xmlns:a16="http://schemas.microsoft.com/office/drawing/2014/main" id="{B17B9C6A-9ECC-D089-4E78-4F4FD0D0AC28}"/>
                </a:ext>
              </a:extLst>
            </p:cNvPr>
            <p:cNvCxnSpPr>
              <a:cxnSpLocks/>
              <a:stCxn id="58" idx="0"/>
            </p:cNvCxnSpPr>
            <p:nvPr/>
          </p:nvCxnSpPr>
          <p:spPr>
            <a:xfrm flipH="1">
              <a:off x="3630863" y="4062459"/>
              <a:ext cx="1" cy="3328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3" name="Connettore dritto 62">
              <a:extLst>
                <a:ext uri="{FF2B5EF4-FFF2-40B4-BE49-F238E27FC236}">
                  <a16:creationId xmlns:a16="http://schemas.microsoft.com/office/drawing/2014/main" id="{C16B7BE6-2871-980E-CCA7-65768CDF281A}"/>
                </a:ext>
              </a:extLst>
            </p:cNvPr>
            <p:cNvCxnSpPr>
              <a:cxnSpLocks/>
            </p:cNvCxnSpPr>
            <p:nvPr/>
          </p:nvCxnSpPr>
          <p:spPr>
            <a:xfrm flipH="1" flipV="1">
              <a:off x="3470842" y="4255655"/>
              <a:ext cx="325089"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Connettore dritto 63">
              <a:extLst>
                <a:ext uri="{FF2B5EF4-FFF2-40B4-BE49-F238E27FC236}">
                  <a16:creationId xmlns:a16="http://schemas.microsoft.com/office/drawing/2014/main" id="{9640E734-14EA-B604-8F64-3F833F8A33E2}"/>
                </a:ext>
              </a:extLst>
            </p:cNvPr>
            <p:cNvCxnSpPr>
              <a:cxnSpLocks/>
            </p:cNvCxnSpPr>
            <p:nvPr/>
          </p:nvCxnSpPr>
          <p:spPr>
            <a:xfrm flipH="1" flipV="1">
              <a:off x="3524355" y="4298735"/>
              <a:ext cx="216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5" name="Connettore dritto 64">
              <a:extLst>
                <a:ext uri="{FF2B5EF4-FFF2-40B4-BE49-F238E27FC236}">
                  <a16:creationId xmlns:a16="http://schemas.microsoft.com/office/drawing/2014/main" id="{71425815-9908-AB19-335E-D392C75BBA91}"/>
                </a:ext>
              </a:extLst>
            </p:cNvPr>
            <p:cNvCxnSpPr>
              <a:cxnSpLocks/>
            </p:cNvCxnSpPr>
            <p:nvPr/>
          </p:nvCxnSpPr>
          <p:spPr>
            <a:xfrm flipH="1" flipV="1">
              <a:off x="3559190" y="4342571"/>
              <a:ext cx="144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6" name="Connettore dritto 65">
              <a:extLst>
                <a:ext uri="{FF2B5EF4-FFF2-40B4-BE49-F238E27FC236}">
                  <a16:creationId xmlns:a16="http://schemas.microsoft.com/office/drawing/2014/main" id="{16DED1F9-C1AE-11DB-4BB5-8D600BEE9855}"/>
                </a:ext>
              </a:extLst>
            </p:cNvPr>
            <p:cNvCxnSpPr>
              <a:cxnSpLocks/>
            </p:cNvCxnSpPr>
            <p:nvPr/>
          </p:nvCxnSpPr>
          <p:spPr>
            <a:xfrm flipH="1" flipV="1">
              <a:off x="3594212" y="4387102"/>
              <a:ext cx="72000" cy="121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7" name="Text Box 103">
              <a:extLst>
                <a:ext uri="{FF2B5EF4-FFF2-40B4-BE49-F238E27FC236}">
                  <a16:creationId xmlns:a16="http://schemas.microsoft.com/office/drawing/2014/main" id="{B6FED064-352F-1C81-3EDD-1D3CEC175864}"/>
                </a:ext>
              </a:extLst>
            </p:cNvPr>
            <p:cNvSpPr txBox="1"/>
            <p:nvPr/>
          </p:nvSpPr>
          <p:spPr>
            <a:xfrm>
              <a:off x="2668911" y="2175924"/>
              <a:ext cx="1766830" cy="338554"/>
            </a:xfrm>
            <a:prstGeom prst="rect">
              <a:avLst/>
            </a:prstGeom>
            <a:noFill/>
          </p:spPr>
          <p:txBody>
            <a:bodyPr wrap="none" rtlCol="0">
              <a:spAutoFit/>
            </a:bodyPr>
            <a:lstStyle/>
            <a:p>
              <a:pPr algn="just"/>
              <a:r>
                <a:rPr lang="it-IT" sz="1600" b="1" noProof="0" dirty="0">
                  <a:latin typeface="+mj-lt"/>
                  <a:ea typeface="Helvetica" charset="0"/>
                  <a:cs typeface="+mj-lt"/>
                </a:rPr>
                <a:t>Flangia Superiore I</a:t>
              </a:r>
              <a:r>
                <a:rPr lang="it-IT" sz="1600" b="1" baseline="-25000" noProof="0" dirty="0">
                  <a:latin typeface="+mj-lt"/>
                  <a:ea typeface="Helvetica" charset="0"/>
                  <a:cs typeface="+mj-lt"/>
                </a:rPr>
                <a:t>TF</a:t>
              </a:r>
            </a:p>
          </p:txBody>
        </p:sp>
        <p:sp>
          <p:nvSpPr>
            <p:cNvPr id="69" name="Text Box 103">
              <a:extLst>
                <a:ext uri="{FF2B5EF4-FFF2-40B4-BE49-F238E27FC236}">
                  <a16:creationId xmlns:a16="http://schemas.microsoft.com/office/drawing/2014/main" id="{685E3B04-C127-E28B-9118-DD1242E0CC1F}"/>
                </a:ext>
              </a:extLst>
            </p:cNvPr>
            <p:cNvSpPr txBox="1"/>
            <p:nvPr/>
          </p:nvSpPr>
          <p:spPr>
            <a:xfrm>
              <a:off x="2167896" y="2640077"/>
              <a:ext cx="1772858" cy="338554"/>
            </a:xfrm>
            <a:prstGeom prst="rect">
              <a:avLst/>
            </a:prstGeom>
            <a:noFill/>
          </p:spPr>
          <p:txBody>
            <a:bodyPr wrap="none" rtlCol="0">
              <a:spAutoFit/>
            </a:bodyPr>
            <a:lstStyle/>
            <a:p>
              <a:pPr marL="0" indent="0" algn="just">
                <a:buNone/>
              </a:pPr>
              <a:r>
                <a:rPr lang="it-IT" sz="1600" b="1" noProof="0" dirty="0">
                  <a:latin typeface="+mj-lt"/>
                  <a:ea typeface="Helvetica" charset="0"/>
                  <a:cs typeface="+mj-lt"/>
                </a:rPr>
                <a:t>Elettrodo Esterno I</a:t>
              </a:r>
              <a:r>
                <a:rPr lang="it-IT" sz="1600" b="1" baseline="-25000" noProof="0" dirty="0">
                  <a:latin typeface="+mj-lt"/>
                  <a:ea typeface="Helvetica" charset="0"/>
                  <a:cs typeface="+mj-lt"/>
                </a:rPr>
                <a:t>OE</a:t>
              </a:r>
            </a:p>
          </p:txBody>
        </p:sp>
      </p:grpSp>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A9C467EC-8944-5A7A-E378-89A0323EC953}"/>
                  </a:ext>
                </a:extLst>
              </p:cNvPr>
              <p:cNvSpPr>
                <a:spLocks noGrp="1"/>
              </p:cNvSpPr>
              <p:nvPr>
                <p:ph idx="1"/>
              </p:nvPr>
            </p:nvSpPr>
            <p:spPr>
              <a:xfrm>
                <a:off x="433497" y="618129"/>
                <a:ext cx="5299337" cy="1759432"/>
              </a:xfrm>
            </p:spPr>
            <p:txBody>
              <a:bodyPr>
                <a:noAutofit/>
              </a:bodyPr>
              <a:lstStyle/>
              <a:p>
                <a:r>
                  <a:rPr lang="it-IT" sz="1600" b="1" noProof="0" dirty="0">
                    <a:cs typeface="+mj-lt"/>
                    <a:sym typeface="+mn-ea"/>
                  </a:rPr>
                  <a:t>Correnti mediate sul tempo </a:t>
                </a:r>
                <a:r>
                  <a:rPr lang="it-IT" sz="1600" noProof="0" dirty="0">
                    <a:cs typeface="+mj-lt"/>
                    <a:sym typeface="+mn-ea"/>
                  </a:rPr>
                  <a:t>aumentano con </a:t>
                </a:r>
                <a14:m>
                  <m:oMath xmlns:m="http://schemas.openxmlformats.org/officeDocument/2006/math">
                    <m:r>
                      <m:rPr>
                        <m:sty m:val="p"/>
                      </m:rPr>
                      <a:rPr lang="it-IT" sz="1600" b="0" i="0" noProof="0" smtClean="0">
                        <a:latin typeface="Cambria Math" panose="02040503050406030204" pitchFamily="18" charset="0"/>
                        <a:cs typeface="+mj-lt"/>
                        <a:sym typeface="+mn-ea"/>
                      </a:rPr>
                      <m:t>Δ</m:t>
                    </m:r>
                    <m:r>
                      <m:rPr>
                        <m:sty m:val="p"/>
                      </m:rPr>
                      <a:rPr lang="it-IT" sz="1600" i="0" noProof="0" smtClean="0">
                        <a:latin typeface="Cambria Math" panose="02040503050406030204" pitchFamily="18" charset="0"/>
                        <a:cs typeface="+mj-lt"/>
                        <a:sym typeface="+mn-ea"/>
                      </a:rPr>
                      <m:t>V</m:t>
                    </m:r>
                    <m:r>
                      <m:rPr>
                        <m:sty m:val="p"/>
                      </m:rPr>
                      <a:rPr lang="it-IT" sz="1600" i="0" baseline="-25000" noProof="0" smtClean="0">
                        <a:latin typeface="Cambria Math" panose="02040503050406030204" pitchFamily="18" charset="0"/>
                        <a:cs typeface="+mj-lt"/>
                        <a:sym typeface="+mn-ea"/>
                      </a:rPr>
                      <m:t>bias</m:t>
                    </m:r>
                  </m:oMath>
                </a14:m>
                <a:endParaRPr lang="it-IT" sz="1600" noProof="0" dirty="0">
                  <a:cs typeface="+mj-lt"/>
                  <a:sym typeface="+mn-ea"/>
                </a:endParaRPr>
              </a:p>
              <a:p>
                <a:pPr>
                  <a:lnSpc>
                    <a:spcPct val="100000"/>
                  </a:lnSpc>
                </a:pPr>
                <a:r>
                  <a:rPr lang="it-IT" sz="1600" noProof="0" dirty="0">
                    <a:cs typeface="+mj-lt"/>
                    <a:sym typeface="+mn-ea"/>
                  </a:rPr>
                  <a:t>Soglia per la formazione della nube di elettroni: </a:t>
                </a:r>
                <a:br>
                  <a:rPr lang="it-IT" sz="1600" noProof="0" dirty="0">
                    <a:cs typeface="+mj-lt"/>
                    <a:sym typeface="+mn-ea"/>
                  </a:rPr>
                </a:br>
                <a14:m>
                  <m:oMath xmlns:m="http://schemas.openxmlformats.org/officeDocument/2006/math">
                    <m:r>
                      <m:rPr>
                        <m:sty m:val="p"/>
                      </m:rPr>
                      <a:rPr lang="it-IT" sz="1600" i="0" noProof="0" smtClean="0">
                        <a:latin typeface="Cambria Math" panose="02040503050406030204" pitchFamily="18" charset="0"/>
                        <a:cs typeface="+mj-lt"/>
                        <a:sym typeface="+mn-ea"/>
                      </a:rPr>
                      <m:t>B</m:t>
                    </m:r>
                    <m:r>
                      <a:rPr lang="it-IT" sz="1600" i="0" noProof="0" smtClean="0">
                        <a:latin typeface="Cambria Math" panose="02040503050406030204" pitchFamily="18" charset="0"/>
                        <a:cs typeface="+mj-lt"/>
                        <a:sym typeface="+mn-ea"/>
                      </a:rPr>
                      <m:t> &gt; 0.1 </m:t>
                    </m:r>
                    <m:r>
                      <m:rPr>
                        <m:sty m:val="p"/>
                      </m:rPr>
                      <a:rPr lang="it-IT" sz="1600" i="0" noProof="0" smtClean="0">
                        <a:latin typeface="Cambria Math" panose="02040503050406030204" pitchFamily="18" charset="0"/>
                        <a:cs typeface="+mj-lt"/>
                        <a:sym typeface="+mn-ea"/>
                      </a:rPr>
                      <m:t>T</m:t>
                    </m:r>
                  </m:oMath>
                </a14:m>
                <a:r>
                  <a:rPr lang="it-IT" sz="1600" noProof="0" dirty="0">
                    <a:cs typeface="+mj-lt"/>
                    <a:sym typeface="+mn-ea"/>
                  </a:rPr>
                  <a:t> and </a:t>
                </a:r>
                <a14:m>
                  <m:oMath xmlns:m="http://schemas.openxmlformats.org/officeDocument/2006/math">
                    <m:r>
                      <m:rPr>
                        <m:sty m:val="p"/>
                      </m:rPr>
                      <a:rPr lang="it-IT" sz="1600" i="0" noProof="0" smtClean="0">
                        <a:latin typeface="Cambria Math" panose="02040503050406030204" pitchFamily="18" charset="0"/>
                        <a:cs typeface="+mj-lt"/>
                        <a:sym typeface="+mn-ea"/>
                      </a:rPr>
                      <m:t>Δ</m:t>
                    </m:r>
                    <m:sSub>
                      <m:sSubPr>
                        <m:ctrlPr>
                          <a:rPr lang="en-US" sz="1600" b="0" i="0" noProof="0" smtClean="0">
                            <a:latin typeface="Cambria Math" panose="02040503050406030204" pitchFamily="18" charset="0"/>
                            <a:cs typeface="+mj-lt"/>
                            <a:sym typeface="+mn-ea"/>
                          </a:rPr>
                        </m:ctrlPr>
                      </m:sSubPr>
                      <m:e>
                        <m:r>
                          <m:rPr>
                            <m:sty m:val="p"/>
                          </m:rPr>
                          <a:rPr lang="it-IT" sz="1600" i="0" noProof="0" smtClean="0">
                            <a:latin typeface="Cambria Math" panose="02040503050406030204" pitchFamily="18" charset="0"/>
                            <a:cs typeface="+mj-lt"/>
                            <a:sym typeface="+mn-ea"/>
                          </a:rPr>
                          <m:t>V</m:t>
                        </m:r>
                      </m:e>
                      <m:sub>
                        <m:r>
                          <m:rPr>
                            <m:sty m:val="p"/>
                          </m:rPr>
                          <a:rPr lang="en-US" sz="1600" b="0" i="0" noProof="0" smtClean="0">
                            <a:latin typeface="Cambria Math" panose="02040503050406030204" pitchFamily="18" charset="0"/>
                            <a:cs typeface="+mj-lt"/>
                            <a:sym typeface="+mn-ea"/>
                          </a:rPr>
                          <m:t>bias</m:t>
                        </m:r>
                      </m:sub>
                    </m:sSub>
                    <m:r>
                      <a:rPr lang="en-US" sz="1600" b="0" i="0" noProof="0" smtClean="0">
                        <a:latin typeface="Cambria Math" panose="02040503050406030204" pitchFamily="18" charset="0"/>
                        <a:cs typeface="+mj-lt"/>
                        <a:sym typeface="+mn-ea"/>
                      </a:rPr>
                      <m:t> </m:t>
                    </m:r>
                    <m:r>
                      <a:rPr lang="it-IT" sz="1600" b="0" i="0" noProof="0" smtClean="0">
                        <a:latin typeface="Cambria Math" panose="02040503050406030204" pitchFamily="18" charset="0"/>
                        <a:cs typeface="+mj-lt"/>
                        <a:sym typeface="+mn-ea"/>
                      </a:rPr>
                      <m:t>&gt;1.5 </m:t>
                    </m:r>
                    <m:r>
                      <m:rPr>
                        <m:sty m:val="p"/>
                      </m:rPr>
                      <a:rPr lang="it-IT" sz="1600" b="0" i="0" noProof="0" smtClean="0">
                        <a:latin typeface="Cambria Math" panose="02040503050406030204" pitchFamily="18" charset="0"/>
                        <a:cs typeface="+mj-lt"/>
                        <a:sym typeface="+mn-ea"/>
                      </a:rPr>
                      <m:t>kV</m:t>
                    </m:r>
                  </m:oMath>
                </a14:m>
                <a:endParaRPr lang="it-IT" sz="1600" noProof="0" dirty="0">
                  <a:cs typeface="+mj-lt"/>
                  <a:sym typeface="+mn-ea"/>
                </a:endParaRPr>
              </a:p>
              <a:p>
                <a:pPr>
                  <a:lnSpc>
                    <a:spcPct val="100000"/>
                  </a:lnSpc>
                </a:pPr>
                <a:r>
                  <a:rPr lang="it-IT" sz="1600" noProof="0" dirty="0">
                    <a:cs typeface="+mj-lt"/>
                    <a:sym typeface="+mn-ea"/>
                  </a:rPr>
                  <a:t>I</a:t>
                </a:r>
                <a:r>
                  <a:rPr lang="it-IT" sz="1600" baseline="-25000" noProof="0" dirty="0">
                    <a:cs typeface="+mj-lt"/>
                    <a:sym typeface="+mn-ea"/>
                  </a:rPr>
                  <a:t>TF</a:t>
                </a:r>
                <a:r>
                  <a:rPr lang="it-IT" sz="1600" noProof="0" dirty="0">
                    <a:cs typeface="+mj-lt"/>
                    <a:sym typeface="+mn-ea"/>
                  </a:rPr>
                  <a:t> è dominante rispetto a I</a:t>
                </a:r>
                <a:r>
                  <a:rPr lang="it-IT" sz="1600" baseline="-25000" noProof="0" dirty="0">
                    <a:cs typeface="+mj-lt"/>
                    <a:sym typeface="+mn-ea"/>
                  </a:rPr>
                  <a:t>OE</a:t>
                </a:r>
              </a:p>
              <a:p>
                <a:pPr>
                  <a:lnSpc>
                    <a:spcPct val="100000"/>
                  </a:lnSpc>
                </a:pPr>
                <a:r>
                  <a:rPr lang="it-IT" sz="1600" noProof="0" dirty="0">
                    <a:cs typeface="+mj-lt"/>
                    <a:sym typeface="+mn-ea"/>
                  </a:rPr>
                  <a:t>Concordanza eccellente tra simulazioni ed esperimenti</a:t>
                </a:r>
              </a:p>
            </p:txBody>
          </p:sp>
        </mc:Choice>
        <mc:Fallback>
          <p:sp>
            <p:nvSpPr>
              <p:cNvPr id="2" name="Espace réservé du contenu 1">
                <a:extLst>
                  <a:ext uri="{FF2B5EF4-FFF2-40B4-BE49-F238E27FC236}">
                    <a16:creationId xmlns:a16="http://schemas.microsoft.com/office/drawing/2014/main" id="{A9C467EC-8944-5A7A-E378-89A0323EC953}"/>
                  </a:ext>
                </a:extLst>
              </p:cNvPr>
              <p:cNvSpPr>
                <a:spLocks noGrp="1" noRot="1" noChangeAspect="1" noMove="1" noResize="1" noEditPoints="1" noAdjustHandles="1" noChangeArrowheads="1" noChangeShapeType="1" noTextEdit="1"/>
              </p:cNvSpPr>
              <p:nvPr>
                <p:ph idx="1"/>
              </p:nvPr>
            </p:nvSpPr>
            <p:spPr>
              <a:xfrm>
                <a:off x="433497" y="618129"/>
                <a:ext cx="5299337" cy="1759432"/>
              </a:xfrm>
              <a:blipFill>
                <a:blip r:embed="rId6"/>
                <a:stretch>
                  <a:fillRect t="-2143" b="-9286"/>
                </a:stretch>
              </a:blipFill>
            </p:spPr>
            <p:txBody>
              <a:bodyPr/>
              <a:lstStyle/>
              <a:p>
                <a:r>
                  <a:rPr lang="en-GB">
                    <a:noFill/>
                  </a:rPr>
                  <a:t> </a:t>
                </a:r>
              </a:p>
            </p:txBody>
          </p:sp>
        </mc:Fallback>
      </mc:AlternateContent>
      <p:sp>
        <p:nvSpPr>
          <p:cNvPr id="4" name="Espace réservé de la date 4">
            <a:extLst>
              <a:ext uri="{FF2B5EF4-FFF2-40B4-BE49-F238E27FC236}">
                <a16:creationId xmlns:a16="http://schemas.microsoft.com/office/drawing/2014/main" id="{00E159AE-4DD0-8088-C108-D75303111992}"/>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6057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a:stretch>
            <a:fillRect/>
          </a:stretch>
        </p:blipFill>
        <p:spPr>
          <a:xfrm>
            <a:off x="692150" y="525948"/>
            <a:ext cx="8001000" cy="2370006"/>
          </a:xfrm>
          <a:prstGeom prst="rect">
            <a:avLst/>
          </a:prstGeom>
        </p:spPr>
      </p:pic>
      <p:sp>
        <p:nvSpPr>
          <p:cNvPr id="4" name="Titre 3"/>
          <p:cNvSpPr>
            <a:spLocks noGrp="1"/>
          </p:cNvSpPr>
          <p:nvPr>
            <p:ph type="title"/>
          </p:nvPr>
        </p:nvSpPr>
        <p:spPr>
          <a:xfrm>
            <a:off x="765243" y="131032"/>
            <a:ext cx="8009176" cy="394317"/>
          </a:xfrm>
        </p:spPr>
        <p:txBody>
          <a:bodyPr>
            <a:normAutofit fontScale="90000"/>
          </a:bodyPr>
          <a:lstStyle/>
          <a:p>
            <a:r>
              <a:rPr lang="it-IT" sz="2400" noProof="0" dirty="0">
                <a:latin typeface="+mj-lt"/>
                <a:cs typeface="+mj-lt"/>
              </a:rPr>
              <a:t>La posizione della nube di elettroni: simulazioni concordano con gli esperimenti</a:t>
            </a:r>
          </a:p>
        </p:txBody>
      </p:sp>
      <p:sp>
        <p:nvSpPr>
          <p:cNvPr id="7" name="Espace réservé du numéro de diapositive 6"/>
          <p:cNvSpPr>
            <a:spLocks noGrp="1"/>
          </p:cNvSpPr>
          <p:nvPr>
            <p:ph type="sldNum" sz="quarter" idx="16"/>
          </p:nvPr>
        </p:nvSpPr>
        <p:spPr/>
        <p:txBody>
          <a:bodyPr/>
          <a:lstStyle/>
          <a:p>
            <a:fld id="{E1E1CD7C-2161-7D43-862E-CE4C333CD873}" type="slidenum">
              <a:rPr lang="it-IT" noProof="0" smtClean="0">
                <a:cs typeface="+mj-lt"/>
              </a:rPr>
              <a:t>13</a:t>
            </a:fld>
            <a:endParaRPr lang="it-IT" noProof="0" dirty="0">
              <a:cs typeface="+mj-lt"/>
            </a:endParaRPr>
          </a:p>
        </p:txBody>
      </p:sp>
      <p:sp>
        <p:nvSpPr>
          <p:cNvPr id="19" name="Rectangle 18"/>
          <p:cNvSpPr/>
          <p:nvPr/>
        </p:nvSpPr>
        <p:spPr>
          <a:xfrm>
            <a:off x="1428750" y="2091690"/>
            <a:ext cx="1287513" cy="204470"/>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it-IT" sz="1050" spc="-1" noProof="0" dirty="0">
                <a:solidFill>
                  <a:srgbClr val="000000"/>
                </a:solidFill>
                <a:ea typeface="DejaVu Sans" panose="020B0606030804020204"/>
                <a:cs typeface="+mj-lt"/>
              </a:rPr>
              <a:t>Elettrodo Centrale</a:t>
            </a:r>
          </a:p>
        </p:txBody>
      </p:sp>
      <p:sp>
        <p:nvSpPr>
          <p:cNvPr id="22" name="Rectangle 21"/>
          <p:cNvSpPr/>
          <p:nvPr/>
        </p:nvSpPr>
        <p:spPr>
          <a:xfrm>
            <a:off x="1429598" y="1158092"/>
            <a:ext cx="1218987" cy="204360"/>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it-IT" sz="1050" spc="-1" noProof="0" dirty="0">
                <a:solidFill>
                  <a:srgbClr val="000000"/>
                </a:solidFill>
                <a:ea typeface="DejaVu Sans" panose="020B0606030804020204"/>
                <a:cs typeface="+mj-lt"/>
              </a:rPr>
              <a:t>Elettrodo Esterno</a:t>
            </a:r>
          </a:p>
        </p:txBody>
      </p:sp>
      <p:sp>
        <p:nvSpPr>
          <p:cNvPr id="25" name="Rectangle 24"/>
          <p:cNvSpPr/>
          <p:nvPr/>
        </p:nvSpPr>
        <p:spPr>
          <a:xfrm>
            <a:off x="6222691" y="1683746"/>
            <a:ext cx="971635" cy="433109"/>
          </a:xfrm>
          <a:prstGeom prst="rect">
            <a:avLst/>
          </a:prstGeom>
          <a:solidFill>
            <a:srgbClr val="FFFFFF"/>
          </a:solidFill>
          <a:ln w="19050">
            <a:solidFill>
              <a:schemeClr val="accent1"/>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just">
              <a:lnSpc>
                <a:spcPct val="100000"/>
              </a:lnSpc>
              <a:buNone/>
            </a:pPr>
            <a:r>
              <a:rPr lang="it-IT" sz="1050" spc="-1" noProof="0" dirty="0">
                <a:solidFill>
                  <a:srgbClr val="000000"/>
                </a:solidFill>
                <a:ea typeface="DejaVu Sans" panose="020B0606030804020204"/>
                <a:cs typeface="+mj-lt"/>
              </a:rPr>
              <a:t>B = 0.2 T</a:t>
            </a:r>
          </a:p>
          <a:p>
            <a:pPr algn="just">
              <a:lnSpc>
                <a:spcPct val="100000"/>
              </a:lnSpc>
              <a:buNone/>
            </a:pPr>
            <a:r>
              <a:rPr lang="it-IT" sz="1050" spc="-1" noProof="0" dirty="0" err="1">
                <a:solidFill>
                  <a:srgbClr val="000000"/>
                </a:solidFill>
                <a:cs typeface="+mj-lt"/>
              </a:rPr>
              <a:t>V</a:t>
            </a:r>
            <a:r>
              <a:rPr lang="it-IT" sz="1050" spc="-1" baseline="-25000" noProof="0" dirty="0" err="1">
                <a:solidFill>
                  <a:srgbClr val="000000"/>
                </a:solidFill>
                <a:cs typeface="+mj-lt"/>
              </a:rPr>
              <a:t>bias</a:t>
            </a:r>
            <a:r>
              <a:rPr lang="it-IT" sz="1050" spc="-1" noProof="0" dirty="0">
                <a:solidFill>
                  <a:srgbClr val="000000"/>
                </a:solidFill>
                <a:cs typeface="+mj-lt"/>
              </a:rPr>
              <a:t> = - 9 kV</a:t>
            </a:r>
            <a:endParaRPr lang="it-IT" sz="1050" spc="-1" noProof="0" dirty="0">
              <a:cs typeface="+mj-lt"/>
            </a:endParaRPr>
          </a:p>
        </p:txBody>
      </p:sp>
      <p:grpSp>
        <p:nvGrpSpPr>
          <p:cNvPr id="17" name="Group 16"/>
          <p:cNvGrpSpPr/>
          <p:nvPr/>
        </p:nvGrpSpPr>
        <p:grpSpPr>
          <a:xfrm>
            <a:off x="2127971" y="3208971"/>
            <a:ext cx="3394401" cy="1377633"/>
            <a:chOff x="2052485" y="2879620"/>
            <a:chExt cx="5143500" cy="2087052"/>
          </a:xfrm>
        </p:grpSpPr>
        <p:pic>
          <p:nvPicPr>
            <p:cNvPr id="3" name="Picture 2"/>
            <p:cNvPicPr>
              <a:picLocks noChangeAspect="1"/>
            </p:cNvPicPr>
            <p:nvPr/>
          </p:nvPicPr>
          <p:blipFill rotWithShape="1">
            <a:blip r:embed="rId4"/>
            <a:srcRect t="25220" b="27011"/>
            <a:stretch>
              <a:fillRect/>
            </a:stretch>
          </p:blipFill>
          <p:spPr>
            <a:xfrm rot="10800000">
              <a:off x="2052485" y="3123910"/>
              <a:ext cx="5143500" cy="1842762"/>
            </a:xfrm>
            <a:prstGeom prst="rect">
              <a:avLst/>
            </a:prstGeom>
          </p:spPr>
        </p:pic>
        <p:sp>
          <p:nvSpPr>
            <p:cNvPr id="12" name="Right Brace 11"/>
            <p:cNvSpPr/>
            <p:nvPr/>
          </p:nvSpPr>
          <p:spPr>
            <a:xfrm rot="16200000">
              <a:off x="4159713" y="2342588"/>
              <a:ext cx="197496" cy="1271560"/>
            </a:xfrm>
            <a:prstGeom prst="rightBrace">
              <a:avLst>
                <a:gd name="adj1" fmla="val 40055"/>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000" noProof="0" dirty="0">
                <a:latin typeface="+mj-lt"/>
                <a:cs typeface="+mj-lt"/>
              </a:endParaRPr>
            </a:p>
          </p:txBody>
        </p:sp>
      </p:grpSp>
      <p:sp>
        <p:nvSpPr>
          <p:cNvPr id="13" name="TextBox 12"/>
          <p:cNvSpPr txBox="1"/>
          <p:nvPr/>
        </p:nvSpPr>
        <p:spPr>
          <a:xfrm>
            <a:off x="3304425" y="2924168"/>
            <a:ext cx="561622" cy="253916"/>
          </a:xfrm>
          <a:prstGeom prst="rect">
            <a:avLst/>
          </a:prstGeom>
          <a:noFill/>
        </p:spPr>
        <p:txBody>
          <a:bodyPr wrap="square" rtlCol="0">
            <a:spAutoFit/>
          </a:bodyPr>
          <a:lstStyle/>
          <a:p>
            <a:r>
              <a:rPr lang="it-IT" sz="1050" noProof="0" dirty="0">
                <a:latin typeface="+mj-lt"/>
                <a:cs typeface="+mj-lt"/>
              </a:rPr>
              <a:t>25 mm</a:t>
            </a:r>
          </a:p>
        </p:txBody>
      </p:sp>
      <p:sp>
        <p:nvSpPr>
          <p:cNvPr id="14" name="Right Brace 13"/>
          <p:cNvSpPr/>
          <p:nvPr/>
        </p:nvSpPr>
        <p:spPr>
          <a:xfrm rot="5400000">
            <a:off x="3482682" y="2374608"/>
            <a:ext cx="206375" cy="837515"/>
          </a:xfrm>
          <a:prstGeom prst="rightBrace">
            <a:avLst>
              <a:gd name="adj1" fmla="val 40055"/>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000" noProof="0" dirty="0">
              <a:latin typeface="+mj-lt"/>
              <a:cs typeface="+mj-lt"/>
            </a:endParaRPr>
          </a:p>
        </p:txBody>
      </p:sp>
      <p:sp>
        <p:nvSpPr>
          <p:cNvPr id="16" name="Rectangle 15"/>
          <p:cNvSpPr/>
          <p:nvPr/>
        </p:nvSpPr>
        <p:spPr>
          <a:xfrm>
            <a:off x="568325" y="3338830"/>
            <a:ext cx="1489075" cy="1395298"/>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it-IT" sz="1100" b="1" spc="-1" noProof="0" dirty="0">
                <a:solidFill>
                  <a:srgbClr val="000000"/>
                </a:solidFill>
                <a:ea typeface="DejaVu Sans" panose="020B0606030804020204"/>
                <a:cs typeface="+mj-lt"/>
              </a:rPr>
              <a:t>Elettrodo centrale</a:t>
            </a:r>
          </a:p>
          <a:p>
            <a:pPr algn="ctr">
              <a:lnSpc>
                <a:spcPct val="100000"/>
              </a:lnSpc>
              <a:buNone/>
            </a:pPr>
            <a:r>
              <a:rPr lang="it-IT" sz="1100" b="1" spc="-1" noProof="0" dirty="0">
                <a:solidFill>
                  <a:srgbClr val="000000"/>
                </a:solidFill>
                <a:ea typeface="DejaVu Sans" panose="020B0606030804020204"/>
                <a:cs typeface="+mj-lt"/>
              </a:rPr>
              <a:t>(polarizzato negativamente) </a:t>
            </a:r>
            <a:br>
              <a:rPr lang="it-IT" sz="1100" b="1" spc="-1" noProof="0" dirty="0">
                <a:solidFill>
                  <a:srgbClr val="000000"/>
                </a:solidFill>
                <a:ea typeface="DejaVu Sans" panose="020B0606030804020204"/>
                <a:cs typeface="+mj-lt"/>
              </a:rPr>
            </a:br>
            <a:endParaRPr lang="it-IT" sz="1100" b="1" spc="-1" noProof="0" dirty="0">
              <a:solidFill>
                <a:srgbClr val="000000"/>
              </a:solidFill>
              <a:ea typeface="DejaVu Sans" panose="020B0606030804020204"/>
              <a:cs typeface="+mj-lt"/>
            </a:endParaRPr>
          </a:p>
          <a:p>
            <a:pPr algn="ctr">
              <a:lnSpc>
                <a:spcPct val="100000"/>
              </a:lnSpc>
              <a:buNone/>
            </a:pPr>
            <a:r>
              <a:rPr lang="it-IT" sz="1100" b="1" spc="-1" noProof="0" dirty="0">
                <a:solidFill>
                  <a:srgbClr val="000000"/>
                </a:solidFill>
                <a:ea typeface="DejaVu Sans" panose="020B0606030804020204"/>
                <a:cs typeface="+mj-lt"/>
              </a:rPr>
              <a:t>Coloramento dovuto a bombardamento di ioni</a:t>
            </a:r>
            <a:endParaRPr lang="it-IT" sz="1100" b="1" spc="-1" noProof="0" dirty="0">
              <a:cs typeface="+mj-lt"/>
            </a:endParaRPr>
          </a:p>
        </p:txBody>
      </p:sp>
      <p:sp>
        <p:nvSpPr>
          <p:cNvPr id="18" name="Rectangle 17"/>
          <p:cNvSpPr/>
          <p:nvPr/>
        </p:nvSpPr>
        <p:spPr>
          <a:xfrm>
            <a:off x="5925174" y="2701390"/>
            <a:ext cx="2849245" cy="507581"/>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89972" tIns="44986" rIns="89972" bIns="44986" anchor="t">
            <a:noAutofit/>
          </a:bodyPr>
          <a:lstStyle/>
          <a:p>
            <a:pPr algn="ctr">
              <a:lnSpc>
                <a:spcPct val="100000"/>
              </a:lnSpc>
              <a:buNone/>
            </a:pPr>
            <a:r>
              <a:rPr lang="it-IT" sz="1400" b="1" spc="-1" noProof="0" dirty="0">
                <a:solidFill>
                  <a:srgbClr val="000000"/>
                </a:solidFill>
                <a:ea typeface="DejaVu Sans" panose="020B0606030804020204"/>
                <a:cs typeface="+mj-lt"/>
              </a:rPr>
              <a:t>Distribuzione della densità di corrente proveniente dagli ioni</a:t>
            </a:r>
          </a:p>
        </p:txBody>
      </p:sp>
      <p:cxnSp>
        <p:nvCxnSpPr>
          <p:cNvPr id="8" name="Straight Connector 7"/>
          <p:cNvCxnSpPr/>
          <p:nvPr/>
        </p:nvCxnSpPr>
        <p:spPr>
          <a:xfrm flipV="1">
            <a:off x="2214880" y="2381250"/>
            <a:ext cx="0" cy="1685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 name="Straight Connector 1"/>
          <p:cNvCxnSpPr/>
          <p:nvPr/>
        </p:nvCxnSpPr>
        <p:spPr>
          <a:xfrm flipV="1">
            <a:off x="5738498" y="2381250"/>
            <a:ext cx="273" cy="175398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167113" y="2015365"/>
            <a:ext cx="0" cy="1477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003358" y="2015365"/>
            <a:ext cx="1587" cy="1477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522644" y="3515298"/>
            <a:ext cx="215854"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522371" y="4135231"/>
            <a:ext cx="216127" cy="0"/>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738498" y="3515298"/>
            <a:ext cx="0" cy="61993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4" name="Bent Arrow 43"/>
          <p:cNvSpPr/>
          <p:nvPr/>
        </p:nvSpPr>
        <p:spPr>
          <a:xfrm rot="1659777" flipV="1">
            <a:off x="1401294" y="2731509"/>
            <a:ext cx="1223616" cy="415267"/>
          </a:xfrm>
          <a:prstGeom prst="bentArrow">
            <a:avLst>
              <a:gd name="adj1" fmla="val 21870"/>
              <a:gd name="adj2" fmla="val 26694"/>
              <a:gd name="adj3" fmla="val 40388"/>
              <a:gd name="adj4" fmla="val 7615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noProof="0" dirty="0">
              <a:solidFill>
                <a:schemeClr val="tx1"/>
              </a:solidFill>
              <a:latin typeface="+mj-lt"/>
              <a:cs typeface="+mj-lt"/>
            </a:endParaRPr>
          </a:p>
        </p:txBody>
      </p:sp>
      <p:sp>
        <p:nvSpPr>
          <p:cNvPr id="5" name="Espace réservé du pied de page 5"/>
          <p:cNvSpPr>
            <a:spLocks noGrp="1"/>
          </p:cNvSpPr>
          <p:nvPr>
            <p:ph type="ftr" sz="quarter" idx="15"/>
          </p:nvPr>
        </p:nvSpPr>
        <p:spPr/>
        <p:txBody>
          <a:bodyPr/>
          <a:lstStyle/>
          <a:p>
            <a:r>
              <a:rPr lang="it-IT" noProof="0" dirty="0" err="1">
                <a:latin typeface="+mj-lt"/>
                <a:cs typeface="+mj-lt"/>
              </a:rPr>
              <a:t>F</a:t>
            </a:r>
            <a:r>
              <a:rPr lang="it-IT" noProof="0" dirty="0">
                <a:latin typeface="+mj-lt"/>
                <a:cs typeface="+mj-lt"/>
              </a:rPr>
              <a:t>. Romano </a:t>
            </a:r>
          </a:p>
          <a:p>
            <a:r>
              <a:rPr lang="it-IT" noProof="0" dirty="0">
                <a:latin typeface="+mj-lt"/>
                <a:cs typeface="+mj-lt"/>
              </a:rPr>
              <a:t> </a:t>
            </a:r>
          </a:p>
        </p:txBody>
      </p:sp>
      <p:sp>
        <p:nvSpPr>
          <p:cNvPr id="172" name="Oval 22"/>
          <p:cNvSpPr/>
          <p:nvPr/>
        </p:nvSpPr>
        <p:spPr>
          <a:xfrm rot="15900000" flipH="1">
            <a:off x="3553460" y="1281430"/>
            <a:ext cx="122555" cy="843915"/>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21" name="Rectangle 21"/>
          <p:cNvSpPr/>
          <p:nvPr/>
        </p:nvSpPr>
        <p:spPr>
          <a:xfrm>
            <a:off x="4233545" y="1777365"/>
            <a:ext cx="1243798" cy="204470"/>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it-IT" sz="1050" spc="-1" noProof="0" dirty="0">
                <a:solidFill>
                  <a:srgbClr val="000000"/>
                </a:solidFill>
                <a:ea typeface="DejaVu Sans" panose="020B0606030804020204"/>
                <a:cs typeface="+mj-lt"/>
              </a:rPr>
              <a:t>Nube di Elettroni</a:t>
            </a:r>
          </a:p>
        </p:txBody>
      </p:sp>
      <p:sp>
        <p:nvSpPr>
          <p:cNvPr id="36" name="Straight Connector 35"/>
          <p:cNvSpPr/>
          <p:nvPr/>
        </p:nvSpPr>
        <p:spPr>
          <a:xfrm flipH="1" flipV="1">
            <a:off x="3816350" y="1782445"/>
            <a:ext cx="417830" cy="123825"/>
          </a:xfrm>
          <a:prstGeom prst="line">
            <a:avLst/>
          </a:prstGeom>
          <a:ln w="29160">
            <a:solidFill>
              <a:srgbClr val="000000"/>
            </a:solidFill>
            <a:round/>
            <a:tailEnd type="triangle" w="med" len="med"/>
          </a:ln>
        </p:spPr>
        <p:style>
          <a:lnRef idx="0">
            <a:srgbClr val="FFFFFF"/>
          </a:lnRef>
          <a:fillRef idx="0">
            <a:srgbClr val="FFFFFF"/>
          </a:fillRef>
          <a:effectRef idx="0">
            <a:srgbClr val="FFFFFF"/>
          </a:effectRef>
          <a:fontRef idx="minor"/>
        </p:style>
        <p:txBody>
          <a:bodyPr lIns="104400" tIns="59400" rIns="104400" bIns="59400" anchor="ctr">
            <a:noAutofit/>
          </a:bodyPr>
          <a:lstStyle/>
          <a:p>
            <a:endParaRPr lang="it-IT" sz="1800" b="0" strike="noStrike" spc="-1" noProof="0" dirty="0">
              <a:solidFill>
                <a:srgbClr val="000000"/>
              </a:solidFill>
              <a:latin typeface="Arial" panose="020B0604020202020204"/>
            </a:endParaRPr>
          </a:p>
        </p:txBody>
      </p:sp>
      <p:sp>
        <p:nvSpPr>
          <p:cNvPr id="6" name="Espace réservé de la date 4">
            <a:extLst>
              <a:ext uri="{FF2B5EF4-FFF2-40B4-BE49-F238E27FC236}">
                <a16:creationId xmlns:a16="http://schemas.microsoft.com/office/drawing/2014/main" id="{8FB6E0ED-AFC2-1FF7-7FD0-3DC68FC02186}"/>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CB841-30A2-4E3B-AE8A-4C3643338AD8}"/>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1562D7E-31FD-C484-57AA-9C88284D836A}"/>
              </a:ext>
            </a:extLst>
          </p:cNvPr>
          <p:cNvSpPr>
            <a:spLocks noGrp="1"/>
          </p:cNvSpPr>
          <p:nvPr>
            <p:ph idx="1"/>
          </p:nvPr>
        </p:nvSpPr>
        <p:spPr>
          <a:xfrm>
            <a:off x="382621" y="586739"/>
            <a:ext cx="8476034" cy="1416989"/>
          </a:xfrm>
        </p:spPr>
        <p:txBody>
          <a:bodyPr>
            <a:normAutofit fontScale="95000"/>
          </a:bodyPr>
          <a:lstStyle/>
          <a:p>
            <a:r>
              <a:rPr lang="it-CH" sz="1600" dirty="0"/>
              <a:t>Instabilità di diocotrone: in plasmi non-neutri a causa dei gradienti di velocità azimutale</a:t>
            </a:r>
          </a:p>
          <a:p>
            <a:r>
              <a:rPr lang="it-CH" sz="1600" dirty="0"/>
              <a:t>In T-REX, l’instabilità di diocotrone causa il collasso della nube di elettroni</a:t>
            </a:r>
          </a:p>
          <a:p>
            <a:r>
              <a:rPr lang="it-CH" sz="1600" dirty="0"/>
              <a:t>FENNECS: frequenza di diocotrone </a:t>
            </a:r>
            <a:r>
              <a:rPr lang="it-CH" sz="1600" b="1" dirty="0"/>
              <a:t>~1 GHz</a:t>
            </a:r>
            <a:r>
              <a:rPr lang="it-CH" sz="1600" dirty="0"/>
              <a:t>, rotazione della nube </a:t>
            </a:r>
            <a:r>
              <a:rPr lang="it-CH" sz="1600" b="1" dirty="0"/>
              <a:t>10x</a:t>
            </a:r>
            <a:r>
              <a:rPr lang="it-CH" sz="1600" dirty="0"/>
              <a:t> </a:t>
            </a:r>
            <a:r>
              <a:rPr lang="it-CH" sz="1600" b="1" dirty="0"/>
              <a:t>MHz</a:t>
            </a:r>
            <a:r>
              <a:rPr lang="it-CH" sz="1600" dirty="0"/>
              <a:t> (ExB), collasso </a:t>
            </a:r>
            <a:r>
              <a:rPr lang="it-CH" sz="1600" b="1" dirty="0"/>
              <a:t>100x</a:t>
            </a:r>
            <a:r>
              <a:rPr lang="it-CH" sz="1600" dirty="0"/>
              <a:t> </a:t>
            </a:r>
            <a:r>
              <a:rPr lang="it-CH" sz="1600" b="1" dirty="0"/>
              <a:t>kHz</a:t>
            </a:r>
          </a:p>
        </p:txBody>
      </p:sp>
      <p:sp>
        <p:nvSpPr>
          <p:cNvPr id="7" name="Espace réservé du numéro de diapositive 6">
            <a:extLst>
              <a:ext uri="{FF2B5EF4-FFF2-40B4-BE49-F238E27FC236}">
                <a16:creationId xmlns:a16="http://schemas.microsoft.com/office/drawing/2014/main" id="{D4142CBE-8809-D1FA-95F0-B532B7052DDA}"/>
              </a:ext>
            </a:extLst>
          </p:cNvPr>
          <p:cNvSpPr>
            <a:spLocks noGrp="1"/>
          </p:cNvSpPr>
          <p:nvPr>
            <p:ph type="sldNum" sz="quarter" idx="16"/>
          </p:nvPr>
        </p:nvSpPr>
        <p:spPr/>
        <p:txBody>
          <a:bodyPr/>
          <a:lstStyle/>
          <a:p>
            <a:fld id="{E1E1CD7C-2161-7D43-862E-CE4C333CD873}" type="slidenum">
              <a:rPr lang="fr-FR" smtClean="0"/>
              <a:t>14</a:t>
            </a:fld>
            <a:endParaRPr lang="fr-FR"/>
          </a:p>
        </p:txBody>
      </p:sp>
      <p:sp>
        <p:nvSpPr>
          <p:cNvPr id="3" name="Espace réservé du pied de page 5">
            <a:extLst>
              <a:ext uri="{FF2B5EF4-FFF2-40B4-BE49-F238E27FC236}">
                <a16:creationId xmlns:a16="http://schemas.microsoft.com/office/drawing/2014/main" id="{1BA3B42D-C5A5-AFBA-A06D-28889AD3024F}"/>
              </a:ext>
            </a:extLst>
          </p:cNvPr>
          <p:cNvSpPr>
            <a:spLocks noGrp="1"/>
          </p:cNvSpPr>
          <p:nvPr>
            <p:ph type="ftr" sz="quarter" idx="15"/>
          </p:nvPr>
        </p:nvSpPr>
        <p:spPr/>
        <p:txBody>
          <a:bodyPr/>
          <a:lstStyle/>
          <a:p>
            <a:r>
              <a:rPr lang="fr-FR" dirty="0">
                <a:latin typeface="+mj-lt"/>
                <a:cs typeface="+mj-lt"/>
              </a:rPr>
              <a:t>F. Romano </a:t>
            </a:r>
          </a:p>
          <a:p>
            <a:r>
              <a:rPr lang="fr-FR" dirty="0">
                <a:latin typeface="+mj-lt"/>
                <a:cs typeface="+mj-lt"/>
              </a:rPr>
              <a:t> </a:t>
            </a:r>
          </a:p>
        </p:txBody>
      </p:sp>
      <p:sp>
        <p:nvSpPr>
          <p:cNvPr id="17" name="CasellaDiTesto 16">
            <a:extLst>
              <a:ext uri="{FF2B5EF4-FFF2-40B4-BE49-F238E27FC236}">
                <a16:creationId xmlns:a16="http://schemas.microsoft.com/office/drawing/2014/main" id="{D94F407C-DA7B-CF34-0187-8EC59236E19E}"/>
              </a:ext>
            </a:extLst>
          </p:cNvPr>
          <p:cNvSpPr txBox="1"/>
          <p:nvPr/>
        </p:nvSpPr>
        <p:spPr>
          <a:xfrm>
            <a:off x="-696990" y="127888"/>
            <a:ext cx="184731" cy="300082"/>
          </a:xfrm>
          <a:prstGeom prst="rect">
            <a:avLst/>
          </a:prstGeom>
          <a:noFill/>
        </p:spPr>
        <p:txBody>
          <a:bodyPr wrap="none" rtlCol="0">
            <a:spAutoFit/>
          </a:bodyPr>
          <a:lstStyle/>
          <a:p>
            <a:endParaRPr lang="en-GB"/>
          </a:p>
        </p:txBody>
      </p:sp>
      <p:sp>
        <p:nvSpPr>
          <p:cNvPr id="6" name="Titre 3">
            <a:extLst>
              <a:ext uri="{FF2B5EF4-FFF2-40B4-BE49-F238E27FC236}">
                <a16:creationId xmlns:a16="http://schemas.microsoft.com/office/drawing/2014/main" id="{AE344B40-EBD6-100A-CA11-58A98EF0EC78}"/>
              </a:ext>
            </a:extLst>
          </p:cNvPr>
          <p:cNvSpPr>
            <a:spLocks noGrp="1"/>
          </p:cNvSpPr>
          <p:nvPr>
            <p:ph type="title"/>
          </p:nvPr>
        </p:nvSpPr>
        <p:spPr>
          <a:xfrm>
            <a:off x="904875" y="130810"/>
            <a:ext cx="7802245" cy="455930"/>
          </a:xfrm>
        </p:spPr>
        <p:txBody>
          <a:bodyPr>
            <a:normAutofit fontScale="90000"/>
          </a:bodyPr>
          <a:lstStyle/>
          <a:p>
            <a:r>
              <a:rPr lang="it-CH" dirty="0"/>
              <a:t>L’instabilità di diocotrone</a:t>
            </a:r>
            <a:endParaRPr lang="it-CH" b="0" dirty="0"/>
          </a:p>
        </p:txBody>
      </p:sp>
      <p:pic>
        <p:nvPicPr>
          <p:cNvPr id="8" name="video">
            <a:hlinkClick r:id="" action="ppaction://media"/>
            <a:extLst>
              <a:ext uri="{FF2B5EF4-FFF2-40B4-BE49-F238E27FC236}">
                <a16:creationId xmlns:a16="http://schemas.microsoft.com/office/drawing/2014/main" id="{8258FBDB-766C-F30E-09CB-195DF14368F6}"/>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 r="-1"/>
          <a:stretch>
            <a:fillRect/>
          </a:stretch>
        </p:blipFill>
        <p:spPr>
          <a:xfrm>
            <a:off x="1211849" y="1708419"/>
            <a:ext cx="6106845" cy="3435081"/>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F1E46F80-8E73-FABC-FE33-0B7EE95B25C0}"/>
                  </a:ext>
                </a:extLst>
              </p:cNvPr>
              <p:cNvSpPr txBox="1"/>
              <p:nvPr/>
            </p:nvSpPr>
            <p:spPr>
              <a:xfrm>
                <a:off x="7390031" y="2447275"/>
                <a:ext cx="1317089" cy="1384995"/>
              </a:xfrm>
              <a:prstGeom prst="rect">
                <a:avLst/>
              </a:prstGeom>
              <a:noFill/>
            </p:spPr>
            <p:txBody>
              <a:bodyPr wrap="square">
                <a:spAutoFit/>
              </a:bodyPr>
              <a:lstStyle/>
              <a:p>
                <a:r>
                  <a:rPr lang="it-CH" sz="1400" dirty="0">
                    <a:solidFill>
                      <a:schemeClr val="tx1">
                        <a:lumMod val="50000"/>
                      </a:schemeClr>
                    </a:solidFill>
                  </a:rPr>
                  <a:t>Simulazione FENNECS</a:t>
                </a:r>
                <a:br>
                  <a:rPr lang="en-US" altLang="en-GB" sz="1400" dirty="0">
                    <a:solidFill>
                      <a:schemeClr val="tx1">
                        <a:lumMod val="50000"/>
                      </a:schemeClr>
                    </a:solidFill>
                    <a:latin typeface="Cambria Math" panose="02040503050406030204" pitchFamily="18" charset="0"/>
                    <a:cs typeface="+mj-lt"/>
                    <a:sym typeface="+mn-ea"/>
                  </a:rPr>
                </a:br>
                <a14:m>
                  <m:oMath xmlns:m="http://schemas.openxmlformats.org/officeDocument/2006/math">
                    <m:r>
                      <m:rPr>
                        <m:sty m:val="p"/>
                      </m:rPr>
                      <a:rPr lang="en-US" altLang="en-GB" sz="1400" dirty="0" smtClean="0">
                        <a:solidFill>
                          <a:schemeClr val="tx1">
                            <a:lumMod val="50000"/>
                          </a:schemeClr>
                        </a:solidFill>
                        <a:latin typeface="Cambria Math" panose="02040503050406030204" pitchFamily="18" charset="0"/>
                        <a:cs typeface="+mj-lt"/>
                        <a:sym typeface="+mn-ea"/>
                      </a:rPr>
                      <m:t>Δ</m:t>
                    </m:r>
                    <m:r>
                      <m:rPr>
                        <m:sty m:val="p"/>
                      </m:rPr>
                      <a:rPr lang="en-US" altLang="en-GB" sz="1400" i="0" dirty="0">
                        <a:solidFill>
                          <a:schemeClr val="tx1">
                            <a:lumMod val="50000"/>
                          </a:schemeClr>
                        </a:solidFill>
                        <a:latin typeface="Cambria Math" panose="02040503050406030204" pitchFamily="18" charset="0"/>
                        <a:cs typeface="+mj-lt"/>
                        <a:sym typeface="+mn-ea"/>
                      </a:rPr>
                      <m:t>V</m:t>
                    </m:r>
                    <m:r>
                      <m:rPr>
                        <m:sty m:val="p"/>
                      </m:rPr>
                      <a:rPr lang="en-US" altLang="en-GB" sz="1400" i="0" baseline="-25000" dirty="0" err="1">
                        <a:solidFill>
                          <a:schemeClr val="tx1">
                            <a:lumMod val="50000"/>
                          </a:schemeClr>
                        </a:solidFill>
                        <a:latin typeface="Cambria Math" panose="02040503050406030204" pitchFamily="18" charset="0"/>
                        <a:cs typeface="+mj-lt"/>
                        <a:sym typeface="+mn-ea"/>
                      </a:rPr>
                      <m:t>bia</m:t>
                    </m:r>
                    <m:r>
                      <m:rPr>
                        <m:sty m:val="p"/>
                      </m:rPr>
                      <a:rPr lang="en-US" altLang="en-GB" sz="1400" b="0" i="0" baseline="-25000" dirty="0" smtClean="0">
                        <a:solidFill>
                          <a:schemeClr val="tx1">
                            <a:lumMod val="50000"/>
                          </a:schemeClr>
                        </a:solidFill>
                        <a:latin typeface="Cambria Math" panose="02040503050406030204" pitchFamily="18" charset="0"/>
                        <a:cs typeface="+mj-lt"/>
                        <a:sym typeface="+mn-ea"/>
                      </a:rPr>
                      <m:t>s</m:t>
                    </m:r>
                  </m:oMath>
                </a14:m>
                <a:r>
                  <a:rPr lang="it-CH" sz="1400" dirty="0">
                    <a:solidFill>
                      <a:schemeClr val="tx1">
                        <a:lumMod val="50000"/>
                      </a:schemeClr>
                    </a:solidFill>
                  </a:rPr>
                  <a:t> = 10 kV B = 0.1 T, </a:t>
                </a:r>
                <a:br>
                  <a:rPr lang="it-CH" sz="1400" dirty="0">
                    <a:solidFill>
                      <a:schemeClr val="tx1">
                        <a:lumMod val="50000"/>
                      </a:schemeClr>
                    </a:solidFill>
                  </a:rPr>
                </a:br>
                <a:r>
                  <a:rPr lang="it-CH" sz="1400" dirty="0">
                    <a:solidFill>
                      <a:schemeClr val="tx1">
                        <a:lumMod val="50000"/>
                      </a:schemeClr>
                    </a:solidFill>
                  </a:rPr>
                  <a:t>Ar, 3E-4 mbar, </a:t>
                </a:r>
                <a:br>
                  <a:rPr lang="it-CH" sz="1400" dirty="0">
                    <a:solidFill>
                      <a:schemeClr val="tx1">
                        <a:lumMod val="50000"/>
                      </a:schemeClr>
                    </a:solidFill>
                  </a:rPr>
                </a:br>
                <a:r>
                  <a:rPr lang="it-CH" sz="1400" dirty="0">
                    <a:solidFill>
                      <a:schemeClr val="tx1">
                        <a:lumMod val="50000"/>
                      </a:schemeClr>
                    </a:solidFill>
                  </a:rPr>
                  <a:t>10 μs totali</a:t>
                </a:r>
              </a:p>
            </p:txBody>
          </p:sp>
        </mc:Choice>
        <mc:Fallback xmlns="">
          <p:sp>
            <p:nvSpPr>
              <p:cNvPr id="9" name="CasellaDiTesto 8">
                <a:extLst>
                  <a:ext uri="{FF2B5EF4-FFF2-40B4-BE49-F238E27FC236}">
                    <a16:creationId xmlns:a16="http://schemas.microsoft.com/office/drawing/2014/main" id="{F1E46F80-8E73-FABC-FE33-0B7EE95B25C0}"/>
                  </a:ext>
                </a:extLst>
              </p:cNvPr>
              <p:cNvSpPr txBox="1">
                <a:spLocks noRot="1" noChangeAspect="1" noMove="1" noResize="1" noEditPoints="1" noAdjustHandles="1" noChangeArrowheads="1" noChangeShapeType="1" noTextEdit="1"/>
              </p:cNvSpPr>
              <p:nvPr/>
            </p:nvSpPr>
            <p:spPr>
              <a:xfrm>
                <a:off x="7390031" y="2447275"/>
                <a:ext cx="1317089" cy="1384995"/>
              </a:xfrm>
              <a:prstGeom prst="rect">
                <a:avLst/>
              </a:prstGeom>
              <a:blipFill>
                <a:blip r:embed="rId6"/>
                <a:stretch>
                  <a:fillRect l="-952" r="-4762" b="-4545"/>
                </a:stretch>
              </a:blipFill>
            </p:spPr>
            <p:txBody>
              <a:bodyPr/>
              <a:lstStyle/>
              <a:p>
                <a:r>
                  <a:rPr lang="en-GB">
                    <a:noFill/>
                  </a:rPr>
                  <a:t> </a:t>
                </a:r>
              </a:p>
            </p:txBody>
          </p:sp>
        </mc:Fallback>
      </mc:AlternateContent>
      <p:sp>
        <p:nvSpPr>
          <p:cNvPr id="5" name="Espace réservé de la date 4">
            <a:extLst>
              <a:ext uri="{FF2B5EF4-FFF2-40B4-BE49-F238E27FC236}">
                <a16:creationId xmlns:a16="http://schemas.microsoft.com/office/drawing/2014/main" id="{7F485EF5-36FB-4D7D-B68E-BBE7D8A8438A}"/>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87554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2256-8605-E773-EB72-97E73F298FFD}"/>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24154E6-9C48-10F6-2994-A1E8EA15C692}"/>
              </a:ext>
            </a:extLst>
          </p:cNvPr>
          <p:cNvSpPr>
            <a:spLocks noGrp="1"/>
          </p:cNvSpPr>
          <p:nvPr>
            <p:ph type="sldNum" sz="quarter" idx="16"/>
          </p:nvPr>
        </p:nvSpPr>
        <p:spPr/>
        <p:txBody>
          <a:bodyPr/>
          <a:lstStyle/>
          <a:p>
            <a:fld id="{E1E1CD7C-2161-7D43-862E-CE4C333CD873}" type="slidenum">
              <a:rPr lang="it-IT" noProof="0" smtClean="0"/>
              <a:t>15</a:t>
            </a:fld>
            <a:endParaRPr lang="it-IT" noProof="0" dirty="0"/>
          </a:p>
        </p:txBody>
      </p:sp>
      <p:sp>
        <p:nvSpPr>
          <p:cNvPr id="3" name="Espace réservé du pied de page 5">
            <a:extLst>
              <a:ext uri="{FF2B5EF4-FFF2-40B4-BE49-F238E27FC236}">
                <a16:creationId xmlns:a16="http://schemas.microsoft.com/office/drawing/2014/main" id="{C35FD233-DE2E-CAE4-B045-BD310B12BDCB}"/>
              </a:ext>
            </a:extLst>
          </p:cNvPr>
          <p:cNvSpPr>
            <a:spLocks noGrp="1"/>
          </p:cNvSpPr>
          <p:nvPr>
            <p:ph type="ftr" sz="quarter" idx="15"/>
          </p:nvPr>
        </p:nvSpPr>
        <p:spPr/>
        <p:txBody>
          <a:bodyPr/>
          <a:lstStyle/>
          <a:p>
            <a:r>
              <a:rPr lang="it-IT" noProof="0" dirty="0" err="1">
                <a:latin typeface="+mj-lt"/>
                <a:cs typeface="+mj-lt"/>
              </a:rPr>
              <a:t>F</a:t>
            </a:r>
            <a:r>
              <a:rPr lang="it-IT" noProof="0" dirty="0">
                <a:latin typeface="+mj-lt"/>
                <a:cs typeface="+mj-lt"/>
              </a:rPr>
              <a:t>. Romano </a:t>
            </a:r>
          </a:p>
          <a:p>
            <a:r>
              <a:rPr lang="it-IT" noProof="0" dirty="0">
                <a:latin typeface="+mj-lt"/>
                <a:cs typeface="+mj-lt"/>
              </a:rPr>
              <a:t> </a:t>
            </a:r>
          </a:p>
        </p:txBody>
      </p:sp>
      <p:sp>
        <p:nvSpPr>
          <p:cNvPr id="17" name="CasellaDiTesto 16">
            <a:extLst>
              <a:ext uri="{FF2B5EF4-FFF2-40B4-BE49-F238E27FC236}">
                <a16:creationId xmlns:a16="http://schemas.microsoft.com/office/drawing/2014/main" id="{D7EDDE27-34F0-9DFB-7A96-526291D4FF5F}"/>
              </a:ext>
            </a:extLst>
          </p:cNvPr>
          <p:cNvSpPr txBox="1"/>
          <p:nvPr/>
        </p:nvSpPr>
        <p:spPr>
          <a:xfrm>
            <a:off x="-696990" y="127888"/>
            <a:ext cx="184731" cy="300082"/>
          </a:xfrm>
          <a:prstGeom prst="rect">
            <a:avLst/>
          </a:prstGeom>
          <a:noFill/>
        </p:spPr>
        <p:txBody>
          <a:bodyPr wrap="none" rtlCol="0">
            <a:spAutoFit/>
          </a:bodyPr>
          <a:lstStyle/>
          <a:p>
            <a:endParaRPr lang="it-IT" noProof="0" dirty="0"/>
          </a:p>
        </p:txBody>
      </p:sp>
      <p:sp>
        <p:nvSpPr>
          <p:cNvPr id="13" name="Titre 3">
            <a:extLst>
              <a:ext uri="{FF2B5EF4-FFF2-40B4-BE49-F238E27FC236}">
                <a16:creationId xmlns:a16="http://schemas.microsoft.com/office/drawing/2014/main" id="{D4010BDE-EBF0-9F74-92D3-AD4483B5DD06}"/>
              </a:ext>
            </a:extLst>
          </p:cNvPr>
          <p:cNvSpPr>
            <a:spLocks noGrp="1"/>
          </p:cNvSpPr>
          <p:nvPr>
            <p:ph type="title"/>
          </p:nvPr>
        </p:nvSpPr>
        <p:spPr>
          <a:xfrm>
            <a:off x="904875" y="130810"/>
            <a:ext cx="7802245" cy="455930"/>
          </a:xfrm>
        </p:spPr>
        <p:txBody>
          <a:bodyPr>
            <a:noAutofit/>
          </a:bodyPr>
          <a:lstStyle/>
          <a:p>
            <a:r>
              <a:rPr lang="it-IT" sz="2600" noProof="0" dirty="0"/>
              <a:t>Le oscillazioni delle correnti a causa dell’instabilità di diocotrone</a:t>
            </a:r>
            <a:endParaRPr lang="it-IT" sz="2600" b="0" noProof="0" dirty="0"/>
          </a:p>
        </p:txBody>
      </p:sp>
      <p:pic>
        <p:nvPicPr>
          <p:cNvPr id="4" name="Picture 6">
            <a:extLst>
              <a:ext uri="{FF2B5EF4-FFF2-40B4-BE49-F238E27FC236}">
                <a16:creationId xmlns:a16="http://schemas.microsoft.com/office/drawing/2014/main" id="{5A503C48-D52A-7F8E-C973-F409A5F44A80}"/>
              </a:ext>
            </a:extLst>
          </p:cNvPr>
          <p:cNvPicPr>
            <a:picLocks noChangeAspect="1"/>
          </p:cNvPicPr>
          <p:nvPr/>
        </p:nvPicPr>
        <p:blipFill>
          <a:blip r:embed="rId3"/>
          <a:stretch>
            <a:fillRect/>
          </a:stretch>
        </p:blipFill>
        <p:spPr>
          <a:xfrm>
            <a:off x="3719452" y="1524975"/>
            <a:ext cx="4957410" cy="3086965"/>
          </a:xfrm>
          <a:prstGeom prst="rect">
            <a:avLst/>
          </a:prstGeom>
        </p:spPr>
      </p:pic>
      <mc:AlternateContent xmlns:mc="http://schemas.openxmlformats.org/markup-compatibility/2006">
        <mc:Choice xmlns:a14="http://schemas.microsoft.com/office/drawing/2010/main" Requires="a14">
          <p:sp>
            <p:nvSpPr>
              <p:cNvPr id="11" name="Espace réservé du contenu 1">
                <a:extLst>
                  <a:ext uri="{FF2B5EF4-FFF2-40B4-BE49-F238E27FC236}">
                    <a16:creationId xmlns:a16="http://schemas.microsoft.com/office/drawing/2014/main" id="{EA3C05C3-DD81-BAD4-D10F-7BB46DDCD74B}"/>
                  </a:ext>
                </a:extLst>
              </p:cNvPr>
              <p:cNvSpPr>
                <a:spLocks noGrp="1"/>
              </p:cNvSpPr>
              <p:nvPr>
                <p:ph idx="1"/>
              </p:nvPr>
            </p:nvSpPr>
            <p:spPr>
              <a:xfrm>
                <a:off x="311570" y="608935"/>
                <a:ext cx="8395549" cy="3183837"/>
              </a:xfrm>
            </p:spPr>
            <p:txBody>
              <a:bodyPr>
                <a:normAutofit fontScale="95000"/>
              </a:bodyPr>
              <a:lstStyle/>
              <a:p>
                <a:r>
                  <a:rPr lang="it-IT" noProof="0" dirty="0"/>
                  <a:t>Osserviamo oscillazioni </a:t>
                </a:r>
                <a:r>
                  <a:rPr lang="it-IT" b="1" noProof="0" dirty="0"/>
                  <a:t>100x kHz</a:t>
                </a:r>
                <a:r>
                  <a:rPr lang="it-IT" noProof="0" dirty="0"/>
                  <a:t> in I</a:t>
                </a:r>
                <a:r>
                  <a:rPr lang="it-IT" baseline="-25000" noProof="0" dirty="0"/>
                  <a:t>TF</a:t>
                </a:r>
                <a:r>
                  <a:rPr lang="it-IT" noProof="0" dirty="0"/>
                  <a:t> e I</a:t>
                </a:r>
                <a:r>
                  <a:rPr lang="it-IT" baseline="-25000" noProof="0" dirty="0"/>
                  <a:t>OE</a:t>
                </a:r>
                <a:r>
                  <a:rPr lang="it-IT" noProof="0" dirty="0"/>
                  <a:t>: </a:t>
                </a:r>
                <a:r>
                  <a:rPr lang="it-IT" u="sng" noProof="0" dirty="0"/>
                  <a:t>collasso della nube</a:t>
                </a:r>
              </a:p>
              <a:p>
                <a:r>
                  <a:rPr lang="it-IT" noProof="0" dirty="0"/>
                  <a:t>La frequenza di oscillazione principale tende ad aumentare con </a:t>
                </a:r>
                <a14:m>
                  <m:oMath xmlns:m="http://schemas.openxmlformats.org/officeDocument/2006/math">
                    <m:r>
                      <m:rPr>
                        <m:sty m:val="p"/>
                      </m:rPr>
                      <a:rPr lang="it-IT" i="0" noProof="0" smtClean="0">
                        <a:latin typeface="Cambria Math" panose="02040503050406030204" pitchFamily="18" charset="0"/>
                        <a:cs typeface="+mj-lt"/>
                        <a:sym typeface="+mn-ea"/>
                      </a:rPr>
                      <m:t>Δ</m:t>
                    </m:r>
                    <m:sSub>
                      <m:sSubPr>
                        <m:ctrlPr>
                          <a:rPr lang="en-US" b="0" i="0" noProof="0" smtClean="0">
                            <a:latin typeface="Cambria Math" panose="02040503050406030204" pitchFamily="18" charset="0"/>
                            <a:cs typeface="+mj-lt"/>
                            <a:sym typeface="+mn-ea"/>
                          </a:rPr>
                        </m:ctrlPr>
                      </m:sSubPr>
                      <m:e>
                        <m:r>
                          <m:rPr>
                            <m:sty m:val="p"/>
                          </m:rPr>
                          <a:rPr lang="it-IT" i="0" noProof="0" smtClean="0">
                            <a:latin typeface="Cambria Math" panose="02040503050406030204" pitchFamily="18" charset="0"/>
                            <a:cs typeface="+mj-lt"/>
                            <a:sym typeface="+mn-ea"/>
                          </a:rPr>
                          <m:t>V</m:t>
                        </m:r>
                      </m:e>
                      <m:sub>
                        <m:r>
                          <m:rPr>
                            <m:sty m:val="p"/>
                          </m:rPr>
                          <a:rPr lang="en-US" b="0" i="0" noProof="0" smtClean="0">
                            <a:latin typeface="Cambria Math" panose="02040503050406030204" pitchFamily="18" charset="0"/>
                            <a:cs typeface="+mj-lt"/>
                            <a:sym typeface="+mn-ea"/>
                          </a:rPr>
                          <m:t>bias</m:t>
                        </m:r>
                      </m:sub>
                    </m:sSub>
                  </m:oMath>
                </a14:m>
                <a:endParaRPr lang="it-IT" baseline="-25000" noProof="0" dirty="0"/>
              </a:p>
              <a:p>
                <a:r>
                  <a:rPr lang="it-IT" noProof="0" dirty="0"/>
                  <a:t>Le simulazioni riproducono correttamente l’ampiezza e frequenza delle misure sperimentali</a:t>
                </a:r>
              </a:p>
            </p:txBody>
          </p:sp>
        </mc:Choice>
        <mc:Fallback>
          <p:sp>
            <p:nvSpPr>
              <p:cNvPr id="11" name="Espace réservé du contenu 1">
                <a:extLst>
                  <a:ext uri="{FF2B5EF4-FFF2-40B4-BE49-F238E27FC236}">
                    <a16:creationId xmlns:a16="http://schemas.microsoft.com/office/drawing/2014/main" id="{EA3C05C3-DD81-BAD4-D10F-7BB46DDCD74B}"/>
                  </a:ext>
                </a:extLst>
              </p:cNvPr>
              <p:cNvSpPr>
                <a:spLocks noGrp="1" noRot="1" noChangeAspect="1" noMove="1" noResize="1" noEditPoints="1" noAdjustHandles="1" noChangeArrowheads="1" noChangeShapeType="1" noTextEdit="1"/>
              </p:cNvSpPr>
              <p:nvPr>
                <p:ph idx="1"/>
              </p:nvPr>
            </p:nvSpPr>
            <p:spPr>
              <a:xfrm>
                <a:off x="311570" y="608935"/>
                <a:ext cx="8395549" cy="3183837"/>
              </a:xfrm>
              <a:blipFill>
                <a:blip r:embed="rId4"/>
                <a:stretch>
                  <a:fillRect t="-1992"/>
                </a:stretch>
              </a:blipFill>
            </p:spPr>
            <p:txBody>
              <a:bodyPr/>
              <a:lstStyle/>
              <a:p>
                <a:r>
                  <a:rPr lang="en-GB">
                    <a:noFill/>
                  </a:rPr>
                  <a:t> </a:t>
                </a:r>
              </a:p>
            </p:txBody>
          </p:sp>
        </mc:Fallback>
      </mc:AlternateContent>
      <p:grpSp>
        <p:nvGrpSpPr>
          <p:cNvPr id="2" name="Gruppo 1">
            <a:extLst>
              <a:ext uri="{FF2B5EF4-FFF2-40B4-BE49-F238E27FC236}">
                <a16:creationId xmlns:a16="http://schemas.microsoft.com/office/drawing/2014/main" id="{B13E6159-DA1D-96F7-AC84-CC4E87B6846F}"/>
              </a:ext>
            </a:extLst>
          </p:cNvPr>
          <p:cNvGrpSpPr/>
          <p:nvPr/>
        </p:nvGrpSpPr>
        <p:grpSpPr>
          <a:xfrm>
            <a:off x="-958601" y="1744462"/>
            <a:ext cx="5115616" cy="3268228"/>
            <a:chOff x="-372815" y="2167876"/>
            <a:chExt cx="5115616" cy="3268228"/>
          </a:xfrm>
        </p:grpSpPr>
        <p:grpSp>
          <p:nvGrpSpPr>
            <p:cNvPr id="5" name="Group 14">
              <a:extLst>
                <a:ext uri="{FF2B5EF4-FFF2-40B4-BE49-F238E27FC236}">
                  <a16:creationId xmlns:a16="http://schemas.microsoft.com/office/drawing/2014/main" id="{E716215F-EBF2-C7B9-9B2B-21529BCCC261}"/>
                </a:ext>
              </a:extLst>
            </p:cNvPr>
            <p:cNvGrpSpPr/>
            <p:nvPr/>
          </p:nvGrpSpPr>
          <p:grpSpPr>
            <a:xfrm>
              <a:off x="-372815" y="2368046"/>
              <a:ext cx="4255938" cy="3068058"/>
              <a:chOff x="5885" y="2226"/>
              <a:chExt cx="7557" cy="5394"/>
            </a:xfrm>
          </p:grpSpPr>
          <p:grpSp>
            <p:nvGrpSpPr>
              <p:cNvPr id="74" name="Group 2">
                <a:extLst>
                  <a:ext uri="{FF2B5EF4-FFF2-40B4-BE49-F238E27FC236}">
                    <a16:creationId xmlns:a16="http://schemas.microsoft.com/office/drawing/2014/main" id="{D1716C21-77D8-48D7-7A3E-F3260FBCCAED}"/>
                  </a:ext>
                </a:extLst>
              </p:cNvPr>
              <p:cNvGrpSpPr/>
              <p:nvPr/>
            </p:nvGrpSpPr>
            <p:grpSpPr>
              <a:xfrm>
                <a:off x="5885" y="2226"/>
                <a:ext cx="7557" cy="5394"/>
                <a:chOff x="3050" y="2878"/>
                <a:chExt cx="7557" cy="5394"/>
              </a:xfrm>
            </p:grpSpPr>
            <p:grpSp>
              <p:nvGrpSpPr>
                <p:cNvPr id="77" name="Group 317">
                  <a:extLst>
                    <a:ext uri="{FF2B5EF4-FFF2-40B4-BE49-F238E27FC236}">
                      <a16:creationId xmlns:a16="http://schemas.microsoft.com/office/drawing/2014/main" id="{C439F06F-F579-19DC-AAB3-0FCCFF4604D7}"/>
                    </a:ext>
                  </a:extLst>
                </p:cNvPr>
                <p:cNvGrpSpPr/>
                <p:nvPr/>
              </p:nvGrpSpPr>
              <p:grpSpPr>
                <a:xfrm>
                  <a:off x="3050" y="2878"/>
                  <a:ext cx="7557" cy="5394"/>
                  <a:chOff x="14832168" y="14144377"/>
                  <a:chExt cx="11969508" cy="8543745"/>
                </a:xfrm>
              </p:grpSpPr>
              <p:grpSp>
                <p:nvGrpSpPr>
                  <p:cNvPr id="80" name="Group 162">
                    <a:extLst>
                      <a:ext uri="{FF2B5EF4-FFF2-40B4-BE49-F238E27FC236}">
                        <a16:creationId xmlns:a16="http://schemas.microsoft.com/office/drawing/2014/main" id="{DF277A25-3A6C-D204-FA4C-65041A75F731}"/>
                      </a:ext>
                    </a:extLst>
                  </p:cNvPr>
                  <p:cNvGrpSpPr/>
                  <p:nvPr/>
                </p:nvGrpSpPr>
                <p:grpSpPr>
                  <a:xfrm>
                    <a:off x="14832168" y="14144377"/>
                    <a:ext cx="11969508" cy="8543745"/>
                    <a:chOff x="23400" y="22198"/>
                    <a:chExt cx="16961" cy="12107"/>
                  </a:xfrm>
                </p:grpSpPr>
                <p:grpSp>
                  <p:nvGrpSpPr>
                    <p:cNvPr id="84" name="Group 163">
                      <a:extLst>
                        <a:ext uri="{FF2B5EF4-FFF2-40B4-BE49-F238E27FC236}">
                          <a16:creationId xmlns:a16="http://schemas.microsoft.com/office/drawing/2014/main" id="{FCC8585E-2808-FE07-19AC-41E59B9C2F8F}"/>
                        </a:ext>
                      </a:extLst>
                    </p:cNvPr>
                    <p:cNvGrpSpPr/>
                    <p:nvPr/>
                  </p:nvGrpSpPr>
                  <p:grpSpPr>
                    <a:xfrm>
                      <a:off x="27220" y="22198"/>
                      <a:ext cx="13141" cy="11890"/>
                      <a:chOff x="27232" y="22194"/>
                      <a:chExt cx="13141" cy="11890"/>
                    </a:xfrm>
                  </p:grpSpPr>
                  <p:grpSp>
                    <p:nvGrpSpPr>
                      <p:cNvPr id="92" name="Group 173">
                        <a:extLst>
                          <a:ext uri="{FF2B5EF4-FFF2-40B4-BE49-F238E27FC236}">
                            <a16:creationId xmlns:a16="http://schemas.microsoft.com/office/drawing/2014/main" id="{450F14D6-E0EA-1780-F7A9-B11192AC50EB}"/>
                          </a:ext>
                        </a:extLst>
                      </p:cNvPr>
                      <p:cNvGrpSpPr/>
                      <p:nvPr/>
                    </p:nvGrpSpPr>
                    <p:grpSpPr>
                      <a:xfrm>
                        <a:off x="27232" y="22194"/>
                        <a:ext cx="13141" cy="11890"/>
                        <a:chOff x="28907" y="16702"/>
                        <a:chExt cx="7735" cy="6999"/>
                      </a:xfrm>
                    </p:grpSpPr>
                    <p:sp>
                      <p:nvSpPr>
                        <p:cNvPr id="95" name="Rectangle 9">
                          <a:extLst>
                            <a:ext uri="{FF2B5EF4-FFF2-40B4-BE49-F238E27FC236}">
                              <a16:creationId xmlns:a16="http://schemas.microsoft.com/office/drawing/2014/main" id="{318EA8BA-43D1-8CCE-0518-1A91EA52A803}"/>
                            </a:ext>
                          </a:extLst>
                        </p:cNvPr>
                        <p:cNvSpPr/>
                        <p:nvPr/>
                      </p:nvSpPr>
                      <p:spPr>
                        <a:xfrm>
                          <a:off x="30919" y="17469"/>
                          <a:ext cx="3752" cy="4166"/>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96" name="Rectangle 1">
                          <a:extLst>
                            <a:ext uri="{FF2B5EF4-FFF2-40B4-BE49-F238E27FC236}">
                              <a16:creationId xmlns:a16="http://schemas.microsoft.com/office/drawing/2014/main" id="{544CE91A-779B-9E79-2862-772B789E47D0}"/>
                            </a:ext>
                          </a:extLst>
                        </p:cNvPr>
                        <p:cNvSpPr/>
                        <p:nvPr/>
                      </p:nvSpPr>
                      <p:spPr>
                        <a:xfrm>
                          <a:off x="31224" y="17471"/>
                          <a:ext cx="3227" cy="3987"/>
                        </a:xfrm>
                        <a:prstGeom prst="rect">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97" name="Rectangle 10">
                          <a:extLst>
                            <a:ext uri="{FF2B5EF4-FFF2-40B4-BE49-F238E27FC236}">
                              <a16:creationId xmlns:a16="http://schemas.microsoft.com/office/drawing/2014/main" id="{4BFDB4B8-FFC1-3E6E-4CF1-967BEA30A13B}"/>
                            </a:ext>
                          </a:extLst>
                        </p:cNvPr>
                        <p:cNvSpPr/>
                        <p:nvPr/>
                      </p:nvSpPr>
                      <p:spPr>
                        <a:xfrm>
                          <a:off x="28907" y="22105"/>
                          <a:ext cx="7735" cy="1072"/>
                        </a:xfrm>
                        <a:prstGeom prst="rect">
                          <a:avLst/>
                        </a:prstGeom>
                        <a:solidFill>
                          <a:srgbClr val="002060"/>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latin typeface="+mj-lt"/>
                            <a:cs typeface="+mj-lt"/>
                          </a:endParaRPr>
                        </a:p>
                      </p:txBody>
                    </p:sp>
                    <p:sp>
                      <p:nvSpPr>
                        <p:cNvPr id="98" name="Rectangle 11">
                          <a:extLst>
                            <a:ext uri="{FF2B5EF4-FFF2-40B4-BE49-F238E27FC236}">
                              <a16:creationId xmlns:a16="http://schemas.microsoft.com/office/drawing/2014/main" id="{B6252C28-7FF8-316F-098D-92F628006CFC}"/>
                            </a:ext>
                          </a:extLst>
                        </p:cNvPr>
                        <p:cNvSpPr/>
                        <p:nvPr/>
                      </p:nvSpPr>
                      <p:spPr>
                        <a:xfrm>
                          <a:off x="32279" y="22146"/>
                          <a:ext cx="1002" cy="1031"/>
                        </a:xfrm>
                        <a:prstGeom prst="rect">
                          <a:avLst/>
                        </a:prstGeom>
                        <a:solidFill>
                          <a:srgbClr val="001A4A"/>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99" name="Rectangle 2">
                          <a:extLst>
                            <a:ext uri="{FF2B5EF4-FFF2-40B4-BE49-F238E27FC236}">
                              <a16:creationId xmlns:a16="http://schemas.microsoft.com/office/drawing/2014/main" id="{607DBDC7-380C-6ED6-05D0-4BFC3E21B559}"/>
                            </a:ext>
                          </a:extLst>
                        </p:cNvPr>
                        <p:cNvSpPr/>
                        <p:nvPr/>
                      </p:nvSpPr>
                      <p:spPr>
                        <a:xfrm>
                          <a:off x="31958" y="20338"/>
                          <a:ext cx="180" cy="914"/>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0" name="Chord 3">
                          <a:extLst>
                            <a:ext uri="{FF2B5EF4-FFF2-40B4-BE49-F238E27FC236}">
                              <a16:creationId xmlns:a16="http://schemas.microsoft.com/office/drawing/2014/main" id="{C2CC4C53-39EF-58AA-4C79-A6388AB20F0C}"/>
                            </a:ext>
                          </a:extLst>
                        </p:cNvPr>
                        <p:cNvSpPr/>
                        <p:nvPr/>
                      </p:nvSpPr>
                      <p:spPr>
                        <a:xfrm rot="10440000">
                          <a:off x="31855" y="19417"/>
                          <a:ext cx="386" cy="938"/>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1" name="Rectangle 32">
                          <a:extLst>
                            <a:ext uri="{FF2B5EF4-FFF2-40B4-BE49-F238E27FC236}">
                              <a16:creationId xmlns:a16="http://schemas.microsoft.com/office/drawing/2014/main" id="{5CEE36F4-167C-B7E9-A10C-3FF29B4A95C9}"/>
                            </a:ext>
                          </a:extLst>
                        </p:cNvPr>
                        <p:cNvSpPr/>
                        <p:nvPr/>
                      </p:nvSpPr>
                      <p:spPr>
                        <a:xfrm>
                          <a:off x="30164" y="1726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2" name="Rectangle 33">
                          <a:extLst>
                            <a:ext uri="{FF2B5EF4-FFF2-40B4-BE49-F238E27FC236}">
                              <a16:creationId xmlns:a16="http://schemas.microsoft.com/office/drawing/2014/main" id="{139099FB-DDC0-64F0-8AA9-9A38A48FD758}"/>
                            </a:ext>
                          </a:extLst>
                        </p:cNvPr>
                        <p:cNvSpPr/>
                        <p:nvPr/>
                      </p:nvSpPr>
                      <p:spPr>
                        <a:xfrm>
                          <a:off x="30164" y="1700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3" name="TextBox 54">
                          <a:extLst>
                            <a:ext uri="{FF2B5EF4-FFF2-40B4-BE49-F238E27FC236}">
                              <a16:creationId xmlns:a16="http://schemas.microsoft.com/office/drawing/2014/main" id="{6F556E22-3E4F-67D8-B9E0-B67BC15EC992}"/>
                            </a:ext>
                          </a:extLst>
                        </p:cNvPr>
                        <p:cNvSpPr/>
                        <p:nvPr/>
                      </p:nvSpPr>
                      <p:spPr>
                        <a:xfrm>
                          <a:off x="28911" y="22145"/>
                          <a:ext cx="3357" cy="997"/>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ea typeface="DejaVu Sans" panose="020B0606030804020204"/>
                              <a:cs typeface="+mj-lt"/>
                            </a:rPr>
                            <a:t>Magnete Superconduttore</a:t>
                          </a:r>
                        </a:p>
                      </p:txBody>
                    </p:sp>
                    <p:sp>
                      <p:nvSpPr>
                        <p:cNvPr id="104" name="Oval 22">
                          <a:extLst>
                            <a:ext uri="{FF2B5EF4-FFF2-40B4-BE49-F238E27FC236}">
                              <a16:creationId xmlns:a16="http://schemas.microsoft.com/office/drawing/2014/main" id="{306D641F-1197-45AF-4312-713CDE56F99D}"/>
                            </a:ext>
                          </a:extLst>
                        </p:cNvPr>
                        <p:cNvSpPr/>
                        <p:nvPr/>
                      </p:nvSpPr>
                      <p:spPr>
                        <a:xfrm rot="21420000">
                          <a:off x="32288" y="19655"/>
                          <a:ext cx="107" cy="340"/>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105" name="Rectangle 85">
                          <a:extLst>
                            <a:ext uri="{FF2B5EF4-FFF2-40B4-BE49-F238E27FC236}">
                              <a16:creationId xmlns:a16="http://schemas.microsoft.com/office/drawing/2014/main" id="{659BA3AE-68CD-20CF-8909-A128DC408CFD}"/>
                            </a:ext>
                          </a:extLst>
                        </p:cNvPr>
                        <p:cNvSpPr/>
                        <p:nvPr/>
                      </p:nvSpPr>
                      <p:spPr>
                        <a:xfrm>
                          <a:off x="32606" y="19025"/>
                          <a:ext cx="384" cy="2236"/>
                        </a:xfrm>
                        <a:prstGeom prst="rect">
                          <a:avLst/>
                        </a:prstGeom>
                        <a:solidFill>
                          <a:schemeClr val="bg1">
                            <a:lumMod val="7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6" name="TextBox 144">
                          <a:extLst>
                            <a:ext uri="{FF2B5EF4-FFF2-40B4-BE49-F238E27FC236}">
                              <a16:creationId xmlns:a16="http://schemas.microsoft.com/office/drawing/2014/main" id="{9772A110-63DA-C663-89AA-7CADBD4FD188}"/>
                            </a:ext>
                          </a:extLst>
                        </p:cNvPr>
                        <p:cNvSpPr/>
                        <p:nvPr/>
                      </p:nvSpPr>
                      <p:spPr>
                        <a:xfrm>
                          <a:off x="31268" y="22928"/>
                          <a:ext cx="358" cy="541"/>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latin typeface="+mj-lt"/>
                              <a:ea typeface="DejaVu Sans" panose="020B0606030804020204"/>
                              <a:cs typeface="+mj-lt"/>
                            </a:rPr>
                            <a:t> </a:t>
                          </a:r>
                        </a:p>
                      </p:txBody>
                    </p:sp>
                    <p:sp>
                      <p:nvSpPr>
                        <p:cNvPr id="107" name="Rectangle 4">
                          <a:extLst>
                            <a:ext uri="{FF2B5EF4-FFF2-40B4-BE49-F238E27FC236}">
                              <a16:creationId xmlns:a16="http://schemas.microsoft.com/office/drawing/2014/main" id="{C51466A5-23D7-6538-3467-49CDDA7BD7DC}"/>
                            </a:ext>
                          </a:extLst>
                        </p:cNvPr>
                        <p:cNvSpPr/>
                        <p:nvPr/>
                      </p:nvSpPr>
                      <p:spPr>
                        <a:xfrm rot="5400000">
                          <a:off x="32735" y="20327"/>
                          <a:ext cx="122" cy="1976"/>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8" name="Rectangle 20">
                          <a:extLst>
                            <a:ext uri="{FF2B5EF4-FFF2-40B4-BE49-F238E27FC236}">
                              <a16:creationId xmlns:a16="http://schemas.microsoft.com/office/drawing/2014/main" id="{699B1729-1CA2-EE6C-7B3A-777B6807A9FA}"/>
                            </a:ext>
                          </a:extLst>
                        </p:cNvPr>
                        <p:cNvSpPr/>
                        <p:nvPr/>
                      </p:nvSpPr>
                      <p:spPr>
                        <a:xfrm>
                          <a:off x="30164" y="21682"/>
                          <a:ext cx="5232" cy="190"/>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9" name="Rectangle 21">
                          <a:extLst>
                            <a:ext uri="{FF2B5EF4-FFF2-40B4-BE49-F238E27FC236}">
                              <a16:creationId xmlns:a16="http://schemas.microsoft.com/office/drawing/2014/main" id="{78FA4127-2AB5-2317-D890-C9FACE4FC222}"/>
                            </a:ext>
                          </a:extLst>
                        </p:cNvPr>
                        <p:cNvSpPr/>
                        <p:nvPr/>
                      </p:nvSpPr>
                      <p:spPr>
                        <a:xfrm>
                          <a:off x="30164" y="21905"/>
                          <a:ext cx="5232" cy="199"/>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0" name="Rectangle 114">
                          <a:extLst>
                            <a:ext uri="{FF2B5EF4-FFF2-40B4-BE49-F238E27FC236}">
                              <a16:creationId xmlns:a16="http://schemas.microsoft.com/office/drawing/2014/main" id="{E170CBFC-769D-E236-4B9A-27258CB0122B}"/>
                            </a:ext>
                          </a:extLst>
                        </p:cNvPr>
                        <p:cNvSpPr/>
                        <p:nvPr/>
                      </p:nvSpPr>
                      <p:spPr>
                        <a:xfrm rot="5400000">
                          <a:off x="32735" y="20292"/>
                          <a:ext cx="78" cy="2238"/>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1" name="TextBox 68">
                          <a:extLst>
                            <a:ext uri="{FF2B5EF4-FFF2-40B4-BE49-F238E27FC236}">
                              <a16:creationId xmlns:a16="http://schemas.microsoft.com/office/drawing/2014/main" id="{434D71B1-17DB-F6C0-D94B-481597E90B18}"/>
                            </a:ext>
                          </a:extLst>
                        </p:cNvPr>
                        <p:cNvSpPr/>
                        <p:nvPr/>
                      </p:nvSpPr>
                      <p:spPr>
                        <a:xfrm>
                          <a:off x="28931" y="19975"/>
                          <a:ext cx="1815" cy="997"/>
                        </a:xfrm>
                        <a:prstGeom prst="rect">
                          <a:avLst/>
                        </a:prstGeom>
                        <a:noFill/>
                        <a:ln w="28440">
                          <a:solidFill>
                            <a:srgbClr val="00B0F0"/>
                          </a:solidFill>
                          <a:round/>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Nube di Elettroni</a:t>
                          </a:r>
                        </a:p>
                      </p:txBody>
                    </p:sp>
                    <p:sp>
                      <p:nvSpPr>
                        <p:cNvPr id="112" name="Straight Connector 35">
                          <a:extLst>
                            <a:ext uri="{FF2B5EF4-FFF2-40B4-BE49-F238E27FC236}">
                              <a16:creationId xmlns:a16="http://schemas.microsoft.com/office/drawing/2014/main" id="{C4331B91-4438-B17E-F673-8139FFB8A495}"/>
                            </a:ext>
                          </a:extLst>
                        </p:cNvPr>
                        <p:cNvSpPr/>
                        <p:nvPr/>
                      </p:nvSpPr>
                      <p:spPr>
                        <a:xfrm flipH="1">
                          <a:off x="32335" y="19586"/>
                          <a:ext cx="7" cy="3784"/>
                        </a:xfrm>
                        <a:prstGeom prst="line">
                          <a:avLst/>
                        </a:prstGeom>
                        <a:ln w="12600">
                          <a:solidFill>
                            <a:srgbClr val="FF0000"/>
                          </a:solidFill>
                          <a:prstDash val="solid"/>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3" name="Straight Connector 136">
                          <a:extLst>
                            <a:ext uri="{FF2B5EF4-FFF2-40B4-BE49-F238E27FC236}">
                              <a16:creationId xmlns:a16="http://schemas.microsoft.com/office/drawing/2014/main" id="{492E8962-F954-5E25-32E4-15FFF7D1E566}"/>
                            </a:ext>
                          </a:extLst>
                        </p:cNvPr>
                        <p:cNvSpPr/>
                        <p:nvPr/>
                      </p:nvSpPr>
                      <p:spPr>
                        <a:xfrm flipV="1">
                          <a:off x="32798" y="16702"/>
                          <a:ext cx="13" cy="6999"/>
                        </a:xfrm>
                        <a:prstGeom prst="line">
                          <a:avLst/>
                        </a:prstGeom>
                        <a:ln w="9360">
                          <a:solidFill>
                            <a:srgbClr val="000000"/>
                          </a:solidFill>
                          <a:prstDash val="lgDashDot"/>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93" name="Right Triangle 174">
                        <a:extLst>
                          <a:ext uri="{FF2B5EF4-FFF2-40B4-BE49-F238E27FC236}">
                            <a16:creationId xmlns:a16="http://schemas.microsoft.com/office/drawing/2014/main" id="{BB4709FD-E310-8CC6-5D84-1A3A4305F243}"/>
                          </a:ext>
                        </a:extLst>
                      </p:cNvPr>
                      <p:cNvSpPr/>
                      <p:nvPr/>
                    </p:nvSpPr>
                    <p:spPr>
                      <a:xfrm>
                        <a:off x="32334" y="25400"/>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4" name="Rectangle 2">
                        <a:extLst>
                          <a:ext uri="{FF2B5EF4-FFF2-40B4-BE49-F238E27FC236}">
                            <a16:creationId xmlns:a16="http://schemas.microsoft.com/office/drawing/2014/main" id="{6F428ACB-F4A3-657F-17E4-11EF70C096FF}"/>
                          </a:ext>
                        </a:extLst>
                      </p:cNvPr>
                      <p:cNvSpPr/>
                      <p:nvPr/>
                    </p:nvSpPr>
                    <p:spPr>
                      <a:xfrm>
                        <a:off x="32168" y="25373"/>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85" name="Rectangle 2">
                      <a:extLst>
                        <a:ext uri="{FF2B5EF4-FFF2-40B4-BE49-F238E27FC236}">
                          <a16:creationId xmlns:a16="http://schemas.microsoft.com/office/drawing/2014/main" id="{3DBFE8D5-FE40-9D1B-01B6-DC2063F10C4D}"/>
                        </a:ext>
                      </a:extLst>
                    </p:cNvPr>
                    <p:cNvSpPr/>
                    <p:nvPr/>
                  </p:nvSpPr>
                  <p:spPr>
                    <a:xfrm flipH="1">
                      <a:off x="34939" y="28368"/>
                      <a:ext cx="306" cy="1553"/>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86" name="Chord 3">
                      <a:extLst>
                        <a:ext uri="{FF2B5EF4-FFF2-40B4-BE49-F238E27FC236}">
                          <a16:creationId xmlns:a16="http://schemas.microsoft.com/office/drawing/2014/main" id="{AF8E0C8A-0B39-4C8D-E0EB-B36A26A0A7EB}"/>
                        </a:ext>
                      </a:extLst>
                    </p:cNvPr>
                    <p:cNvSpPr/>
                    <p:nvPr/>
                  </p:nvSpPr>
                  <p:spPr>
                    <a:xfrm rot="11160000" flipH="1">
                      <a:off x="34762" y="26801"/>
                      <a:ext cx="656" cy="1593"/>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87" name="Right Triangle 166">
                      <a:extLst>
                        <a:ext uri="{FF2B5EF4-FFF2-40B4-BE49-F238E27FC236}">
                          <a16:creationId xmlns:a16="http://schemas.microsoft.com/office/drawing/2014/main" id="{EAE60A63-EE55-29A9-B517-DF70FE3200D3}"/>
                        </a:ext>
                      </a:extLst>
                    </p:cNvPr>
                    <p:cNvSpPr/>
                    <p:nvPr/>
                  </p:nvSpPr>
                  <p:spPr>
                    <a:xfrm flipH="1">
                      <a:off x="34939" y="25403"/>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88" name="Rectangle 2">
                      <a:extLst>
                        <a:ext uri="{FF2B5EF4-FFF2-40B4-BE49-F238E27FC236}">
                          <a16:creationId xmlns:a16="http://schemas.microsoft.com/office/drawing/2014/main" id="{4FF85205-C095-55FD-20B3-7098132AC16F}"/>
                        </a:ext>
                      </a:extLst>
                    </p:cNvPr>
                    <p:cNvSpPr/>
                    <p:nvPr/>
                  </p:nvSpPr>
                  <p:spPr>
                    <a:xfrm flipH="1">
                      <a:off x="35256" y="25376"/>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89" name="Arc 169">
                      <a:extLst>
                        <a:ext uri="{FF2B5EF4-FFF2-40B4-BE49-F238E27FC236}">
                          <a16:creationId xmlns:a16="http://schemas.microsoft.com/office/drawing/2014/main" id="{9C2FF9F5-1C12-3B59-1E02-97DC5B783C54}"/>
                        </a:ext>
                      </a:extLst>
                    </p:cNvPr>
                    <p:cNvSpPr/>
                    <p:nvPr/>
                  </p:nvSpPr>
                  <p:spPr>
                    <a:xfrm>
                      <a:off x="30641" y="22971"/>
                      <a:ext cx="2413" cy="8189"/>
                    </a:xfrm>
                    <a:prstGeom prst="arc">
                      <a:avLst>
                        <a:gd name="adj1" fmla="val 16707558"/>
                        <a:gd name="adj2" fmla="val 53207"/>
                      </a:avLst>
                    </a:prstGeom>
                    <a:noFill/>
                    <a:ln w="127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0" name="Oval 22">
                      <a:extLst>
                        <a:ext uri="{FF2B5EF4-FFF2-40B4-BE49-F238E27FC236}">
                          <a16:creationId xmlns:a16="http://schemas.microsoft.com/office/drawing/2014/main" id="{9E010662-E77D-A636-256E-A2E2E7BD89D6}"/>
                        </a:ext>
                      </a:extLst>
                    </p:cNvPr>
                    <p:cNvSpPr/>
                    <p:nvPr/>
                  </p:nvSpPr>
                  <p:spPr>
                    <a:xfrm rot="180000" flipH="1">
                      <a:off x="34509" y="27177"/>
                      <a:ext cx="181" cy="578"/>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91" name="Text Box 99">
                      <a:extLst>
                        <a:ext uri="{FF2B5EF4-FFF2-40B4-BE49-F238E27FC236}">
                          <a16:creationId xmlns:a16="http://schemas.microsoft.com/office/drawing/2014/main" id="{E19970D8-5820-6B07-34F1-8FB53398FE7C}"/>
                        </a:ext>
                      </a:extLst>
                    </p:cNvPr>
                    <p:cNvSpPr txBox="1"/>
                    <p:nvPr/>
                  </p:nvSpPr>
                  <p:spPr>
                    <a:xfrm>
                      <a:off x="23400" y="33380"/>
                      <a:ext cx="800" cy="925"/>
                    </a:xfrm>
                    <a:prstGeom prst="rect">
                      <a:avLst/>
                    </a:prstGeom>
                    <a:noFill/>
                  </p:spPr>
                  <p:txBody>
                    <a:bodyPr wrap="square" rtlCol="0" anchor="t">
                      <a:spAutoFit/>
                    </a:bodyPr>
                    <a:lstStyle/>
                    <a:p>
                      <a:pPr marL="457200" indent="-457200" algn="just">
                        <a:buFont typeface="Arial" panose="02080604020202020204" pitchFamily="34" charset="0"/>
                        <a:buChar char="•"/>
                      </a:pPr>
                      <a:endParaRPr lang="it-IT" sz="1100" noProof="0" dirty="0">
                        <a:latin typeface="+mj-lt"/>
                        <a:ea typeface="Helvetica" charset="0"/>
                        <a:cs typeface="+mj-lt"/>
                      </a:endParaRPr>
                    </a:p>
                  </p:txBody>
                </p:sp>
              </p:grpSp>
              <p:cxnSp>
                <p:nvCxnSpPr>
                  <p:cNvPr id="81" name="Straight Arrow Connector 248">
                    <a:extLst>
                      <a:ext uri="{FF2B5EF4-FFF2-40B4-BE49-F238E27FC236}">
                        <a16:creationId xmlns:a16="http://schemas.microsoft.com/office/drawing/2014/main" id="{398AF7E7-402F-436C-8FF4-DDDD7C2CC0B3}"/>
                      </a:ext>
                    </a:extLst>
                  </p:cNvPr>
                  <p:cNvCxnSpPr>
                    <a:cxnSpLocks/>
                    <a:stCxn id="111" idx="3"/>
                  </p:cNvCxnSpPr>
                  <p:nvPr/>
                </p:nvCxnSpPr>
                <p:spPr>
                  <a:xfrm flipV="1">
                    <a:off x="19732800" y="17924289"/>
                    <a:ext cx="1772095" cy="741476"/>
                  </a:xfrm>
                  <a:prstGeom prst="straightConnector1">
                    <a:avLst/>
                  </a:prstGeom>
                  <a:solidFill>
                    <a:schemeClr val="accent1"/>
                  </a:solidFill>
                  <a:ln w="19050" cap="flat" cmpd="sng" algn="ctr">
                    <a:solidFill>
                      <a:srgbClr val="00B0F0"/>
                    </a:solidFill>
                    <a:prstDash val="solid"/>
                    <a:round/>
                    <a:headEnd type="none" w="med" len="med"/>
                    <a:tailEnd type="triangle" w="med" len="med"/>
                  </a:ln>
                </p:spPr>
              </p:cxnSp>
              <p:sp>
                <p:nvSpPr>
                  <p:cNvPr id="82" name="Text Box 103">
                    <a:extLst>
                      <a:ext uri="{FF2B5EF4-FFF2-40B4-BE49-F238E27FC236}">
                        <a16:creationId xmlns:a16="http://schemas.microsoft.com/office/drawing/2014/main" id="{3AB79FAB-7FC7-ECE4-8DEA-C539EEE1F6EB}"/>
                      </a:ext>
                    </a:extLst>
                  </p:cNvPr>
                  <p:cNvSpPr txBox="1"/>
                  <p:nvPr/>
                </p:nvSpPr>
                <p:spPr>
                  <a:xfrm>
                    <a:off x="21446483" y="16048212"/>
                    <a:ext cx="704715" cy="844631"/>
                  </a:xfrm>
                  <a:prstGeom prst="rect">
                    <a:avLst/>
                  </a:prstGeom>
                  <a:noFill/>
                </p:spPr>
                <p:txBody>
                  <a:bodyPr wrap="none" rtlCol="0">
                    <a:spAutoFit/>
                  </a:bodyPr>
                  <a:lstStyle/>
                  <a:p>
                    <a:pPr marL="0" indent="0" algn="just">
                      <a:buNone/>
                    </a:pPr>
                    <a:r>
                      <a:rPr lang="it-IT" sz="1600" b="1" noProof="0" dirty="0">
                        <a:latin typeface="+mj-lt"/>
                        <a:ea typeface="Helvetica" charset="0"/>
                        <a:cs typeface="+mj-lt"/>
                      </a:rPr>
                      <a:t>E</a:t>
                    </a:r>
                  </a:p>
                </p:txBody>
              </p:sp>
              <p:sp>
                <p:nvSpPr>
                  <p:cNvPr id="83" name="Text Box 110">
                    <a:extLst>
                      <a:ext uri="{FF2B5EF4-FFF2-40B4-BE49-F238E27FC236}">
                        <a16:creationId xmlns:a16="http://schemas.microsoft.com/office/drawing/2014/main" id="{2C8921AF-2E9F-AC2E-6C57-E27BD83BCCB8}"/>
                      </a:ext>
                    </a:extLst>
                  </p:cNvPr>
                  <p:cNvSpPr txBox="1"/>
                  <p:nvPr/>
                </p:nvSpPr>
                <p:spPr>
                  <a:xfrm rot="16200000">
                    <a:off x="20435999" y="15733626"/>
                    <a:ext cx="608357" cy="844695"/>
                  </a:xfrm>
                  <a:prstGeom prst="rect">
                    <a:avLst/>
                  </a:prstGeom>
                  <a:noFill/>
                </p:spPr>
                <p:txBody>
                  <a:bodyPr wrap="square" rtlCol="0">
                    <a:spAutoFit/>
                  </a:bodyPr>
                  <a:lstStyle/>
                  <a:p>
                    <a:pPr marL="0" indent="0" algn="just">
                      <a:buNone/>
                    </a:pPr>
                    <a:r>
                      <a:rPr lang="it-IT" sz="1600" b="1" noProof="0" dirty="0">
                        <a:latin typeface="+mj-lt"/>
                        <a:ea typeface="Helvetica" charset="0"/>
                        <a:cs typeface="+mj-lt"/>
                      </a:rPr>
                      <a:t>B</a:t>
                    </a:r>
                  </a:p>
                </p:txBody>
              </p:sp>
            </p:grpSp>
            <p:cxnSp>
              <p:nvCxnSpPr>
                <p:cNvPr id="78" name="Straight Arrow Connector 11">
                  <a:extLst>
                    <a:ext uri="{FF2B5EF4-FFF2-40B4-BE49-F238E27FC236}">
                      <a16:creationId xmlns:a16="http://schemas.microsoft.com/office/drawing/2014/main" id="{D93A5BCE-2254-0204-E684-FD0AAD56B189}"/>
                    </a:ext>
                  </a:extLst>
                </p:cNvPr>
                <p:cNvCxnSpPr/>
                <p:nvPr/>
              </p:nvCxnSpPr>
              <p:spPr>
                <a:xfrm>
                  <a:off x="7100" y="4729"/>
                  <a:ext cx="586" cy="0"/>
                </a:xfrm>
                <a:prstGeom prst="straightConnector1">
                  <a:avLst/>
                </a:prstGeom>
                <a:ln w="57150">
                  <a:solidFill>
                    <a:srgbClr val="00B05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13">
                  <a:extLst>
                    <a:ext uri="{FF2B5EF4-FFF2-40B4-BE49-F238E27FC236}">
                      <a16:creationId xmlns:a16="http://schemas.microsoft.com/office/drawing/2014/main" id="{E85F2C57-1D0E-3C1A-9900-1C3AC95E94BE}"/>
                    </a:ext>
                  </a:extLst>
                </p:cNvPr>
                <p:cNvCxnSpPr/>
                <p:nvPr/>
              </p:nvCxnSpPr>
              <p:spPr>
                <a:xfrm flipH="1" flipV="1">
                  <a:off x="7067" y="3654"/>
                  <a:ext cx="134" cy="494"/>
                </a:xfrm>
                <a:prstGeom prst="straightConnector1">
                  <a:avLst/>
                </a:prstGeom>
                <a:ln w="57150">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75" name="TextBox 20">
                <a:extLst>
                  <a:ext uri="{FF2B5EF4-FFF2-40B4-BE49-F238E27FC236}">
                    <a16:creationId xmlns:a16="http://schemas.microsoft.com/office/drawing/2014/main" id="{7FFE2C2A-01D9-0F19-8ABB-4BEBF2FAC8E2}"/>
                  </a:ext>
                </a:extLst>
              </p:cNvPr>
              <p:cNvSpPr/>
              <p:nvPr/>
            </p:nvSpPr>
            <p:spPr>
              <a:xfrm>
                <a:off x="7611" y="3468"/>
                <a:ext cx="1507" cy="1053"/>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Linea di Campo Magnetico</a:t>
                </a:r>
              </a:p>
            </p:txBody>
          </p:sp>
          <p:cxnSp>
            <p:nvCxnSpPr>
              <p:cNvPr id="76" name="Straight Arrow Connector 9">
                <a:extLst>
                  <a:ext uri="{FF2B5EF4-FFF2-40B4-BE49-F238E27FC236}">
                    <a16:creationId xmlns:a16="http://schemas.microsoft.com/office/drawing/2014/main" id="{E73659BB-3CD1-9637-25E5-0C3D7BFEFD55}"/>
                  </a:ext>
                </a:extLst>
              </p:cNvPr>
              <p:cNvCxnSpPr>
                <a:cxnSpLocks/>
                <a:stCxn id="75" idx="3"/>
              </p:cNvCxnSpPr>
              <p:nvPr/>
            </p:nvCxnSpPr>
            <p:spPr>
              <a:xfrm flipV="1">
                <a:off x="9118" y="3781"/>
                <a:ext cx="980" cy="214"/>
              </a:xfrm>
              <a:prstGeom prst="straightConnector1">
                <a:avLst/>
              </a:prstGeom>
              <a:solidFill>
                <a:schemeClr val="accent1"/>
              </a:solidFill>
              <a:ln w="9525" cap="flat" cmpd="sng" algn="ctr">
                <a:solidFill>
                  <a:schemeClr val="tx1"/>
                </a:solidFill>
                <a:prstDash val="solid"/>
                <a:round/>
                <a:headEnd type="none" w="med" len="med"/>
                <a:tailEnd type="triangle" w="med" len="med"/>
              </a:ln>
            </p:spPr>
          </p:cxnSp>
        </p:grpSp>
        <p:cxnSp>
          <p:nvCxnSpPr>
            <p:cNvPr id="6" name="Connettore a gomito 5">
              <a:extLst>
                <a:ext uri="{FF2B5EF4-FFF2-40B4-BE49-F238E27FC236}">
                  <a16:creationId xmlns:a16="http://schemas.microsoft.com/office/drawing/2014/main" id="{8555F561-36B6-FBA8-4A08-0FFD0CC96F39}"/>
                </a:ext>
              </a:extLst>
            </p:cNvPr>
            <p:cNvCxnSpPr>
              <a:cxnSpLocks/>
              <a:stCxn id="102" idx="3"/>
              <a:endCxn id="9" idx="2"/>
            </p:cNvCxnSpPr>
            <p:nvPr/>
          </p:nvCxnSpPr>
          <p:spPr>
            <a:xfrm>
              <a:off x="3351957" y="2542829"/>
              <a:ext cx="457799" cy="1233425"/>
            </a:xfrm>
            <a:prstGeom prst="bentConnector2">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a gomito 7">
              <a:extLst>
                <a:ext uri="{FF2B5EF4-FFF2-40B4-BE49-F238E27FC236}">
                  <a16:creationId xmlns:a16="http://schemas.microsoft.com/office/drawing/2014/main" id="{906777E5-A9DC-913B-287F-9FD76EF48B16}"/>
                </a:ext>
              </a:extLst>
            </p:cNvPr>
            <p:cNvCxnSpPr>
              <a:cxnSpLocks/>
              <a:stCxn id="88" idx="0"/>
              <a:endCxn id="9" idx="3"/>
            </p:cNvCxnSpPr>
            <p:nvPr/>
          </p:nvCxnSpPr>
          <p:spPr>
            <a:xfrm rot="16200000" flipH="1">
              <a:off x="2831071" y="2976461"/>
              <a:ext cx="602865" cy="996720"/>
            </a:xfrm>
            <a:prstGeom prst="bentConnector3">
              <a:avLst>
                <a:gd name="adj1" fmla="val -37919"/>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Triangolo 8">
              <a:extLst>
                <a:ext uri="{FF2B5EF4-FFF2-40B4-BE49-F238E27FC236}">
                  <a16:creationId xmlns:a16="http://schemas.microsoft.com/office/drawing/2014/main" id="{92CCC7D1-EAB7-4C8E-3976-363F625B1C34}"/>
                </a:ext>
              </a:extLst>
            </p:cNvPr>
            <p:cNvSpPr/>
            <p:nvPr/>
          </p:nvSpPr>
          <p:spPr>
            <a:xfrm rot="10800000">
              <a:off x="3451972" y="3776254"/>
              <a:ext cx="357784" cy="28620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sp>
          <p:nvSpPr>
            <p:cNvPr id="10" name="TextBox 20">
              <a:extLst>
                <a:ext uri="{FF2B5EF4-FFF2-40B4-BE49-F238E27FC236}">
                  <a16:creationId xmlns:a16="http://schemas.microsoft.com/office/drawing/2014/main" id="{A3C1E7B9-E92C-A916-DC17-F6231219ACFF}"/>
                </a:ext>
              </a:extLst>
            </p:cNvPr>
            <p:cNvSpPr/>
            <p:nvPr/>
          </p:nvSpPr>
          <p:spPr>
            <a:xfrm>
              <a:off x="3735217" y="3237069"/>
              <a:ext cx="1007584" cy="429405"/>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Amplificatore</a:t>
              </a:r>
              <a:br>
                <a:rPr lang="it-IT" sz="1100" spc="-1" noProof="0" dirty="0">
                  <a:solidFill>
                    <a:srgbClr val="000000"/>
                  </a:solidFill>
                  <a:ea typeface="DejaVu Sans" panose="020B0606030804020204"/>
                  <a:cs typeface="+mj-lt"/>
                </a:rPr>
              </a:br>
              <a:r>
                <a:rPr lang="it-IT" sz="1100" spc="-1" noProof="0" dirty="0" err="1">
                  <a:solidFill>
                    <a:srgbClr val="000000"/>
                  </a:solidFill>
                  <a:ea typeface="DejaVu Sans" panose="020B0606030804020204"/>
                  <a:cs typeface="+mj-lt"/>
                </a:rPr>
                <a:t>f</a:t>
              </a:r>
              <a:r>
                <a:rPr lang="it-IT" sz="1100" spc="-1" baseline="-25000" noProof="0" dirty="0" err="1">
                  <a:solidFill>
                    <a:srgbClr val="000000"/>
                  </a:solidFill>
                  <a:ea typeface="DejaVu Sans" panose="020B0606030804020204"/>
                  <a:cs typeface="+mj-lt"/>
                </a:rPr>
                <a:t>c</a:t>
              </a:r>
              <a:r>
                <a:rPr lang="it-IT" sz="1100" spc="-1" noProof="0" dirty="0">
                  <a:solidFill>
                    <a:srgbClr val="000000"/>
                  </a:solidFill>
                  <a:ea typeface="DejaVu Sans" panose="020B0606030804020204"/>
                  <a:cs typeface="+mj-lt"/>
                </a:rPr>
                <a:t> 437 kHz</a:t>
              </a:r>
            </a:p>
          </p:txBody>
        </p:sp>
        <p:cxnSp>
          <p:nvCxnSpPr>
            <p:cNvPr id="12" name="Connettore dritto 11">
              <a:extLst>
                <a:ext uri="{FF2B5EF4-FFF2-40B4-BE49-F238E27FC236}">
                  <a16:creationId xmlns:a16="http://schemas.microsoft.com/office/drawing/2014/main" id="{3E3B558B-2604-7908-86ED-ADEF6A47F2BD}"/>
                </a:ext>
              </a:extLst>
            </p:cNvPr>
            <p:cNvCxnSpPr>
              <a:cxnSpLocks/>
              <a:stCxn id="9" idx="0"/>
            </p:cNvCxnSpPr>
            <p:nvPr/>
          </p:nvCxnSpPr>
          <p:spPr>
            <a:xfrm flipH="1">
              <a:off x="3630863" y="4062459"/>
              <a:ext cx="1" cy="3328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Connettore dritto 13">
              <a:extLst>
                <a:ext uri="{FF2B5EF4-FFF2-40B4-BE49-F238E27FC236}">
                  <a16:creationId xmlns:a16="http://schemas.microsoft.com/office/drawing/2014/main" id="{9E95B56A-1D5A-DA04-D2B6-BD7B98EAFCA2}"/>
                </a:ext>
              </a:extLst>
            </p:cNvPr>
            <p:cNvCxnSpPr>
              <a:cxnSpLocks/>
            </p:cNvCxnSpPr>
            <p:nvPr/>
          </p:nvCxnSpPr>
          <p:spPr>
            <a:xfrm flipH="1" flipV="1">
              <a:off x="3470842" y="4255655"/>
              <a:ext cx="325089"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ttore dritto 14">
              <a:extLst>
                <a:ext uri="{FF2B5EF4-FFF2-40B4-BE49-F238E27FC236}">
                  <a16:creationId xmlns:a16="http://schemas.microsoft.com/office/drawing/2014/main" id="{14848DE3-584D-BFC7-C47F-C36E7B9DF237}"/>
                </a:ext>
              </a:extLst>
            </p:cNvPr>
            <p:cNvCxnSpPr>
              <a:cxnSpLocks/>
            </p:cNvCxnSpPr>
            <p:nvPr/>
          </p:nvCxnSpPr>
          <p:spPr>
            <a:xfrm flipH="1" flipV="1">
              <a:off x="3524355" y="4298735"/>
              <a:ext cx="216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Connettore dritto 69">
              <a:extLst>
                <a:ext uri="{FF2B5EF4-FFF2-40B4-BE49-F238E27FC236}">
                  <a16:creationId xmlns:a16="http://schemas.microsoft.com/office/drawing/2014/main" id="{20B32E6D-D024-78E6-01BE-52AE39FCDE7B}"/>
                </a:ext>
              </a:extLst>
            </p:cNvPr>
            <p:cNvCxnSpPr>
              <a:cxnSpLocks/>
            </p:cNvCxnSpPr>
            <p:nvPr/>
          </p:nvCxnSpPr>
          <p:spPr>
            <a:xfrm flipH="1" flipV="1">
              <a:off x="3559190" y="4342571"/>
              <a:ext cx="144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Connettore dritto 70">
              <a:extLst>
                <a:ext uri="{FF2B5EF4-FFF2-40B4-BE49-F238E27FC236}">
                  <a16:creationId xmlns:a16="http://schemas.microsoft.com/office/drawing/2014/main" id="{4CCC3074-536F-F9CF-D288-9409AF550B43}"/>
                </a:ext>
              </a:extLst>
            </p:cNvPr>
            <p:cNvCxnSpPr>
              <a:cxnSpLocks/>
            </p:cNvCxnSpPr>
            <p:nvPr/>
          </p:nvCxnSpPr>
          <p:spPr>
            <a:xfrm flipH="1" flipV="1">
              <a:off x="3594212" y="4387102"/>
              <a:ext cx="72000" cy="121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2" name="Text Box 103">
              <a:extLst>
                <a:ext uri="{FF2B5EF4-FFF2-40B4-BE49-F238E27FC236}">
                  <a16:creationId xmlns:a16="http://schemas.microsoft.com/office/drawing/2014/main" id="{F368E74B-6C98-EC5B-D89A-EDB95E34788F}"/>
                </a:ext>
              </a:extLst>
            </p:cNvPr>
            <p:cNvSpPr txBox="1"/>
            <p:nvPr/>
          </p:nvSpPr>
          <p:spPr>
            <a:xfrm>
              <a:off x="2449806" y="2167876"/>
              <a:ext cx="1766830" cy="338554"/>
            </a:xfrm>
            <a:prstGeom prst="rect">
              <a:avLst/>
            </a:prstGeom>
            <a:noFill/>
          </p:spPr>
          <p:txBody>
            <a:bodyPr wrap="none" rtlCol="0">
              <a:spAutoFit/>
            </a:bodyPr>
            <a:lstStyle/>
            <a:p>
              <a:pPr algn="just"/>
              <a:r>
                <a:rPr lang="it-IT" sz="1600" b="1" noProof="0" dirty="0">
                  <a:latin typeface="+mj-lt"/>
                  <a:ea typeface="Helvetica" charset="0"/>
                  <a:cs typeface="+mj-lt"/>
                </a:rPr>
                <a:t>Flangia Superiore I</a:t>
              </a:r>
              <a:r>
                <a:rPr lang="it-IT" sz="1600" b="1" baseline="-25000" noProof="0" dirty="0">
                  <a:latin typeface="+mj-lt"/>
                  <a:ea typeface="Helvetica" charset="0"/>
                  <a:cs typeface="+mj-lt"/>
                </a:rPr>
                <a:t>TF</a:t>
              </a:r>
            </a:p>
          </p:txBody>
        </p:sp>
        <p:sp>
          <p:nvSpPr>
            <p:cNvPr id="73" name="Text Box 103">
              <a:extLst>
                <a:ext uri="{FF2B5EF4-FFF2-40B4-BE49-F238E27FC236}">
                  <a16:creationId xmlns:a16="http://schemas.microsoft.com/office/drawing/2014/main" id="{4F74D954-965D-6507-F526-F7573003FFB9}"/>
                </a:ext>
              </a:extLst>
            </p:cNvPr>
            <p:cNvSpPr txBox="1"/>
            <p:nvPr/>
          </p:nvSpPr>
          <p:spPr>
            <a:xfrm>
              <a:off x="2005137" y="2628189"/>
              <a:ext cx="1772858" cy="338554"/>
            </a:xfrm>
            <a:prstGeom prst="rect">
              <a:avLst/>
            </a:prstGeom>
            <a:noFill/>
          </p:spPr>
          <p:txBody>
            <a:bodyPr wrap="none" rtlCol="0">
              <a:spAutoFit/>
            </a:bodyPr>
            <a:lstStyle/>
            <a:p>
              <a:pPr marL="0" indent="0" algn="just">
                <a:buNone/>
              </a:pPr>
              <a:r>
                <a:rPr lang="it-IT" sz="1600" b="1" noProof="0" dirty="0">
                  <a:latin typeface="+mj-lt"/>
                  <a:ea typeface="Helvetica" charset="0"/>
                  <a:cs typeface="+mj-lt"/>
                </a:rPr>
                <a:t>Elettrodo Esterno I</a:t>
              </a:r>
              <a:r>
                <a:rPr lang="it-IT" sz="1600" b="1" baseline="-25000" noProof="0" dirty="0">
                  <a:latin typeface="+mj-lt"/>
                  <a:ea typeface="Helvetica" charset="0"/>
                  <a:cs typeface="+mj-lt"/>
                </a:rPr>
                <a:t>OE</a:t>
              </a:r>
            </a:p>
          </p:txBody>
        </p:sp>
      </p:grpSp>
    </p:spTree>
    <p:extLst>
      <p:ext uri="{BB962C8B-B14F-4D97-AF65-F5344CB8AC3E}">
        <p14:creationId xmlns:p14="http://schemas.microsoft.com/office/powerpoint/2010/main" val="3433905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CD5A0-B350-117B-42ED-D2ED13B797E1}"/>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DC9B39C-55D7-A05E-4710-E7239437C039}"/>
              </a:ext>
            </a:extLst>
          </p:cNvPr>
          <p:cNvSpPr>
            <a:spLocks noGrp="1"/>
          </p:cNvSpPr>
          <p:nvPr>
            <p:ph type="sldNum" sz="quarter" idx="16"/>
          </p:nvPr>
        </p:nvSpPr>
        <p:spPr/>
        <p:txBody>
          <a:bodyPr/>
          <a:lstStyle/>
          <a:p>
            <a:fld id="{E1E1CD7C-2161-7D43-862E-CE4C333CD873}" type="slidenum">
              <a:rPr lang="it-IT" noProof="0" smtClean="0"/>
              <a:t>16</a:t>
            </a:fld>
            <a:endParaRPr lang="it-IT" noProof="0" dirty="0"/>
          </a:p>
        </p:txBody>
      </p:sp>
      <p:sp>
        <p:nvSpPr>
          <p:cNvPr id="3" name="Espace réservé du pied de page 5">
            <a:extLst>
              <a:ext uri="{FF2B5EF4-FFF2-40B4-BE49-F238E27FC236}">
                <a16:creationId xmlns:a16="http://schemas.microsoft.com/office/drawing/2014/main" id="{7298625B-E797-D4CD-DAFF-9CE79E38EBD3}"/>
              </a:ext>
            </a:extLst>
          </p:cNvPr>
          <p:cNvSpPr>
            <a:spLocks noGrp="1"/>
          </p:cNvSpPr>
          <p:nvPr>
            <p:ph type="ftr" sz="quarter" idx="15"/>
          </p:nvPr>
        </p:nvSpPr>
        <p:spPr/>
        <p:txBody>
          <a:bodyPr/>
          <a:lstStyle/>
          <a:p>
            <a:r>
              <a:rPr lang="it-IT" noProof="0" dirty="0" err="1">
                <a:latin typeface="+mj-lt"/>
                <a:cs typeface="+mj-lt"/>
              </a:rPr>
              <a:t>F</a:t>
            </a:r>
            <a:r>
              <a:rPr lang="it-IT" noProof="0" dirty="0">
                <a:latin typeface="+mj-lt"/>
                <a:cs typeface="+mj-lt"/>
              </a:rPr>
              <a:t>. Romano </a:t>
            </a:r>
          </a:p>
          <a:p>
            <a:r>
              <a:rPr lang="it-IT" noProof="0" dirty="0">
                <a:latin typeface="+mj-lt"/>
                <a:cs typeface="+mj-lt"/>
              </a:rPr>
              <a:t> </a:t>
            </a:r>
          </a:p>
        </p:txBody>
      </p:sp>
      <p:sp>
        <p:nvSpPr>
          <p:cNvPr id="17" name="CasellaDiTesto 16">
            <a:extLst>
              <a:ext uri="{FF2B5EF4-FFF2-40B4-BE49-F238E27FC236}">
                <a16:creationId xmlns:a16="http://schemas.microsoft.com/office/drawing/2014/main" id="{787D1003-EC44-B04F-E34F-CE5D936654CE}"/>
              </a:ext>
            </a:extLst>
          </p:cNvPr>
          <p:cNvSpPr txBox="1"/>
          <p:nvPr/>
        </p:nvSpPr>
        <p:spPr>
          <a:xfrm>
            <a:off x="-696990" y="127888"/>
            <a:ext cx="184731" cy="300082"/>
          </a:xfrm>
          <a:prstGeom prst="rect">
            <a:avLst/>
          </a:prstGeom>
          <a:noFill/>
        </p:spPr>
        <p:txBody>
          <a:bodyPr wrap="none" rtlCol="0">
            <a:spAutoFit/>
          </a:bodyPr>
          <a:lstStyle/>
          <a:p>
            <a:endParaRPr lang="it-IT" noProof="0" dirty="0"/>
          </a:p>
        </p:txBody>
      </p:sp>
      <p:sp>
        <p:nvSpPr>
          <p:cNvPr id="13" name="Titre 3">
            <a:extLst>
              <a:ext uri="{FF2B5EF4-FFF2-40B4-BE49-F238E27FC236}">
                <a16:creationId xmlns:a16="http://schemas.microsoft.com/office/drawing/2014/main" id="{CE0ADF10-CEA1-6CAC-E90B-0805A34FC9D2}"/>
              </a:ext>
            </a:extLst>
          </p:cNvPr>
          <p:cNvSpPr>
            <a:spLocks noGrp="1"/>
          </p:cNvSpPr>
          <p:nvPr>
            <p:ph type="title"/>
          </p:nvPr>
        </p:nvSpPr>
        <p:spPr>
          <a:xfrm>
            <a:off x="904875" y="130810"/>
            <a:ext cx="7802245" cy="455930"/>
          </a:xfrm>
        </p:spPr>
        <p:txBody>
          <a:bodyPr>
            <a:noAutofit/>
          </a:bodyPr>
          <a:lstStyle/>
          <a:p>
            <a:r>
              <a:rPr lang="it-IT" sz="2600" noProof="0" dirty="0"/>
              <a:t>Le oscillazioni delle correnti a causa dell’instabilità di diocotrone</a:t>
            </a:r>
            <a:endParaRPr lang="it-IT" sz="2600" b="0" noProof="0" dirty="0"/>
          </a:p>
        </p:txBody>
      </p:sp>
      <mc:AlternateContent xmlns:mc="http://schemas.openxmlformats.org/markup-compatibility/2006">
        <mc:Choice xmlns:a14="http://schemas.microsoft.com/office/drawing/2010/main" Requires="a14">
          <p:sp>
            <p:nvSpPr>
              <p:cNvPr id="11" name="Espace réservé du contenu 1">
                <a:extLst>
                  <a:ext uri="{FF2B5EF4-FFF2-40B4-BE49-F238E27FC236}">
                    <a16:creationId xmlns:a16="http://schemas.microsoft.com/office/drawing/2014/main" id="{D1F7E1FF-8F44-1A5A-FEDC-92ECE767D65C}"/>
                  </a:ext>
                </a:extLst>
              </p:cNvPr>
              <p:cNvSpPr>
                <a:spLocks noGrp="1"/>
              </p:cNvSpPr>
              <p:nvPr>
                <p:ph idx="1"/>
              </p:nvPr>
            </p:nvSpPr>
            <p:spPr>
              <a:xfrm>
                <a:off x="311570" y="608935"/>
                <a:ext cx="8395549" cy="3183837"/>
              </a:xfrm>
            </p:spPr>
            <p:txBody>
              <a:bodyPr>
                <a:normAutofit fontScale="95000"/>
              </a:bodyPr>
              <a:lstStyle/>
              <a:p>
                <a:r>
                  <a:rPr lang="it-IT" dirty="0"/>
                  <a:t>Osserviamo oscillazioni </a:t>
                </a:r>
                <a:r>
                  <a:rPr lang="it-IT" b="1" dirty="0"/>
                  <a:t>100x kHz</a:t>
                </a:r>
                <a:r>
                  <a:rPr lang="it-IT" dirty="0"/>
                  <a:t> in I</a:t>
                </a:r>
                <a:r>
                  <a:rPr lang="it-IT" baseline="-25000" dirty="0"/>
                  <a:t>TF</a:t>
                </a:r>
                <a:r>
                  <a:rPr lang="it-IT" dirty="0"/>
                  <a:t> e I</a:t>
                </a:r>
                <a:r>
                  <a:rPr lang="it-IT" baseline="-25000" dirty="0"/>
                  <a:t>OE</a:t>
                </a:r>
                <a:r>
                  <a:rPr lang="it-IT" dirty="0"/>
                  <a:t>: </a:t>
                </a:r>
                <a:r>
                  <a:rPr lang="it-IT" u="sng" dirty="0"/>
                  <a:t>collasso della nube</a:t>
                </a:r>
              </a:p>
              <a:p>
                <a:r>
                  <a:rPr lang="it-IT" dirty="0"/>
                  <a:t>La frequenza di oscillazione principale tende ad aumentare con </a:t>
                </a:r>
                <a14:m>
                  <m:oMath xmlns:m="http://schemas.openxmlformats.org/officeDocument/2006/math">
                    <m:r>
                      <m:rPr>
                        <m:sty m:val="p"/>
                      </m:rPr>
                      <a:rPr lang="it-IT">
                        <a:latin typeface="Cambria Math" panose="02040503050406030204" pitchFamily="18" charset="0"/>
                        <a:cs typeface="+mj-lt"/>
                        <a:sym typeface="+mn-ea"/>
                      </a:rPr>
                      <m:t>Δ</m:t>
                    </m:r>
                    <m:sSub>
                      <m:sSubPr>
                        <m:ctrlPr>
                          <a:rPr lang="en-US" b="0" i="0" smtClean="0">
                            <a:latin typeface="Cambria Math" panose="02040503050406030204" pitchFamily="18" charset="0"/>
                            <a:cs typeface="+mj-lt"/>
                            <a:sym typeface="+mn-ea"/>
                          </a:rPr>
                        </m:ctrlPr>
                      </m:sSubPr>
                      <m:e>
                        <m:r>
                          <m:rPr>
                            <m:sty m:val="p"/>
                          </m:rPr>
                          <a:rPr lang="it-IT">
                            <a:latin typeface="Cambria Math" panose="02040503050406030204" pitchFamily="18" charset="0"/>
                            <a:cs typeface="+mj-lt"/>
                            <a:sym typeface="+mn-ea"/>
                          </a:rPr>
                          <m:t>V</m:t>
                        </m:r>
                      </m:e>
                      <m:sub>
                        <m:r>
                          <m:rPr>
                            <m:sty m:val="p"/>
                          </m:rPr>
                          <a:rPr lang="it-IT">
                            <a:latin typeface="Cambria Math" panose="02040503050406030204" pitchFamily="18" charset="0"/>
                            <a:cs typeface="+mj-lt"/>
                            <a:sym typeface="+mn-ea"/>
                          </a:rPr>
                          <m:t>bias</m:t>
                        </m:r>
                      </m:sub>
                    </m:sSub>
                  </m:oMath>
                </a14:m>
                <a:endParaRPr lang="it-IT" baseline="-25000" dirty="0"/>
              </a:p>
              <a:p>
                <a:r>
                  <a:rPr lang="it-IT" dirty="0"/>
                  <a:t>Le simulazioni riproducono correttamente l’ampiezza e frequenza delle misure sperimentali</a:t>
                </a:r>
              </a:p>
            </p:txBody>
          </p:sp>
        </mc:Choice>
        <mc:Fallback>
          <p:sp>
            <p:nvSpPr>
              <p:cNvPr id="11" name="Espace réservé du contenu 1">
                <a:extLst>
                  <a:ext uri="{FF2B5EF4-FFF2-40B4-BE49-F238E27FC236}">
                    <a16:creationId xmlns:a16="http://schemas.microsoft.com/office/drawing/2014/main" id="{D1F7E1FF-8F44-1A5A-FEDC-92ECE767D65C}"/>
                  </a:ext>
                </a:extLst>
              </p:cNvPr>
              <p:cNvSpPr>
                <a:spLocks noGrp="1" noRot="1" noChangeAspect="1" noMove="1" noResize="1" noEditPoints="1" noAdjustHandles="1" noChangeArrowheads="1" noChangeShapeType="1" noTextEdit="1"/>
              </p:cNvSpPr>
              <p:nvPr>
                <p:ph idx="1"/>
              </p:nvPr>
            </p:nvSpPr>
            <p:spPr>
              <a:xfrm>
                <a:off x="311570" y="608935"/>
                <a:ext cx="8395549" cy="3183837"/>
              </a:xfrm>
              <a:blipFill>
                <a:blip r:embed="rId3"/>
                <a:stretch>
                  <a:fillRect t="-1992"/>
                </a:stretch>
              </a:blipFill>
            </p:spPr>
            <p:txBody>
              <a:bodyPr/>
              <a:lstStyle/>
              <a:p>
                <a:r>
                  <a:rPr lang="en-GB">
                    <a:noFill/>
                  </a:rPr>
                  <a:t> </a:t>
                </a:r>
              </a:p>
            </p:txBody>
          </p:sp>
        </mc:Fallback>
      </mc:AlternateContent>
      <p:grpSp>
        <p:nvGrpSpPr>
          <p:cNvPr id="2" name="Gruppo 1">
            <a:extLst>
              <a:ext uri="{FF2B5EF4-FFF2-40B4-BE49-F238E27FC236}">
                <a16:creationId xmlns:a16="http://schemas.microsoft.com/office/drawing/2014/main" id="{EB51686C-5603-F229-1441-7A67ABA33774}"/>
              </a:ext>
            </a:extLst>
          </p:cNvPr>
          <p:cNvGrpSpPr/>
          <p:nvPr/>
        </p:nvGrpSpPr>
        <p:grpSpPr>
          <a:xfrm>
            <a:off x="-958601" y="1744462"/>
            <a:ext cx="5115616" cy="3268228"/>
            <a:chOff x="-372815" y="2167876"/>
            <a:chExt cx="5115616" cy="3268228"/>
          </a:xfrm>
        </p:grpSpPr>
        <p:grpSp>
          <p:nvGrpSpPr>
            <p:cNvPr id="5" name="Group 14">
              <a:extLst>
                <a:ext uri="{FF2B5EF4-FFF2-40B4-BE49-F238E27FC236}">
                  <a16:creationId xmlns:a16="http://schemas.microsoft.com/office/drawing/2014/main" id="{5FBA7DD7-3646-C695-DEE1-766DDCB53AB4}"/>
                </a:ext>
              </a:extLst>
            </p:cNvPr>
            <p:cNvGrpSpPr/>
            <p:nvPr/>
          </p:nvGrpSpPr>
          <p:grpSpPr>
            <a:xfrm>
              <a:off x="-372815" y="2368046"/>
              <a:ext cx="4255938" cy="3068058"/>
              <a:chOff x="5885" y="2226"/>
              <a:chExt cx="7557" cy="5394"/>
            </a:xfrm>
          </p:grpSpPr>
          <p:grpSp>
            <p:nvGrpSpPr>
              <p:cNvPr id="74" name="Group 2">
                <a:extLst>
                  <a:ext uri="{FF2B5EF4-FFF2-40B4-BE49-F238E27FC236}">
                    <a16:creationId xmlns:a16="http://schemas.microsoft.com/office/drawing/2014/main" id="{A2449217-580C-FE2F-13E0-368997B91F74}"/>
                  </a:ext>
                </a:extLst>
              </p:cNvPr>
              <p:cNvGrpSpPr/>
              <p:nvPr/>
            </p:nvGrpSpPr>
            <p:grpSpPr>
              <a:xfrm>
                <a:off x="5885" y="2226"/>
                <a:ext cx="7557" cy="5394"/>
                <a:chOff x="3050" y="2878"/>
                <a:chExt cx="7557" cy="5394"/>
              </a:xfrm>
            </p:grpSpPr>
            <p:grpSp>
              <p:nvGrpSpPr>
                <p:cNvPr id="77" name="Group 317">
                  <a:extLst>
                    <a:ext uri="{FF2B5EF4-FFF2-40B4-BE49-F238E27FC236}">
                      <a16:creationId xmlns:a16="http://schemas.microsoft.com/office/drawing/2014/main" id="{06C83951-5E7D-C8FA-74D6-0AF06B44BE98}"/>
                    </a:ext>
                  </a:extLst>
                </p:cNvPr>
                <p:cNvGrpSpPr/>
                <p:nvPr/>
              </p:nvGrpSpPr>
              <p:grpSpPr>
                <a:xfrm>
                  <a:off x="3050" y="2878"/>
                  <a:ext cx="7557" cy="5394"/>
                  <a:chOff x="14832168" y="14144377"/>
                  <a:chExt cx="11969508" cy="8543745"/>
                </a:xfrm>
              </p:grpSpPr>
              <p:grpSp>
                <p:nvGrpSpPr>
                  <p:cNvPr id="80" name="Group 162">
                    <a:extLst>
                      <a:ext uri="{FF2B5EF4-FFF2-40B4-BE49-F238E27FC236}">
                        <a16:creationId xmlns:a16="http://schemas.microsoft.com/office/drawing/2014/main" id="{35023F9B-6BF4-318F-1295-278A4514A4A4}"/>
                      </a:ext>
                    </a:extLst>
                  </p:cNvPr>
                  <p:cNvGrpSpPr/>
                  <p:nvPr/>
                </p:nvGrpSpPr>
                <p:grpSpPr>
                  <a:xfrm>
                    <a:off x="14832168" y="14144377"/>
                    <a:ext cx="11969508" cy="8543745"/>
                    <a:chOff x="23400" y="22198"/>
                    <a:chExt cx="16961" cy="12107"/>
                  </a:xfrm>
                </p:grpSpPr>
                <p:grpSp>
                  <p:nvGrpSpPr>
                    <p:cNvPr id="84" name="Group 163">
                      <a:extLst>
                        <a:ext uri="{FF2B5EF4-FFF2-40B4-BE49-F238E27FC236}">
                          <a16:creationId xmlns:a16="http://schemas.microsoft.com/office/drawing/2014/main" id="{A656C78B-DD5E-E65E-1E51-888340972BE8}"/>
                        </a:ext>
                      </a:extLst>
                    </p:cNvPr>
                    <p:cNvGrpSpPr/>
                    <p:nvPr/>
                  </p:nvGrpSpPr>
                  <p:grpSpPr>
                    <a:xfrm>
                      <a:off x="27220" y="22198"/>
                      <a:ext cx="13141" cy="11890"/>
                      <a:chOff x="27232" y="22194"/>
                      <a:chExt cx="13141" cy="11890"/>
                    </a:xfrm>
                  </p:grpSpPr>
                  <p:grpSp>
                    <p:nvGrpSpPr>
                      <p:cNvPr id="92" name="Group 173">
                        <a:extLst>
                          <a:ext uri="{FF2B5EF4-FFF2-40B4-BE49-F238E27FC236}">
                            <a16:creationId xmlns:a16="http://schemas.microsoft.com/office/drawing/2014/main" id="{F3B21A48-85BE-5F60-63B1-60450EA6E5D3}"/>
                          </a:ext>
                        </a:extLst>
                      </p:cNvPr>
                      <p:cNvGrpSpPr/>
                      <p:nvPr/>
                    </p:nvGrpSpPr>
                    <p:grpSpPr>
                      <a:xfrm>
                        <a:off x="27232" y="22194"/>
                        <a:ext cx="13141" cy="11890"/>
                        <a:chOff x="28907" y="16702"/>
                        <a:chExt cx="7735" cy="6999"/>
                      </a:xfrm>
                    </p:grpSpPr>
                    <p:sp>
                      <p:nvSpPr>
                        <p:cNvPr id="95" name="Rectangle 9">
                          <a:extLst>
                            <a:ext uri="{FF2B5EF4-FFF2-40B4-BE49-F238E27FC236}">
                              <a16:creationId xmlns:a16="http://schemas.microsoft.com/office/drawing/2014/main" id="{F58D6B48-725A-D77E-02F8-E402B5C25A97}"/>
                            </a:ext>
                          </a:extLst>
                        </p:cNvPr>
                        <p:cNvSpPr/>
                        <p:nvPr/>
                      </p:nvSpPr>
                      <p:spPr>
                        <a:xfrm>
                          <a:off x="30919" y="17469"/>
                          <a:ext cx="3752" cy="4166"/>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96" name="Rectangle 1">
                          <a:extLst>
                            <a:ext uri="{FF2B5EF4-FFF2-40B4-BE49-F238E27FC236}">
                              <a16:creationId xmlns:a16="http://schemas.microsoft.com/office/drawing/2014/main" id="{EFE49570-CE65-FB7C-5424-E4E7B4680AD7}"/>
                            </a:ext>
                          </a:extLst>
                        </p:cNvPr>
                        <p:cNvSpPr/>
                        <p:nvPr/>
                      </p:nvSpPr>
                      <p:spPr>
                        <a:xfrm>
                          <a:off x="31224" y="17471"/>
                          <a:ext cx="3227" cy="3987"/>
                        </a:xfrm>
                        <a:prstGeom prst="rect">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97" name="Rectangle 10">
                          <a:extLst>
                            <a:ext uri="{FF2B5EF4-FFF2-40B4-BE49-F238E27FC236}">
                              <a16:creationId xmlns:a16="http://schemas.microsoft.com/office/drawing/2014/main" id="{B856B7AF-8108-65DA-B9AC-0428CCF22870}"/>
                            </a:ext>
                          </a:extLst>
                        </p:cNvPr>
                        <p:cNvSpPr/>
                        <p:nvPr/>
                      </p:nvSpPr>
                      <p:spPr>
                        <a:xfrm>
                          <a:off x="28907" y="22105"/>
                          <a:ext cx="7735" cy="1072"/>
                        </a:xfrm>
                        <a:prstGeom prst="rect">
                          <a:avLst/>
                        </a:prstGeom>
                        <a:solidFill>
                          <a:srgbClr val="002060"/>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latin typeface="+mj-lt"/>
                            <a:cs typeface="+mj-lt"/>
                          </a:endParaRPr>
                        </a:p>
                      </p:txBody>
                    </p:sp>
                    <p:sp>
                      <p:nvSpPr>
                        <p:cNvPr id="98" name="Rectangle 11">
                          <a:extLst>
                            <a:ext uri="{FF2B5EF4-FFF2-40B4-BE49-F238E27FC236}">
                              <a16:creationId xmlns:a16="http://schemas.microsoft.com/office/drawing/2014/main" id="{F3930B06-29D0-E9A4-4CA8-E6D7E7A77B1D}"/>
                            </a:ext>
                          </a:extLst>
                        </p:cNvPr>
                        <p:cNvSpPr/>
                        <p:nvPr/>
                      </p:nvSpPr>
                      <p:spPr>
                        <a:xfrm>
                          <a:off x="32279" y="22146"/>
                          <a:ext cx="1002" cy="1031"/>
                        </a:xfrm>
                        <a:prstGeom prst="rect">
                          <a:avLst/>
                        </a:prstGeom>
                        <a:solidFill>
                          <a:srgbClr val="001A4A"/>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99" name="Rectangle 2">
                          <a:extLst>
                            <a:ext uri="{FF2B5EF4-FFF2-40B4-BE49-F238E27FC236}">
                              <a16:creationId xmlns:a16="http://schemas.microsoft.com/office/drawing/2014/main" id="{FDD9C79E-9E0B-0F5A-9F26-0ED4D6249E1F}"/>
                            </a:ext>
                          </a:extLst>
                        </p:cNvPr>
                        <p:cNvSpPr/>
                        <p:nvPr/>
                      </p:nvSpPr>
                      <p:spPr>
                        <a:xfrm>
                          <a:off x="31958" y="20338"/>
                          <a:ext cx="180" cy="914"/>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0" name="Chord 3">
                          <a:extLst>
                            <a:ext uri="{FF2B5EF4-FFF2-40B4-BE49-F238E27FC236}">
                              <a16:creationId xmlns:a16="http://schemas.microsoft.com/office/drawing/2014/main" id="{F0D196BE-157E-CD92-2DF0-6AE3C6D70FFA}"/>
                            </a:ext>
                          </a:extLst>
                        </p:cNvPr>
                        <p:cNvSpPr/>
                        <p:nvPr/>
                      </p:nvSpPr>
                      <p:spPr>
                        <a:xfrm rot="10440000">
                          <a:off x="31855" y="19417"/>
                          <a:ext cx="386" cy="938"/>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1" name="Rectangle 32">
                          <a:extLst>
                            <a:ext uri="{FF2B5EF4-FFF2-40B4-BE49-F238E27FC236}">
                              <a16:creationId xmlns:a16="http://schemas.microsoft.com/office/drawing/2014/main" id="{41961E93-B34D-E74B-3333-BC5BA7B632D4}"/>
                            </a:ext>
                          </a:extLst>
                        </p:cNvPr>
                        <p:cNvSpPr/>
                        <p:nvPr/>
                      </p:nvSpPr>
                      <p:spPr>
                        <a:xfrm>
                          <a:off x="30164" y="1726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2" name="Rectangle 33">
                          <a:extLst>
                            <a:ext uri="{FF2B5EF4-FFF2-40B4-BE49-F238E27FC236}">
                              <a16:creationId xmlns:a16="http://schemas.microsoft.com/office/drawing/2014/main" id="{6F710218-DEFF-D4AB-3C45-65BBD54FB6AE}"/>
                            </a:ext>
                          </a:extLst>
                        </p:cNvPr>
                        <p:cNvSpPr/>
                        <p:nvPr/>
                      </p:nvSpPr>
                      <p:spPr>
                        <a:xfrm>
                          <a:off x="30164" y="1700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3" name="TextBox 54">
                          <a:extLst>
                            <a:ext uri="{FF2B5EF4-FFF2-40B4-BE49-F238E27FC236}">
                              <a16:creationId xmlns:a16="http://schemas.microsoft.com/office/drawing/2014/main" id="{B0AE200C-06CC-38AE-B7B1-F9F2C9A3DFEF}"/>
                            </a:ext>
                          </a:extLst>
                        </p:cNvPr>
                        <p:cNvSpPr/>
                        <p:nvPr/>
                      </p:nvSpPr>
                      <p:spPr>
                        <a:xfrm>
                          <a:off x="28911" y="22145"/>
                          <a:ext cx="3357" cy="997"/>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ea typeface="DejaVu Sans" panose="020B0606030804020204"/>
                              <a:cs typeface="+mj-lt"/>
                            </a:rPr>
                            <a:t>Magnete Superconduttore</a:t>
                          </a:r>
                        </a:p>
                      </p:txBody>
                    </p:sp>
                    <p:sp>
                      <p:nvSpPr>
                        <p:cNvPr id="104" name="Oval 22">
                          <a:extLst>
                            <a:ext uri="{FF2B5EF4-FFF2-40B4-BE49-F238E27FC236}">
                              <a16:creationId xmlns:a16="http://schemas.microsoft.com/office/drawing/2014/main" id="{B9059144-B7D5-C26A-F38C-7D99BDDE5714}"/>
                            </a:ext>
                          </a:extLst>
                        </p:cNvPr>
                        <p:cNvSpPr/>
                        <p:nvPr/>
                      </p:nvSpPr>
                      <p:spPr>
                        <a:xfrm rot="21420000">
                          <a:off x="32288" y="19655"/>
                          <a:ext cx="107" cy="340"/>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105" name="Rectangle 85">
                          <a:extLst>
                            <a:ext uri="{FF2B5EF4-FFF2-40B4-BE49-F238E27FC236}">
                              <a16:creationId xmlns:a16="http://schemas.microsoft.com/office/drawing/2014/main" id="{0EED16C7-BFDE-2B41-FDC2-0AE8C4EA1208}"/>
                            </a:ext>
                          </a:extLst>
                        </p:cNvPr>
                        <p:cNvSpPr/>
                        <p:nvPr/>
                      </p:nvSpPr>
                      <p:spPr>
                        <a:xfrm>
                          <a:off x="32606" y="19025"/>
                          <a:ext cx="384" cy="2236"/>
                        </a:xfrm>
                        <a:prstGeom prst="rect">
                          <a:avLst/>
                        </a:prstGeom>
                        <a:solidFill>
                          <a:schemeClr val="bg1">
                            <a:lumMod val="7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6" name="TextBox 144">
                          <a:extLst>
                            <a:ext uri="{FF2B5EF4-FFF2-40B4-BE49-F238E27FC236}">
                              <a16:creationId xmlns:a16="http://schemas.microsoft.com/office/drawing/2014/main" id="{3C0B2219-4E3C-50D1-FC8D-7805DA8FC144}"/>
                            </a:ext>
                          </a:extLst>
                        </p:cNvPr>
                        <p:cNvSpPr/>
                        <p:nvPr/>
                      </p:nvSpPr>
                      <p:spPr>
                        <a:xfrm>
                          <a:off x="31268" y="22928"/>
                          <a:ext cx="358" cy="541"/>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latin typeface="+mj-lt"/>
                              <a:ea typeface="DejaVu Sans" panose="020B0606030804020204"/>
                              <a:cs typeface="+mj-lt"/>
                            </a:rPr>
                            <a:t> </a:t>
                          </a:r>
                        </a:p>
                      </p:txBody>
                    </p:sp>
                    <p:sp>
                      <p:nvSpPr>
                        <p:cNvPr id="107" name="Rectangle 4">
                          <a:extLst>
                            <a:ext uri="{FF2B5EF4-FFF2-40B4-BE49-F238E27FC236}">
                              <a16:creationId xmlns:a16="http://schemas.microsoft.com/office/drawing/2014/main" id="{6A2EAEBA-2213-D691-BD51-BDBB05D045B4}"/>
                            </a:ext>
                          </a:extLst>
                        </p:cNvPr>
                        <p:cNvSpPr/>
                        <p:nvPr/>
                      </p:nvSpPr>
                      <p:spPr>
                        <a:xfrm rot="5400000">
                          <a:off x="32735" y="20327"/>
                          <a:ext cx="122" cy="1976"/>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8" name="Rectangle 20">
                          <a:extLst>
                            <a:ext uri="{FF2B5EF4-FFF2-40B4-BE49-F238E27FC236}">
                              <a16:creationId xmlns:a16="http://schemas.microsoft.com/office/drawing/2014/main" id="{A5429CDE-9048-2FEE-2481-C636864665F0}"/>
                            </a:ext>
                          </a:extLst>
                        </p:cNvPr>
                        <p:cNvSpPr/>
                        <p:nvPr/>
                      </p:nvSpPr>
                      <p:spPr>
                        <a:xfrm>
                          <a:off x="30164" y="21682"/>
                          <a:ext cx="5232" cy="190"/>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9" name="Rectangle 21">
                          <a:extLst>
                            <a:ext uri="{FF2B5EF4-FFF2-40B4-BE49-F238E27FC236}">
                              <a16:creationId xmlns:a16="http://schemas.microsoft.com/office/drawing/2014/main" id="{21D54C25-3270-2A6C-A466-083B41286B1E}"/>
                            </a:ext>
                          </a:extLst>
                        </p:cNvPr>
                        <p:cNvSpPr/>
                        <p:nvPr/>
                      </p:nvSpPr>
                      <p:spPr>
                        <a:xfrm>
                          <a:off x="30164" y="21905"/>
                          <a:ext cx="5232" cy="199"/>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0" name="Rectangle 114">
                          <a:extLst>
                            <a:ext uri="{FF2B5EF4-FFF2-40B4-BE49-F238E27FC236}">
                              <a16:creationId xmlns:a16="http://schemas.microsoft.com/office/drawing/2014/main" id="{A2278E88-E4F7-A647-ED50-BE44A0C661BA}"/>
                            </a:ext>
                          </a:extLst>
                        </p:cNvPr>
                        <p:cNvSpPr/>
                        <p:nvPr/>
                      </p:nvSpPr>
                      <p:spPr>
                        <a:xfrm rot="5400000">
                          <a:off x="32735" y="20292"/>
                          <a:ext cx="78" cy="2238"/>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1" name="TextBox 68">
                          <a:extLst>
                            <a:ext uri="{FF2B5EF4-FFF2-40B4-BE49-F238E27FC236}">
                              <a16:creationId xmlns:a16="http://schemas.microsoft.com/office/drawing/2014/main" id="{A1C75A6C-7AF6-F9DE-A403-D406CB3C6E14}"/>
                            </a:ext>
                          </a:extLst>
                        </p:cNvPr>
                        <p:cNvSpPr/>
                        <p:nvPr/>
                      </p:nvSpPr>
                      <p:spPr>
                        <a:xfrm>
                          <a:off x="28931" y="19975"/>
                          <a:ext cx="1815" cy="997"/>
                        </a:xfrm>
                        <a:prstGeom prst="rect">
                          <a:avLst/>
                        </a:prstGeom>
                        <a:noFill/>
                        <a:ln w="28440">
                          <a:solidFill>
                            <a:srgbClr val="00B0F0"/>
                          </a:solidFill>
                          <a:round/>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Nube di Elettroni</a:t>
                          </a:r>
                        </a:p>
                      </p:txBody>
                    </p:sp>
                    <p:sp>
                      <p:nvSpPr>
                        <p:cNvPr id="112" name="Straight Connector 35">
                          <a:extLst>
                            <a:ext uri="{FF2B5EF4-FFF2-40B4-BE49-F238E27FC236}">
                              <a16:creationId xmlns:a16="http://schemas.microsoft.com/office/drawing/2014/main" id="{15422BF0-A2D4-AA65-E21B-E9A20FDA73C1}"/>
                            </a:ext>
                          </a:extLst>
                        </p:cNvPr>
                        <p:cNvSpPr/>
                        <p:nvPr/>
                      </p:nvSpPr>
                      <p:spPr>
                        <a:xfrm flipH="1">
                          <a:off x="32335" y="19586"/>
                          <a:ext cx="7" cy="3784"/>
                        </a:xfrm>
                        <a:prstGeom prst="line">
                          <a:avLst/>
                        </a:prstGeom>
                        <a:ln w="12600">
                          <a:solidFill>
                            <a:srgbClr val="FF0000"/>
                          </a:solidFill>
                          <a:prstDash val="solid"/>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3" name="Straight Connector 136">
                          <a:extLst>
                            <a:ext uri="{FF2B5EF4-FFF2-40B4-BE49-F238E27FC236}">
                              <a16:creationId xmlns:a16="http://schemas.microsoft.com/office/drawing/2014/main" id="{51887DE5-A171-72F6-E447-5745E2848B3D}"/>
                            </a:ext>
                          </a:extLst>
                        </p:cNvPr>
                        <p:cNvSpPr/>
                        <p:nvPr/>
                      </p:nvSpPr>
                      <p:spPr>
                        <a:xfrm flipV="1">
                          <a:off x="32798" y="16702"/>
                          <a:ext cx="13" cy="6999"/>
                        </a:xfrm>
                        <a:prstGeom prst="line">
                          <a:avLst/>
                        </a:prstGeom>
                        <a:ln w="9360">
                          <a:solidFill>
                            <a:srgbClr val="000000"/>
                          </a:solidFill>
                          <a:prstDash val="lgDashDot"/>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93" name="Right Triangle 174">
                        <a:extLst>
                          <a:ext uri="{FF2B5EF4-FFF2-40B4-BE49-F238E27FC236}">
                            <a16:creationId xmlns:a16="http://schemas.microsoft.com/office/drawing/2014/main" id="{54D942B6-8CBA-73BD-33DA-49471EC3DD1A}"/>
                          </a:ext>
                        </a:extLst>
                      </p:cNvPr>
                      <p:cNvSpPr/>
                      <p:nvPr/>
                    </p:nvSpPr>
                    <p:spPr>
                      <a:xfrm>
                        <a:off x="32334" y="25400"/>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4" name="Rectangle 2">
                        <a:extLst>
                          <a:ext uri="{FF2B5EF4-FFF2-40B4-BE49-F238E27FC236}">
                            <a16:creationId xmlns:a16="http://schemas.microsoft.com/office/drawing/2014/main" id="{F4698C01-637B-B70D-D4FF-9DE34F1E09F4}"/>
                          </a:ext>
                        </a:extLst>
                      </p:cNvPr>
                      <p:cNvSpPr/>
                      <p:nvPr/>
                    </p:nvSpPr>
                    <p:spPr>
                      <a:xfrm>
                        <a:off x="32168" y="25373"/>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85" name="Rectangle 2">
                      <a:extLst>
                        <a:ext uri="{FF2B5EF4-FFF2-40B4-BE49-F238E27FC236}">
                          <a16:creationId xmlns:a16="http://schemas.microsoft.com/office/drawing/2014/main" id="{E1D379C9-F655-AFBD-5F2A-563ADAE1E413}"/>
                        </a:ext>
                      </a:extLst>
                    </p:cNvPr>
                    <p:cNvSpPr/>
                    <p:nvPr/>
                  </p:nvSpPr>
                  <p:spPr>
                    <a:xfrm flipH="1">
                      <a:off x="34939" y="28368"/>
                      <a:ext cx="306" cy="1553"/>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86" name="Chord 3">
                      <a:extLst>
                        <a:ext uri="{FF2B5EF4-FFF2-40B4-BE49-F238E27FC236}">
                          <a16:creationId xmlns:a16="http://schemas.microsoft.com/office/drawing/2014/main" id="{0BF53A90-D530-CC4C-BC17-A5F4C410262F}"/>
                        </a:ext>
                      </a:extLst>
                    </p:cNvPr>
                    <p:cNvSpPr/>
                    <p:nvPr/>
                  </p:nvSpPr>
                  <p:spPr>
                    <a:xfrm rot="11160000" flipH="1">
                      <a:off x="34762" y="26801"/>
                      <a:ext cx="656" cy="1593"/>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87" name="Right Triangle 166">
                      <a:extLst>
                        <a:ext uri="{FF2B5EF4-FFF2-40B4-BE49-F238E27FC236}">
                          <a16:creationId xmlns:a16="http://schemas.microsoft.com/office/drawing/2014/main" id="{115A4CBC-7FAA-B690-BFE5-6277D93D68C7}"/>
                        </a:ext>
                      </a:extLst>
                    </p:cNvPr>
                    <p:cNvSpPr/>
                    <p:nvPr/>
                  </p:nvSpPr>
                  <p:spPr>
                    <a:xfrm flipH="1">
                      <a:off x="34939" y="25403"/>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88" name="Rectangle 2">
                      <a:extLst>
                        <a:ext uri="{FF2B5EF4-FFF2-40B4-BE49-F238E27FC236}">
                          <a16:creationId xmlns:a16="http://schemas.microsoft.com/office/drawing/2014/main" id="{E4E7B781-BC34-93CD-856A-857E328558C4}"/>
                        </a:ext>
                      </a:extLst>
                    </p:cNvPr>
                    <p:cNvSpPr/>
                    <p:nvPr/>
                  </p:nvSpPr>
                  <p:spPr>
                    <a:xfrm flipH="1">
                      <a:off x="35256" y="25376"/>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89" name="Arc 169">
                      <a:extLst>
                        <a:ext uri="{FF2B5EF4-FFF2-40B4-BE49-F238E27FC236}">
                          <a16:creationId xmlns:a16="http://schemas.microsoft.com/office/drawing/2014/main" id="{C4C35480-C385-A4F5-03D1-F9011AC34562}"/>
                        </a:ext>
                      </a:extLst>
                    </p:cNvPr>
                    <p:cNvSpPr/>
                    <p:nvPr/>
                  </p:nvSpPr>
                  <p:spPr>
                    <a:xfrm>
                      <a:off x="30641" y="22971"/>
                      <a:ext cx="2413" cy="8189"/>
                    </a:xfrm>
                    <a:prstGeom prst="arc">
                      <a:avLst>
                        <a:gd name="adj1" fmla="val 16707558"/>
                        <a:gd name="adj2" fmla="val 53207"/>
                      </a:avLst>
                    </a:prstGeom>
                    <a:noFill/>
                    <a:ln w="127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0" name="Oval 22">
                      <a:extLst>
                        <a:ext uri="{FF2B5EF4-FFF2-40B4-BE49-F238E27FC236}">
                          <a16:creationId xmlns:a16="http://schemas.microsoft.com/office/drawing/2014/main" id="{C3AA4154-30F1-883A-C0BB-70CE860399CF}"/>
                        </a:ext>
                      </a:extLst>
                    </p:cNvPr>
                    <p:cNvSpPr/>
                    <p:nvPr/>
                  </p:nvSpPr>
                  <p:spPr>
                    <a:xfrm rot="180000" flipH="1">
                      <a:off x="34509" y="27177"/>
                      <a:ext cx="181" cy="578"/>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91" name="Text Box 99">
                      <a:extLst>
                        <a:ext uri="{FF2B5EF4-FFF2-40B4-BE49-F238E27FC236}">
                          <a16:creationId xmlns:a16="http://schemas.microsoft.com/office/drawing/2014/main" id="{36563E6B-61ED-D337-B234-BFB7CD4E8BE9}"/>
                        </a:ext>
                      </a:extLst>
                    </p:cNvPr>
                    <p:cNvSpPr txBox="1"/>
                    <p:nvPr/>
                  </p:nvSpPr>
                  <p:spPr>
                    <a:xfrm>
                      <a:off x="23400" y="33380"/>
                      <a:ext cx="800" cy="925"/>
                    </a:xfrm>
                    <a:prstGeom prst="rect">
                      <a:avLst/>
                    </a:prstGeom>
                    <a:noFill/>
                  </p:spPr>
                  <p:txBody>
                    <a:bodyPr wrap="square" rtlCol="0" anchor="t">
                      <a:spAutoFit/>
                    </a:bodyPr>
                    <a:lstStyle/>
                    <a:p>
                      <a:pPr marL="457200" indent="-457200" algn="just">
                        <a:buFont typeface="Arial" panose="02080604020202020204" pitchFamily="34" charset="0"/>
                        <a:buChar char="•"/>
                      </a:pPr>
                      <a:endParaRPr lang="it-IT" sz="1100" noProof="0" dirty="0">
                        <a:latin typeface="+mj-lt"/>
                        <a:ea typeface="Helvetica" charset="0"/>
                        <a:cs typeface="+mj-lt"/>
                      </a:endParaRPr>
                    </a:p>
                  </p:txBody>
                </p:sp>
              </p:grpSp>
              <p:cxnSp>
                <p:nvCxnSpPr>
                  <p:cNvPr id="81" name="Straight Arrow Connector 248">
                    <a:extLst>
                      <a:ext uri="{FF2B5EF4-FFF2-40B4-BE49-F238E27FC236}">
                        <a16:creationId xmlns:a16="http://schemas.microsoft.com/office/drawing/2014/main" id="{F8A1A0DB-7938-C388-522F-BE89BAF74015}"/>
                      </a:ext>
                    </a:extLst>
                  </p:cNvPr>
                  <p:cNvCxnSpPr>
                    <a:cxnSpLocks/>
                    <a:stCxn id="111" idx="3"/>
                  </p:cNvCxnSpPr>
                  <p:nvPr/>
                </p:nvCxnSpPr>
                <p:spPr>
                  <a:xfrm flipV="1">
                    <a:off x="19732800" y="17924289"/>
                    <a:ext cx="1772095" cy="741476"/>
                  </a:xfrm>
                  <a:prstGeom prst="straightConnector1">
                    <a:avLst/>
                  </a:prstGeom>
                  <a:solidFill>
                    <a:schemeClr val="accent1"/>
                  </a:solidFill>
                  <a:ln w="19050" cap="flat" cmpd="sng" algn="ctr">
                    <a:solidFill>
                      <a:srgbClr val="00B0F0"/>
                    </a:solidFill>
                    <a:prstDash val="solid"/>
                    <a:round/>
                    <a:headEnd type="none" w="med" len="med"/>
                    <a:tailEnd type="triangle" w="med" len="med"/>
                  </a:ln>
                </p:spPr>
              </p:cxnSp>
              <p:sp>
                <p:nvSpPr>
                  <p:cNvPr id="82" name="Text Box 103">
                    <a:extLst>
                      <a:ext uri="{FF2B5EF4-FFF2-40B4-BE49-F238E27FC236}">
                        <a16:creationId xmlns:a16="http://schemas.microsoft.com/office/drawing/2014/main" id="{EE77BAAD-DD7E-90D0-BE89-FCF24BA534FA}"/>
                      </a:ext>
                    </a:extLst>
                  </p:cNvPr>
                  <p:cNvSpPr txBox="1"/>
                  <p:nvPr/>
                </p:nvSpPr>
                <p:spPr>
                  <a:xfrm>
                    <a:off x="21446483" y="16048212"/>
                    <a:ext cx="704715" cy="844631"/>
                  </a:xfrm>
                  <a:prstGeom prst="rect">
                    <a:avLst/>
                  </a:prstGeom>
                  <a:noFill/>
                </p:spPr>
                <p:txBody>
                  <a:bodyPr wrap="none" rtlCol="0">
                    <a:spAutoFit/>
                  </a:bodyPr>
                  <a:lstStyle/>
                  <a:p>
                    <a:pPr marL="0" indent="0" algn="just">
                      <a:buNone/>
                    </a:pPr>
                    <a:r>
                      <a:rPr lang="it-IT" sz="1600" b="1" noProof="0" dirty="0">
                        <a:latin typeface="+mj-lt"/>
                        <a:ea typeface="Helvetica" charset="0"/>
                        <a:cs typeface="+mj-lt"/>
                      </a:rPr>
                      <a:t>E</a:t>
                    </a:r>
                  </a:p>
                </p:txBody>
              </p:sp>
              <p:sp>
                <p:nvSpPr>
                  <p:cNvPr id="83" name="Text Box 110">
                    <a:extLst>
                      <a:ext uri="{FF2B5EF4-FFF2-40B4-BE49-F238E27FC236}">
                        <a16:creationId xmlns:a16="http://schemas.microsoft.com/office/drawing/2014/main" id="{3B020ABA-1141-8B3A-98BE-DAE26773717F}"/>
                      </a:ext>
                    </a:extLst>
                  </p:cNvPr>
                  <p:cNvSpPr txBox="1"/>
                  <p:nvPr/>
                </p:nvSpPr>
                <p:spPr>
                  <a:xfrm rot="16200000">
                    <a:off x="20435999" y="15733626"/>
                    <a:ext cx="608357" cy="844695"/>
                  </a:xfrm>
                  <a:prstGeom prst="rect">
                    <a:avLst/>
                  </a:prstGeom>
                  <a:noFill/>
                </p:spPr>
                <p:txBody>
                  <a:bodyPr wrap="square" rtlCol="0">
                    <a:spAutoFit/>
                  </a:bodyPr>
                  <a:lstStyle/>
                  <a:p>
                    <a:pPr marL="0" indent="0" algn="just">
                      <a:buNone/>
                    </a:pPr>
                    <a:r>
                      <a:rPr lang="it-IT" sz="1600" b="1" noProof="0" dirty="0">
                        <a:latin typeface="+mj-lt"/>
                        <a:ea typeface="Helvetica" charset="0"/>
                        <a:cs typeface="+mj-lt"/>
                      </a:rPr>
                      <a:t>B</a:t>
                    </a:r>
                  </a:p>
                </p:txBody>
              </p:sp>
            </p:grpSp>
            <p:cxnSp>
              <p:nvCxnSpPr>
                <p:cNvPr id="78" name="Straight Arrow Connector 11">
                  <a:extLst>
                    <a:ext uri="{FF2B5EF4-FFF2-40B4-BE49-F238E27FC236}">
                      <a16:creationId xmlns:a16="http://schemas.microsoft.com/office/drawing/2014/main" id="{D2704DF9-3775-0F55-48E2-9F182E29FECC}"/>
                    </a:ext>
                  </a:extLst>
                </p:cNvPr>
                <p:cNvCxnSpPr/>
                <p:nvPr/>
              </p:nvCxnSpPr>
              <p:spPr>
                <a:xfrm>
                  <a:off x="7100" y="4729"/>
                  <a:ext cx="586" cy="0"/>
                </a:xfrm>
                <a:prstGeom prst="straightConnector1">
                  <a:avLst/>
                </a:prstGeom>
                <a:ln w="57150">
                  <a:solidFill>
                    <a:srgbClr val="00B05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13">
                  <a:extLst>
                    <a:ext uri="{FF2B5EF4-FFF2-40B4-BE49-F238E27FC236}">
                      <a16:creationId xmlns:a16="http://schemas.microsoft.com/office/drawing/2014/main" id="{7980B6BB-D82F-8F82-60C8-8293AA664627}"/>
                    </a:ext>
                  </a:extLst>
                </p:cNvPr>
                <p:cNvCxnSpPr/>
                <p:nvPr/>
              </p:nvCxnSpPr>
              <p:spPr>
                <a:xfrm flipH="1" flipV="1">
                  <a:off x="7067" y="3654"/>
                  <a:ext cx="134" cy="494"/>
                </a:xfrm>
                <a:prstGeom prst="straightConnector1">
                  <a:avLst/>
                </a:prstGeom>
                <a:ln w="57150">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75" name="TextBox 20">
                <a:extLst>
                  <a:ext uri="{FF2B5EF4-FFF2-40B4-BE49-F238E27FC236}">
                    <a16:creationId xmlns:a16="http://schemas.microsoft.com/office/drawing/2014/main" id="{5DA783B1-7CCA-4BB2-66F9-8606964FC0DC}"/>
                  </a:ext>
                </a:extLst>
              </p:cNvPr>
              <p:cNvSpPr/>
              <p:nvPr/>
            </p:nvSpPr>
            <p:spPr>
              <a:xfrm>
                <a:off x="7611" y="3468"/>
                <a:ext cx="1507" cy="1053"/>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Linea di Campo Magnetico</a:t>
                </a:r>
              </a:p>
            </p:txBody>
          </p:sp>
          <p:cxnSp>
            <p:nvCxnSpPr>
              <p:cNvPr id="76" name="Straight Arrow Connector 9">
                <a:extLst>
                  <a:ext uri="{FF2B5EF4-FFF2-40B4-BE49-F238E27FC236}">
                    <a16:creationId xmlns:a16="http://schemas.microsoft.com/office/drawing/2014/main" id="{0966F9C3-428D-7276-0690-720C57CD1335}"/>
                  </a:ext>
                </a:extLst>
              </p:cNvPr>
              <p:cNvCxnSpPr>
                <a:cxnSpLocks/>
                <a:stCxn id="75" idx="3"/>
              </p:cNvCxnSpPr>
              <p:nvPr/>
            </p:nvCxnSpPr>
            <p:spPr>
              <a:xfrm flipV="1">
                <a:off x="9118" y="3781"/>
                <a:ext cx="980" cy="214"/>
              </a:xfrm>
              <a:prstGeom prst="straightConnector1">
                <a:avLst/>
              </a:prstGeom>
              <a:solidFill>
                <a:schemeClr val="accent1"/>
              </a:solidFill>
              <a:ln w="9525" cap="flat" cmpd="sng" algn="ctr">
                <a:solidFill>
                  <a:schemeClr val="tx1"/>
                </a:solidFill>
                <a:prstDash val="solid"/>
                <a:round/>
                <a:headEnd type="none" w="med" len="med"/>
                <a:tailEnd type="triangle" w="med" len="med"/>
              </a:ln>
            </p:spPr>
          </p:cxnSp>
        </p:grpSp>
        <p:cxnSp>
          <p:nvCxnSpPr>
            <p:cNvPr id="6" name="Connettore a gomito 5">
              <a:extLst>
                <a:ext uri="{FF2B5EF4-FFF2-40B4-BE49-F238E27FC236}">
                  <a16:creationId xmlns:a16="http://schemas.microsoft.com/office/drawing/2014/main" id="{914E964A-7C27-68DB-2641-21B4114821C6}"/>
                </a:ext>
              </a:extLst>
            </p:cNvPr>
            <p:cNvCxnSpPr>
              <a:cxnSpLocks/>
              <a:stCxn id="102" idx="3"/>
              <a:endCxn id="9" idx="2"/>
            </p:cNvCxnSpPr>
            <p:nvPr/>
          </p:nvCxnSpPr>
          <p:spPr>
            <a:xfrm>
              <a:off x="3351957" y="2542829"/>
              <a:ext cx="457799" cy="1233425"/>
            </a:xfrm>
            <a:prstGeom prst="bentConnector2">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a gomito 7">
              <a:extLst>
                <a:ext uri="{FF2B5EF4-FFF2-40B4-BE49-F238E27FC236}">
                  <a16:creationId xmlns:a16="http://schemas.microsoft.com/office/drawing/2014/main" id="{31575D79-E6A8-40B3-ADD6-ECC71F4A18A7}"/>
                </a:ext>
              </a:extLst>
            </p:cNvPr>
            <p:cNvCxnSpPr>
              <a:cxnSpLocks/>
              <a:stCxn id="88" idx="0"/>
              <a:endCxn id="9" idx="3"/>
            </p:cNvCxnSpPr>
            <p:nvPr/>
          </p:nvCxnSpPr>
          <p:spPr>
            <a:xfrm rot="16200000" flipH="1">
              <a:off x="2831071" y="2976461"/>
              <a:ext cx="602865" cy="996720"/>
            </a:xfrm>
            <a:prstGeom prst="bentConnector3">
              <a:avLst>
                <a:gd name="adj1" fmla="val -37919"/>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Triangolo 8">
              <a:extLst>
                <a:ext uri="{FF2B5EF4-FFF2-40B4-BE49-F238E27FC236}">
                  <a16:creationId xmlns:a16="http://schemas.microsoft.com/office/drawing/2014/main" id="{62D3672B-31F3-7A1A-FB7E-3D12650C49D5}"/>
                </a:ext>
              </a:extLst>
            </p:cNvPr>
            <p:cNvSpPr/>
            <p:nvPr/>
          </p:nvSpPr>
          <p:spPr>
            <a:xfrm rot="10800000">
              <a:off x="3451972" y="3776254"/>
              <a:ext cx="357784" cy="28620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sp>
          <p:nvSpPr>
            <p:cNvPr id="10" name="TextBox 20">
              <a:extLst>
                <a:ext uri="{FF2B5EF4-FFF2-40B4-BE49-F238E27FC236}">
                  <a16:creationId xmlns:a16="http://schemas.microsoft.com/office/drawing/2014/main" id="{C673FF8D-A90B-12DF-EC84-431EC10E9CF2}"/>
                </a:ext>
              </a:extLst>
            </p:cNvPr>
            <p:cNvSpPr/>
            <p:nvPr/>
          </p:nvSpPr>
          <p:spPr>
            <a:xfrm>
              <a:off x="3735217" y="3237069"/>
              <a:ext cx="1007584" cy="429405"/>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Amplificatore</a:t>
              </a:r>
              <a:br>
                <a:rPr lang="it-IT" sz="1100" spc="-1" noProof="0" dirty="0">
                  <a:solidFill>
                    <a:srgbClr val="000000"/>
                  </a:solidFill>
                  <a:ea typeface="DejaVu Sans" panose="020B0606030804020204"/>
                  <a:cs typeface="+mj-lt"/>
                </a:rPr>
              </a:br>
              <a:r>
                <a:rPr lang="it-IT" sz="1100" spc="-1" noProof="0" dirty="0" err="1">
                  <a:solidFill>
                    <a:srgbClr val="000000"/>
                  </a:solidFill>
                  <a:ea typeface="DejaVu Sans" panose="020B0606030804020204"/>
                  <a:cs typeface="+mj-lt"/>
                </a:rPr>
                <a:t>f</a:t>
              </a:r>
              <a:r>
                <a:rPr lang="it-IT" sz="1100" spc="-1" baseline="-25000" noProof="0" dirty="0" err="1">
                  <a:solidFill>
                    <a:srgbClr val="000000"/>
                  </a:solidFill>
                  <a:ea typeface="DejaVu Sans" panose="020B0606030804020204"/>
                  <a:cs typeface="+mj-lt"/>
                </a:rPr>
                <a:t>c</a:t>
              </a:r>
              <a:r>
                <a:rPr lang="it-IT" sz="1100" spc="-1" noProof="0" dirty="0">
                  <a:solidFill>
                    <a:srgbClr val="000000"/>
                  </a:solidFill>
                  <a:ea typeface="DejaVu Sans" panose="020B0606030804020204"/>
                  <a:cs typeface="+mj-lt"/>
                </a:rPr>
                <a:t> 437 kHz</a:t>
              </a:r>
            </a:p>
          </p:txBody>
        </p:sp>
        <p:cxnSp>
          <p:nvCxnSpPr>
            <p:cNvPr id="12" name="Connettore dritto 11">
              <a:extLst>
                <a:ext uri="{FF2B5EF4-FFF2-40B4-BE49-F238E27FC236}">
                  <a16:creationId xmlns:a16="http://schemas.microsoft.com/office/drawing/2014/main" id="{B5D449EC-262F-DBC5-6E80-AD506DD2DDD4}"/>
                </a:ext>
              </a:extLst>
            </p:cNvPr>
            <p:cNvCxnSpPr>
              <a:cxnSpLocks/>
              <a:stCxn id="9" idx="0"/>
            </p:cNvCxnSpPr>
            <p:nvPr/>
          </p:nvCxnSpPr>
          <p:spPr>
            <a:xfrm flipH="1">
              <a:off x="3630863" y="4062459"/>
              <a:ext cx="1" cy="3328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Connettore dritto 13">
              <a:extLst>
                <a:ext uri="{FF2B5EF4-FFF2-40B4-BE49-F238E27FC236}">
                  <a16:creationId xmlns:a16="http://schemas.microsoft.com/office/drawing/2014/main" id="{3BDE20D5-DF46-58EC-98C5-5349A4FAD6B2}"/>
                </a:ext>
              </a:extLst>
            </p:cNvPr>
            <p:cNvCxnSpPr>
              <a:cxnSpLocks/>
            </p:cNvCxnSpPr>
            <p:nvPr/>
          </p:nvCxnSpPr>
          <p:spPr>
            <a:xfrm flipH="1" flipV="1">
              <a:off x="3470842" y="4255655"/>
              <a:ext cx="325089"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ttore dritto 14">
              <a:extLst>
                <a:ext uri="{FF2B5EF4-FFF2-40B4-BE49-F238E27FC236}">
                  <a16:creationId xmlns:a16="http://schemas.microsoft.com/office/drawing/2014/main" id="{492748BA-B2A6-046B-9311-8D8523AE68E6}"/>
                </a:ext>
              </a:extLst>
            </p:cNvPr>
            <p:cNvCxnSpPr>
              <a:cxnSpLocks/>
            </p:cNvCxnSpPr>
            <p:nvPr/>
          </p:nvCxnSpPr>
          <p:spPr>
            <a:xfrm flipH="1" flipV="1">
              <a:off x="3524355" y="4298735"/>
              <a:ext cx="216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Connettore dritto 69">
              <a:extLst>
                <a:ext uri="{FF2B5EF4-FFF2-40B4-BE49-F238E27FC236}">
                  <a16:creationId xmlns:a16="http://schemas.microsoft.com/office/drawing/2014/main" id="{2C09A32A-AB83-AE71-7A8F-8825A0CB99FE}"/>
                </a:ext>
              </a:extLst>
            </p:cNvPr>
            <p:cNvCxnSpPr>
              <a:cxnSpLocks/>
            </p:cNvCxnSpPr>
            <p:nvPr/>
          </p:nvCxnSpPr>
          <p:spPr>
            <a:xfrm flipH="1" flipV="1">
              <a:off x="3559190" y="4342571"/>
              <a:ext cx="144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Connettore dritto 70">
              <a:extLst>
                <a:ext uri="{FF2B5EF4-FFF2-40B4-BE49-F238E27FC236}">
                  <a16:creationId xmlns:a16="http://schemas.microsoft.com/office/drawing/2014/main" id="{675C54D3-CB80-4445-EC58-E2423E6E32F5}"/>
                </a:ext>
              </a:extLst>
            </p:cNvPr>
            <p:cNvCxnSpPr>
              <a:cxnSpLocks/>
            </p:cNvCxnSpPr>
            <p:nvPr/>
          </p:nvCxnSpPr>
          <p:spPr>
            <a:xfrm flipH="1" flipV="1">
              <a:off x="3594212" y="4387102"/>
              <a:ext cx="72000" cy="121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2" name="Text Box 103">
              <a:extLst>
                <a:ext uri="{FF2B5EF4-FFF2-40B4-BE49-F238E27FC236}">
                  <a16:creationId xmlns:a16="http://schemas.microsoft.com/office/drawing/2014/main" id="{0F8A3441-3D4E-1F52-685C-8FCD2210D374}"/>
                </a:ext>
              </a:extLst>
            </p:cNvPr>
            <p:cNvSpPr txBox="1"/>
            <p:nvPr/>
          </p:nvSpPr>
          <p:spPr>
            <a:xfrm>
              <a:off x="2449806" y="2167876"/>
              <a:ext cx="1766830" cy="338554"/>
            </a:xfrm>
            <a:prstGeom prst="rect">
              <a:avLst/>
            </a:prstGeom>
            <a:noFill/>
          </p:spPr>
          <p:txBody>
            <a:bodyPr wrap="none" rtlCol="0">
              <a:spAutoFit/>
            </a:bodyPr>
            <a:lstStyle/>
            <a:p>
              <a:pPr algn="just"/>
              <a:r>
                <a:rPr lang="it-IT" sz="1600" b="1" noProof="0" dirty="0">
                  <a:latin typeface="+mj-lt"/>
                  <a:ea typeface="Helvetica" charset="0"/>
                  <a:cs typeface="+mj-lt"/>
                </a:rPr>
                <a:t>Flangia Superiore I</a:t>
              </a:r>
              <a:r>
                <a:rPr lang="it-IT" sz="1600" b="1" baseline="-25000" noProof="0" dirty="0">
                  <a:latin typeface="+mj-lt"/>
                  <a:ea typeface="Helvetica" charset="0"/>
                  <a:cs typeface="+mj-lt"/>
                </a:rPr>
                <a:t>TF</a:t>
              </a:r>
            </a:p>
          </p:txBody>
        </p:sp>
        <p:sp>
          <p:nvSpPr>
            <p:cNvPr id="73" name="Text Box 103">
              <a:extLst>
                <a:ext uri="{FF2B5EF4-FFF2-40B4-BE49-F238E27FC236}">
                  <a16:creationId xmlns:a16="http://schemas.microsoft.com/office/drawing/2014/main" id="{8AF27A10-5B4A-7447-64E0-9F3564DB1308}"/>
                </a:ext>
              </a:extLst>
            </p:cNvPr>
            <p:cNvSpPr txBox="1"/>
            <p:nvPr/>
          </p:nvSpPr>
          <p:spPr>
            <a:xfrm>
              <a:off x="2005137" y="2628189"/>
              <a:ext cx="1772858" cy="338554"/>
            </a:xfrm>
            <a:prstGeom prst="rect">
              <a:avLst/>
            </a:prstGeom>
            <a:noFill/>
          </p:spPr>
          <p:txBody>
            <a:bodyPr wrap="none" rtlCol="0">
              <a:spAutoFit/>
            </a:bodyPr>
            <a:lstStyle/>
            <a:p>
              <a:pPr marL="0" indent="0" algn="just">
                <a:buNone/>
              </a:pPr>
              <a:r>
                <a:rPr lang="it-IT" sz="1600" b="1" noProof="0" dirty="0">
                  <a:latin typeface="+mj-lt"/>
                  <a:ea typeface="Helvetica" charset="0"/>
                  <a:cs typeface="+mj-lt"/>
                </a:rPr>
                <a:t>Elettrodo Esterno I</a:t>
              </a:r>
              <a:r>
                <a:rPr lang="it-IT" sz="1600" b="1" baseline="-25000" noProof="0" dirty="0">
                  <a:latin typeface="+mj-lt"/>
                  <a:ea typeface="Helvetica" charset="0"/>
                  <a:cs typeface="+mj-lt"/>
                </a:rPr>
                <a:t>OE</a:t>
              </a:r>
            </a:p>
          </p:txBody>
        </p:sp>
      </p:grpSp>
      <p:pic>
        <p:nvPicPr>
          <p:cNvPr id="16" name="Picture 6">
            <a:extLst>
              <a:ext uri="{FF2B5EF4-FFF2-40B4-BE49-F238E27FC236}">
                <a16:creationId xmlns:a16="http://schemas.microsoft.com/office/drawing/2014/main" id="{DF027654-5804-E9DB-9E83-99893D9E0ED1}"/>
              </a:ext>
            </a:extLst>
          </p:cNvPr>
          <p:cNvPicPr>
            <a:picLocks noChangeAspect="1"/>
          </p:cNvPicPr>
          <p:nvPr/>
        </p:nvPicPr>
        <p:blipFill>
          <a:blip r:embed="rId4"/>
          <a:stretch>
            <a:fillRect/>
          </a:stretch>
        </p:blipFill>
        <p:spPr>
          <a:xfrm>
            <a:off x="4206194" y="1639749"/>
            <a:ext cx="4460392" cy="3372208"/>
          </a:xfrm>
          <a:prstGeom prst="rect">
            <a:avLst/>
          </a:prstGeom>
        </p:spPr>
      </p:pic>
    </p:spTree>
    <p:extLst>
      <p:ext uri="{BB962C8B-B14F-4D97-AF65-F5344CB8AC3E}">
        <p14:creationId xmlns:p14="http://schemas.microsoft.com/office/powerpoint/2010/main" val="3993823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8BF84-D48F-05E7-5464-63BE29983AEE}"/>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7E4E397-F3B8-2A5E-FA7D-9BBD1B01F7C8}"/>
              </a:ext>
            </a:extLst>
          </p:cNvPr>
          <p:cNvSpPr>
            <a:spLocks noGrp="1"/>
          </p:cNvSpPr>
          <p:nvPr>
            <p:ph type="sldNum" sz="quarter" idx="16"/>
          </p:nvPr>
        </p:nvSpPr>
        <p:spPr/>
        <p:txBody>
          <a:bodyPr/>
          <a:lstStyle/>
          <a:p>
            <a:fld id="{E1E1CD7C-2161-7D43-862E-CE4C333CD873}" type="slidenum">
              <a:rPr lang="it-IT" noProof="0" smtClean="0"/>
              <a:t>17</a:t>
            </a:fld>
            <a:endParaRPr lang="it-IT" noProof="0" dirty="0"/>
          </a:p>
        </p:txBody>
      </p:sp>
      <p:sp>
        <p:nvSpPr>
          <p:cNvPr id="3" name="Espace réservé du pied de page 5">
            <a:extLst>
              <a:ext uri="{FF2B5EF4-FFF2-40B4-BE49-F238E27FC236}">
                <a16:creationId xmlns:a16="http://schemas.microsoft.com/office/drawing/2014/main" id="{5CF0A83B-87D9-1092-9D3B-5D5339036D0C}"/>
              </a:ext>
            </a:extLst>
          </p:cNvPr>
          <p:cNvSpPr>
            <a:spLocks noGrp="1"/>
          </p:cNvSpPr>
          <p:nvPr>
            <p:ph type="ftr" sz="quarter" idx="15"/>
          </p:nvPr>
        </p:nvSpPr>
        <p:spPr/>
        <p:txBody>
          <a:bodyPr/>
          <a:lstStyle/>
          <a:p>
            <a:r>
              <a:rPr lang="it-IT" noProof="0" dirty="0" err="1">
                <a:latin typeface="+mj-lt"/>
                <a:cs typeface="+mj-lt"/>
              </a:rPr>
              <a:t>F</a:t>
            </a:r>
            <a:r>
              <a:rPr lang="it-IT" noProof="0" dirty="0">
                <a:latin typeface="+mj-lt"/>
                <a:cs typeface="+mj-lt"/>
              </a:rPr>
              <a:t>. Romano </a:t>
            </a:r>
          </a:p>
          <a:p>
            <a:r>
              <a:rPr lang="it-IT" noProof="0" dirty="0">
                <a:latin typeface="+mj-lt"/>
                <a:cs typeface="+mj-lt"/>
              </a:rPr>
              <a:t> </a:t>
            </a:r>
          </a:p>
        </p:txBody>
      </p:sp>
      <p:sp>
        <p:nvSpPr>
          <p:cNvPr id="17" name="CasellaDiTesto 16">
            <a:extLst>
              <a:ext uri="{FF2B5EF4-FFF2-40B4-BE49-F238E27FC236}">
                <a16:creationId xmlns:a16="http://schemas.microsoft.com/office/drawing/2014/main" id="{D1EA7005-B8CB-6C36-9114-96D39DC9F8DF}"/>
              </a:ext>
            </a:extLst>
          </p:cNvPr>
          <p:cNvSpPr txBox="1"/>
          <p:nvPr/>
        </p:nvSpPr>
        <p:spPr>
          <a:xfrm>
            <a:off x="-696990" y="127888"/>
            <a:ext cx="184731" cy="300082"/>
          </a:xfrm>
          <a:prstGeom prst="rect">
            <a:avLst/>
          </a:prstGeom>
          <a:noFill/>
        </p:spPr>
        <p:txBody>
          <a:bodyPr wrap="none" rtlCol="0">
            <a:spAutoFit/>
          </a:bodyPr>
          <a:lstStyle/>
          <a:p>
            <a:endParaRPr lang="it-IT" noProof="0" dirty="0"/>
          </a:p>
        </p:txBody>
      </p:sp>
      <p:sp>
        <p:nvSpPr>
          <p:cNvPr id="13" name="Titre 3">
            <a:extLst>
              <a:ext uri="{FF2B5EF4-FFF2-40B4-BE49-F238E27FC236}">
                <a16:creationId xmlns:a16="http://schemas.microsoft.com/office/drawing/2014/main" id="{ABE0D4D5-6E85-3252-21E5-7AA9F393F7E8}"/>
              </a:ext>
            </a:extLst>
          </p:cNvPr>
          <p:cNvSpPr>
            <a:spLocks noGrp="1"/>
          </p:cNvSpPr>
          <p:nvPr>
            <p:ph type="title"/>
          </p:nvPr>
        </p:nvSpPr>
        <p:spPr>
          <a:xfrm>
            <a:off x="904875" y="130810"/>
            <a:ext cx="7802245" cy="455930"/>
          </a:xfrm>
        </p:spPr>
        <p:txBody>
          <a:bodyPr>
            <a:normAutofit fontScale="90000"/>
          </a:bodyPr>
          <a:lstStyle/>
          <a:p>
            <a:r>
              <a:rPr lang="it-IT" noProof="0" dirty="0"/>
              <a:t>L’improvvisa diminuzione delle oscillazioni delle correnti</a:t>
            </a:r>
            <a:endParaRPr lang="it-IT" b="0" noProof="0" dirty="0"/>
          </a:p>
        </p:txBody>
      </p:sp>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8B23CAEE-B502-98A1-1C43-DC6F3E7FA027}"/>
                  </a:ext>
                </a:extLst>
              </p:cNvPr>
              <p:cNvSpPr>
                <a:spLocks noGrp="1"/>
              </p:cNvSpPr>
              <p:nvPr>
                <p:ph idx="1"/>
              </p:nvPr>
            </p:nvSpPr>
            <p:spPr>
              <a:xfrm>
                <a:off x="311570" y="608935"/>
                <a:ext cx="8395549" cy="3183837"/>
              </a:xfrm>
            </p:spPr>
            <p:txBody>
              <a:bodyPr>
                <a:normAutofit fontScale="95000"/>
              </a:bodyPr>
              <a:lstStyle/>
              <a:p>
                <a:r>
                  <a:rPr lang="it-IT" noProof="0" dirty="0"/>
                  <a:t>Esistono intervalli di </a:t>
                </a:r>
                <a14:m>
                  <m:oMath xmlns:m="http://schemas.openxmlformats.org/officeDocument/2006/math">
                    <m:sSub>
                      <m:sSubPr>
                        <m:ctrlPr>
                          <a:rPr lang="it-IT" b="0" i="1" noProof="0" smtClean="0">
                            <a:latin typeface="Cambria Math" panose="02040503050406030204" pitchFamily="18" charset="0"/>
                          </a:rPr>
                        </m:ctrlPr>
                      </m:sSubPr>
                      <m:e>
                        <m:r>
                          <m:rPr>
                            <m:sty m:val="p"/>
                          </m:rPr>
                          <a:rPr lang="it-IT" b="0" i="0" noProof="0" smtClean="0">
                            <a:latin typeface="Cambria Math" panose="02040503050406030204" pitchFamily="18" charset="0"/>
                          </a:rPr>
                          <m:t>Δ</m:t>
                        </m:r>
                        <m:r>
                          <m:rPr>
                            <m:sty m:val="p"/>
                          </m:rPr>
                          <a:rPr lang="it-IT" b="0" i="0" noProof="0" smtClean="0">
                            <a:latin typeface="Cambria Math" panose="02040503050406030204" pitchFamily="18" charset="0"/>
                          </a:rPr>
                          <m:t>V</m:t>
                        </m:r>
                      </m:e>
                      <m:sub>
                        <m:r>
                          <a:rPr lang="it-IT" b="0" i="1" noProof="0" smtClean="0">
                            <a:latin typeface="Cambria Math" panose="02040503050406030204" pitchFamily="18" charset="0"/>
                          </a:rPr>
                          <m:t>𝑏𝑖𝑎𝑠</m:t>
                        </m:r>
                      </m:sub>
                    </m:sSub>
                  </m:oMath>
                </a14:m>
                <a:r>
                  <a:rPr lang="it-IT" noProof="0" dirty="0"/>
                  <a:t> per cui le oscillazioni diminuiscono improvvisamente</a:t>
                </a:r>
              </a:p>
              <a:p>
                <a:r>
                  <a:rPr lang="it-IT" noProof="0" dirty="0"/>
                  <a:t>Il fenomeno è in fase di studio ed è stato riprodotto con le simulazioni: le prime ipotesi includono differenti regimi di saturazione della nube di elettroni </a:t>
                </a:r>
              </a:p>
            </p:txBody>
          </p:sp>
        </mc:Choice>
        <mc:Fallback xmlns="">
          <p:sp>
            <p:nvSpPr>
              <p:cNvPr id="2" name="Espace réservé du contenu 1">
                <a:extLst>
                  <a:ext uri="{FF2B5EF4-FFF2-40B4-BE49-F238E27FC236}">
                    <a16:creationId xmlns:a16="http://schemas.microsoft.com/office/drawing/2014/main" id="{8B23CAEE-B502-98A1-1C43-DC6F3E7FA027}"/>
                  </a:ext>
                </a:extLst>
              </p:cNvPr>
              <p:cNvSpPr>
                <a:spLocks noGrp="1" noRot="1" noChangeAspect="1" noMove="1" noResize="1" noEditPoints="1" noAdjustHandles="1" noChangeArrowheads="1" noChangeShapeType="1" noTextEdit="1"/>
              </p:cNvSpPr>
              <p:nvPr>
                <p:ph idx="1"/>
              </p:nvPr>
            </p:nvSpPr>
            <p:spPr>
              <a:xfrm>
                <a:off x="311570" y="608935"/>
                <a:ext cx="8395549" cy="3183837"/>
              </a:xfrm>
              <a:blipFill>
                <a:blip r:embed="rId3"/>
                <a:stretch>
                  <a:fillRect t="-1992"/>
                </a:stretch>
              </a:blipFill>
            </p:spPr>
            <p:txBody>
              <a:bodyPr/>
              <a:lstStyle/>
              <a:p>
                <a:r>
                  <a:rPr lang="en-GB">
                    <a:noFill/>
                  </a:rPr>
                  <a:t> </a:t>
                </a:r>
              </a:p>
            </p:txBody>
          </p:sp>
        </mc:Fallback>
      </mc:AlternateContent>
      <p:pic>
        <p:nvPicPr>
          <p:cNvPr id="15" name="Immagine 14">
            <a:extLst>
              <a:ext uri="{FF2B5EF4-FFF2-40B4-BE49-F238E27FC236}">
                <a16:creationId xmlns:a16="http://schemas.microsoft.com/office/drawing/2014/main" id="{BEB04439-4022-3593-C8FE-24F7E2584FD8}"/>
              </a:ext>
            </a:extLst>
          </p:cNvPr>
          <p:cNvPicPr>
            <a:picLocks noChangeAspect="1"/>
          </p:cNvPicPr>
          <p:nvPr/>
        </p:nvPicPr>
        <p:blipFill>
          <a:blip r:embed="rId4"/>
          <a:srcRect/>
          <a:stretch/>
        </p:blipFill>
        <p:spPr>
          <a:xfrm>
            <a:off x="3412999" y="1602465"/>
            <a:ext cx="5605529" cy="3358406"/>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F06F950F-C1A7-076B-3F0B-75D515F2672F}"/>
                  </a:ext>
                </a:extLst>
              </p:cNvPr>
              <p:cNvSpPr txBox="1"/>
              <p:nvPr/>
            </p:nvSpPr>
            <p:spPr>
              <a:xfrm>
                <a:off x="3830427" y="4784685"/>
                <a:ext cx="5057192" cy="2769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it-IT" sz="1200" i="0" noProof="0" smtClean="0">
                          <a:latin typeface="Cambria Math" panose="02040503050406030204" pitchFamily="18" charset="0"/>
                        </a:rPr>
                        <m:t>Time</m:t>
                      </m:r>
                      <m:r>
                        <a:rPr lang="it-IT" sz="1200" i="1" noProof="0" smtClean="0">
                          <a:latin typeface="Cambria Math" panose="02040503050406030204" pitchFamily="18" charset="0"/>
                        </a:rPr>
                        <m:t>, </m:t>
                      </m:r>
                      <m:r>
                        <m:rPr>
                          <m:sty m:val="p"/>
                        </m:rPr>
                        <a:rPr lang="it-IT" sz="1200" i="0" noProof="0" smtClean="0">
                          <a:latin typeface="Cambria Math" panose="02040503050406030204" pitchFamily="18" charset="0"/>
                        </a:rPr>
                        <m:t>μ</m:t>
                      </m:r>
                      <m:r>
                        <m:rPr>
                          <m:sty m:val="p"/>
                        </m:rPr>
                        <a:rPr lang="it-IT" sz="1200" i="0" noProof="0" smtClean="0">
                          <a:latin typeface="Cambria Math" panose="02040503050406030204" pitchFamily="18" charset="0"/>
                        </a:rPr>
                        <m:t>s</m:t>
                      </m:r>
                    </m:oMath>
                  </m:oMathPara>
                </a14:m>
                <a:endParaRPr lang="it-IT" sz="1200" noProof="0" dirty="0"/>
              </a:p>
            </p:txBody>
          </p:sp>
        </mc:Choice>
        <mc:Fallback xmlns="">
          <p:sp>
            <p:nvSpPr>
              <p:cNvPr id="9" name="CasellaDiTesto 8">
                <a:extLst>
                  <a:ext uri="{FF2B5EF4-FFF2-40B4-BE49-F238E27FC236}">
                    <a16:creationId xmlns:a16="http://schemas.microsoft.com/office/drawing/2014/main" id="{F06F950F-C1A7-076B-3F0B-75D515F2672F}"/>
                  </a:ext>
                </a:extLst>
              </p:cNvPr>
              <p:cNvSpPr txBox="1">
                <a:spLocks noRot="1" noChangeAspect="1" noMove="1" noResize="1" noEditPoints="1" noAdjustHandles="1" noChangeArrowheads="1" noChangeShapeType="1" noTextEdit="1"/>
              </p:cNvSpPr>
              <p:nvPr/>
            </p:nvSpPr>
            <p:spPr>
              <a:xfrm>
                <a:off x="3830427" y="4784685"/>
                <a:ext cx="5057192" cy="276999"/>
              </a:xfrm>
              <a:prstGeom prst="rect">
                <a:avLst/>
              </a:prstGeom>
              <a:blipFill>
                <a:blip r:embed="rId5"/>
                <a:stretch>
                  <a:fillRect/>
                </a:stretch>
              </a:blipFill>
            </p:spPr>
            <p:txBody>
              <a:bodyPr/>
              <a:lstStyle/>
              <a:p>
                <a:r>
                  <a:rPr lang="en-GB">
                    <a:noFill/>
                  </a:rPr>
                  <a:t> </a:t>
                </a:r>
              </a:p>
            </p:txBody>
          </p:sp>
        </mc:Fallback>
      </mc:AlternateContent>
      <p:grpSp>
        <p:nvGrpSpPr>
          <p:cNvPr id="11" name="Gruppo 10">
            <a:extLst>
              <a:ext uri="{FF2B5EF4-FFF2-40B4-BE49-F238E27FC236}">
                <a16:creationId xmlns:a16="http://schemas.microsoft.com/office/drawing/2014/main" id="{2D772158-AE74-33A7-A7E7-61A5D1BD5980}"/>
              </a:ext>
            </a:extLst>
          </p:cNvPr>
          <p:cNvGrpSpPr/>
          <p:nvPr/>
        </p:nvGrpSpPr>
        <p:grpSpPr>
          <a:xfrm>
            <a:off x="-958601" y="1744462"/>
            <a:ext cx="5145679" cy="3268228"/>
            <a:chOff x="-372815" y="2167876"/>
            <a:chExt cx="5145679" cy="3268228"/>
          </a:xfrm>
        </p:grpSpPr>
        <p:grpSp>
          <p:nvGrpSpPr>
            <p:cNvPr id="12" name="Group 14">
              <a:extLst>
                <a:ext uri="{FF2B5EF4-FFF2-40B4-BE49-F238E27FC236}">
                  <a16:creationId xmlns:a16="http://schemas.microsoft.com/office/drawing/2014/main" id="{753FC576-DBE4-6CD4-35D7-977166B57894}"/>
                </a:ext>
              </a:extLst>
            </p:cNvPr>
            <p:cNvGrpSpPr/>
            <p:nvPr/>
          </p:nvGrpSpPr>
          <p:grpSpPr>
            <a:xfrm>
              <a:off x="-372815" y="2368046"/>
              <a:ext cx="4255938" cy="3068058"/>
              <a:chOff x="5885" y="2226"/>
              <a:chExt cx="7557" cy="5394"/>
            </a:xfrm>
          </p:grpSpPr>
          <p:grpSp>
            <p:nvGrpSpPr>
              <p:cNvPr id="27" name="Group 2">
                <a:extLst>
                  <a:ext uri="{FF2B5EF4-FFF2-40B4-BE49-F238E27FC236}">
                    <a16:creationId xmlns:a16="http://schemas.microsoft.com/office/drawing/2014/main" id="{F13B9AF5-D9B7-0823-05A5-51F6CCF3A628}"/>
                  </a:ext>
                </a:extLst>
              </p:cNvPr>
              <p:cNvGrpSpPr/>
              <p:nvPr/>
            </p:nvGrpSpPr>
            <p:grpSpPr>
              <a:xfrm>
                <a:off x="5885" y="2226"/>
                <a:ext cx="7557" cy="5394"/>
                <a:chOff x="3050" y="2878"/>
                <a:chExt cx="7557" cy="5394"/>
              </a:xfrm>
            </p:grpSpPr>
            <p:grpSp>
              <p:nvGrpSpPr>
                <p:cNvPr id="30" name="Group 317">
                  <a:extLst>
                    <a:ext uri="{FF2B5EF4-FFF2-40B4-BE49-F238E27FC236}">
                      <a16:creationId xmlns:a16="http://schemas.microsoft.com/office/drawing/2014/main" id="{E078AB21-2B93-2F92-6BCA-4919E67939D3}"/>
                    </a:ext>
                  </a:extLst>
                </p:cNvPr>
                <p:cNvGrpSpPr/>
                <p:nvPr/>
              </p:nvGrpSpPr>
              <p:grpSpPr>
                <a:xfrm>
                  <a:off x="3050" y="2878"/>
                  <a:ext cx="7557" cy="5394"/>
                  <a:chOff x="14832168" y="14144377"/>
                  <a:chExt cx="11969508" cy="8543745"/>
                </a:xfrm>
              </p:grpSpPr>
              <p:grpSp>
                <p:nvGrpSpPr>
                  <p:cNvPr id="33" name="Group 162">
                    <a:extLst>
                      <a:ext uri="{FF2B5EF4-FFF2-40B4-BE49-F238E27FC236}">
                        <a16:creationId xmlns:a16="http://schemas.microsoft.com/office/drawing/2014/main" id="{BDBA29B2-EC55-C1CC-CC9F-1358B7C7AAD0}"/>
                      </a:ext>
                    </a:extLst>
                  </p:cNvPr>
                  <p:cNvGrpSpPr/>
                  <p:nvPr/>
                </p:nvGrpSpPr>
                <p:grpSpPr>
                  <a:xfrm>
                    <a:off x="14832168" y="14144377"/>
                    <a:ext cx="11969508" cy="8543745"/>
                    <a:chOff x="23400" y="22198"/>
                    <a:chExt cx="16961" cy="12107"/>
                  </a:xfrm>
                </p:grpSpPr>
                <p:grpSp>
                  <p:nvGrpSpPr>
                    <p:cNvPr id="37" name="Group 163">
                      <a:extLst>
                        <a:ext uri="{FF2B5EF4-FFF2-40B4-BE49-F238E27FC236}">
                          <a16:creationId xmlns:a16="http://schemas.microsoft.com/office/drawing/2014/main" id="{3CF961FD-65D5-F926-3AA2-6C75C121A367}"/>
                        </a:ext>
                      </a:extLst>
                    </p:cNvPr>
                    <p:cNvGrpSpPr/>
                    <p:nvPr/>
                  </p:nvGrpSpPr>
                  <p:grpSpPr>
                    <a:xfrm>
                      <a:off x="27220" y="22198"/>
                      <a:ext cx="13141" cy="11890"/>
                      <a:chOff x="27232" y="22194"/>
                      <a:chExt cx="13141" cy="11890"/>
                    </a:xfrm>
                  </p:grpSpPr>
                  <p:grpSp>
                    <p:nvGrpSpPr>
                      <p:cNvPr id="45" name="Group 173">
                        <a:extLst>
                          <a:ext uri="{FF2B5EF4-FFF2-40B4-BE49-F238E27FC236}">
                            <a16:creationId xmlns:a16="http://schemas.microsoft.com/office/drawing/2014/main" id="{949FA5A6-31C1-F0B5-FBE5-3F84B2FBA028}"/>
                          </a:ext>
                        </a:extLst>
                      </p:cNvPr>
                      <p:cNvGrpSpPr/>
                      <p:nvPr/>
                    </p:nvGrpSpPr>
                    <p:grpSpPr>
                      <a:xfrm>
                        <a:off x="27232" y="22194"/>
                        <a:ext cx="13141" cy="11890"/>
                        <a:chOff x="28907" y="16702"/>
                        <a:chExt cx="7735" cy="6999"/>
                      </a:xfrm>
                    </p:grpSpPr>
                    <p:sp>
                      <p:nvSpPr>
                        <p:cNvPr id="48" name="Rectangle 9">
                          <a:extLst>
                            <a:ext uri="{FF2B5EF4-FFF2-40B4-BE49-F238E27FC236}">
                              <a16:creationId xmlns:a16="http://schemas.microsoft.com/office/drawing/2014/main" id="{97EDAB45-B612-2EC9-F4AF-22BE99071524}"/>
                            </a:ext>
                          </a:extLst>
                        </p:cNvPr>
                        <p:cNvSpPr/>
                        <p:nvPr/>
                      </p:nvSpPr>
                      <p:spPr>
                        <a:xfrm>
                          <a:off x="30919" y="17469"/>
                          <a:ext cx="3752" cy="4166"/>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49" name="Rectangle 1">
                          <a:extLst>
                            <a:ext uri="{FF2B5EF4-FFF2-40B4-BE49-F238E27FC236}">
                              <a16:creationId xmlns:a16="http://schemas.microsoft.com/office/drawing/2014/main" id="{E070BA9D-E8C2-2C4D-7280-E77F37EDE449}"/>
                            </a:ext>
                          </a:extLst>
                        </p:cNvPr>
                        <p:cNvSpPr/>
                        <p:nvPr/>
                      </p:nvSpPr>
                      <p:spPr>
                        <a:xfrm>
                          <a:off x="31224" y="17471"/>
                          <a:ext cx="3227" cy="3987"/>
                        </a:xfrm>
                        <a:prstGeom prst="rect">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50" name="Rectangle 10">
                          <a:extLst>
                            <a:ext uri="{FF2B5EF4-FFF2-40B4-BE49-F238E27FC236}">
                              <a16:creationId xmlns:a16="http://schemas.microsoft.com/office/drawing/2014/main" id="{765298B6-DE13-B2FB-F1F6-2404CA94A202}"/>
                            </a:ext>
                          </a:extLst>
                        </p:cNvPr>
                        <p:cNvSpPr/>
                        <p:nvPr/>
                      </p:nvSpPr>
                      <p:spPr>
                        <a:xfrm>
                          <a:off x="28907" y="22105"/>
                          <a:ext cx="7735" cy="1072"/>
                        </a:xfrm>
                        <a:prstGeom prst="rect">
                          <a:avLst/>
                        </a:prstGeom>
                        <a:solidFill>
                          <a:srgbClr val="002060"/>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latin typeface="+mj-lt"/>
                            <a:cs typeface="+mj-lt"/>
                          </a:endParaRPr>
                        </a:p>
                      </p:txBody>
                    </p:sp>
                    <p:sp>
                      <p:nvSpPr>
                        <p:cNvPr id="51" name="Rectangle 11">
                          <a:extLst>
                            <a:ext uri="{FF2B5EF4-FFF2-40B4-BE49-F238E27FC236}">
                              <a16:creationId xmlns:a16="http://schemas.microsoft.com/office/drawing/2014/main" id="{D139B3F0-DA9B-CE02-7EC2-1B3F53328918}"/>
                            </a:ext>
                          </a:extLst>
                        </p:cNvPr>
                        <p:cNvSpPr/>
                        <p:nvPr/>
                      </p:nvSpPr>
                      <p:spPr>
                        <a:xfrm>
                          <a:off x="32279" y="22146"/>
                          <a:ext cx="1002" cy="1031"/>
                        </a:xfrm>
                        <a:prstGeom prst="rect">
                          <a:avLst/>
                        </a:prstGeom>
                        <a:solidFill>
                          <a:srgbClr val="001A4A"/>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52" name="Rectangle 2">
                          <a:extLst>
                            <a:ext uri="{FF2B5EF4-FFF2-40B4-BE49-F238E27FC236}">
                              <a16:creationId xmlns:a16="http://schemas.microsoft.com/office/drawing/2014/main" id="{A52C5D73-7D9A-16A6-09CE-0DC092EC38CD}"/>
                            </a:ext>
                          </a:extLst>
                        </p:cNvPr>
                        <p:cNvSpPr/>
                        <p:nvPr/>
                      </p:nvSpPr>
                      <p:spPr>
                        <a:xfrm>
                          <a:off x="31958" y="20338"/>
                          <a:ext cx="180" cy="914"/>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53" name="Chord 3">
                          <a:extLst>
                            <a:ext uri="{FF2B5EF4-FFF2-40B4-BE49-F238E27FC236}">
                              <a16:creationId xmlns:a16="http://schemas.microsoft.com/office/drawing/2014/main" id="{D614EDDB-5762-8C9F-BB87-2A2E1BF537A6}"/>
                            </a:ext>
                          </a:extLst>
                        </p:cNvPr>
                        <p:cNvSpPr/>
                        <p:nvPr/>
                      </p:nvSpPr>
                      <p:spPr>
                        <a:xfrm rot="10440000">
                          <a:off x="31855" y="19417"/>
                          <a:ext cx="386" cy="938"/>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54" name="Rectangle 32">
                          <a:extLst>
                            <a:ext uri="{FF2B5EF4-FFF2-40B4-BE49-F238E27FC236}">
                              <a16:creationId xmlns:a16="http://schemas.microsoft.com/office/drawing/2014/main" id="{2D209A68-EA2A-FF3F-0EE8-45E083523836}"/>
                            </a:ext>
                          </a:extLst>
                        </p:cNvPr>
                        <p:cNvSpPr/>
                        <p:nvPr/>
                      </p:nvSpPr>
                      <p:spPr>
                        <a:xfrm>
                          <a:off x="30164" y="1726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55" name="Rectangle 33">
                          <a:extLst>
                            <a:ext uri="{FF2B5EF4-FFF2-40B4-BE49-F238E27FC236}">
                              <a16:creationId xmlns:a16="http://schemas.microsoft.com/office/drawing/2014/main" id="{9FB2CCE5-129F-44DA-AD34-ACDC4DFAAEA4}"/>
                            </a:ext>
                          </a:extLst>
                        </p:cNvPr>
                        <p:cNvSpPr/>
                        <p:nvPr/>
                      </p:nvSpPr>
                      <p:spPr>
                        <a:xfrm>
                          <a:off x="30164" y="1700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56" name="TextBox 54">
                          <a:extLst>
                            <a:ext uri="{FF2B5EF4-FFF2-40B4-BE49-F238E27FC236}">
                              <a16:creationId xmlns:a16="http://schemas.microsoft.com/office/drawing/2014/main" id="{991E8E49-BE31-7DCE-30CC-763842767DD3}"/>
                            </a:ext>
                          </a:extLst>
                        </p:cNvPr>
                        <p:cNvSpPr/>
                        <p:nvPr/>
                      </p:nvSpPr>
                      <p:spPr>
                        <a:xfrm>
                          <a:off x="28911" y="22145"/>
                          <a:ext cx="3357" cy="997"/>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ea typeface="DejaVu Sans" panose="020B0606030804020204"/>
                              <a:cs typeface="+mj-lt"/>
                            </a:rPr>
                            <a:t>Magnete Superconduttore</a:t>
                          </a:r>
                        </a:p>
                      </p:txBody>
                    </p:sp>
                    <p:sp>
                      <p:nvSpPr>
                        <p:cNvPr id="57" name="Oval 22">
                          <a:extLst>
                            <a:ext uri="{FF2B5EF4-FFF2-40B4-BE49-F238E27FC236}">
                              <a16:creationId xmlns:a16="http://schemas.microsoft.com/office/drawing/2014/main" id="{6876D178-D3D5-2A84-5DFA-EA9345855EED}"/>
                            </a:ext>
                          </a:extLst>
                        </p:cNvPr>
                        <p:cNvSpPr/>
                        <p:nvPr/>
                      </p:nvSpPr>
                      <p:spPr>
                        <a:xfrm rot="21420000">
                          <a:off x="32288" y="19655"/>
                          <a:ext cx="107" cy="340"/>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58" name="Rectangle 85">
                          <a:extLst>
                            <a:ext uri="{FF2B5EF4-FFF2-40B4-BE49-F238E27FC236}">
                              <a16:creationId xmlns:a16="http://schemas.microsoft.com/office/drawing/2014/main" id="{AD6CF32D-BB5F-731F-15AC-2E322878359A}"/>
                            </a:ext>
                          </a:extLst>
                        </p:cNvPr>
                        <p:cNvSpPr/>
                        <p:nvPr/>
                      </p:nvSpPr>
                      <p:spPr>
                        <a:xfrm>
                          <a:off x="32606" y="19025"/>
                          <a:ext cx="384" cy="2236"/>
                        </a:xfrm>
                        <a:prstGeom prst="rect">
                          <a:avLst/>
                        </a:prstGeom>
                        <a:solidFill>
                          <a:schemeClr val="bg1">
                            <a:lumMod val="7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59" name="TextBox 144">
                          <a:extLst>
                            <a:ext uri="{FF2B5EF4-FFF2-40B4-BE49-F238E27FC236}">
                              <a16:creationId xmlns:a16="http://schemas.microsoft.com/office/drawing/2014/main" id="{F63336F4-F4D0-C371-A518-6F4B3526BBFC}"/>
                            </a:ext>
                          </a:extLst>
                        </p:cNvPr>
                        <p:cNvSpPr/>
                        <p:nvPr/>
                      </p:nvSpPr>
                      <p:spPr>
                        <a:xfrm>
                          <a:off x="31268" y="22928"/>
                          <a:ext cx="358" cy="541"/>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latin typeface="+mj-lt"/>
                              <a:ea typeface="DejaVu Sans" panose="020B0606030804020204"/>
                              <a:cs typeface="+mj-lt"/>
                            </a:rPr>
                            <a:t> </a:t>
                          </a:r>
                        </a:p>
                      </p:txBody>
                    </p:sp>
                    <p:sp>
                      <p:nvSpPr>
                        <p:cNvPr id="60" name="Rectangle 4">
                          <a:extLst>
                            <a:ext uri="{FF2B5EF4-FFF2-40B4-BE49-F238E27FC236}">
                              <a16:creationId xmlns:a16="http://schemas.microsoft.com/office/drawing/2014/main" id="{6A35362A-69A4-E0F9-18F4-08DE7B32482E}"/>
                            </a:ext>
                          </a:extLst>
                        </p:cNvPr>
                        <p:cNvSpPr/>
                        <p:nvPr/>
                      </p:nvSpPr>
                      <p:spPr>
                        <a:xfrm rot="5400000">
                          <a:off x="32735" y="20327"/>
                          <a:ext cx="122" cy="1976"/>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61" name="Rectangle 20">
                          <a:extLst>
                            <a:ext uri="{FF2B5EF4-FFF2-40B4-BE49-F238E27FC236}">
                              <a16:creationId xmlns:a16="http://schemas.microsoft.com/office/drawing/2014/main" id="{9066C460-7BE6-4579-1FEB-BA361F895A87}"/>
                            </a:ext>
                          </a:extLst>
                        </p:cNvPr>
                        <p:cNvSpPr/>
                        <p:nvPr/>
                      </p:nvSpPr>
                      <p:spPr>
                        <a:xfrm>
                          <a:off x="30164" y="21682"/>
                          <a:ext cx="5232" cy="190"/>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62" name="Rectangle 21">
                          <a:extLst>
                            <a:ext uri="{FF2B5EF4-FFF2-40B4-BE49-F238E27FC236}">
                              <a16:creationId xmlns:a16="http://schemas.microsoft.com/office/drawing/2014/main" id="{7E0552F3-F593-E9BA-1040-91CA17F87D3F}"/>
                            </a:ext>
                          </a:extLst>
                        </p:cNvPr>
                        <p:cNvSpPr/>
                        <p:nvPr/>
                      </p:nvSpPr>
                      <p:spPr>
                        <a:xfrm>
                          <a:off x="30164" y="21905"/>
                          <a:ext cx="5232" cy="199"/>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63" name="Rectangle 114">
                          <a:extLst>
                            <a:ext uri="{FF2B5EF4-FFF2-40B4-BE49-F238E27FC236}">
                              <a16:creationId xmlns:a16="http://schemas.microsoft.com/office/drawing/2014/main" id="{3F9A6751-D03B-4F9E-462E-2942ACD1B5C4}"/>
                            </a:ext>
                          </a:extLst>
                        </p:cNvPr>
                        <p:cNvSpPr/>
                        <p:nvPr/>
                      </p:nvSpPr>
                      <p:spPr>
                        <a:xfrm rot="5400000">
                          <a:off x="32735" y="20292"/>
                          <a:ext cx="78" cy="2238"/>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64" name="TextBox 68">
                          <a:extLst>
                            <a:ext uri="{FF2B5EF4-FFF2-40B4-BE49-F238E27FC236}">
                              <a16:creationId xmlns:a16="http://schemas.microsoft.com/office/drawing/2014/main" id="{907CDF9D-0EAB-58C8-319C-275838268E22}"/>
                            </a:ext>
                          </a:extLst>
                        </p:cNvPr>
                        <p:cNvSpPr/>
                        <p:nvPr/>
                      </p:nvSpPr>
                      <p:spPr>
                        <a:xfrm>
                          <a:off x="28931" y="19975"/>
                          <a:ext cx="1815" cy="997"/>
                        </a:xfrm>
                        <a:prstGeom prst="rect">
                          <a:avLst/>
                        </a:prstGeom>
                        <a:noFill/>
                        <a:ln w="28440">
                          <a:solidFill>
                            <a:srgbClr val="00B0F0"/>
                          </a:solidFill>
                          <a:round/>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Nube di Elettroni</a:t>
                          </a:r>
                        </a:p>
                      </p:txBody>
                    </p:sp>
                    <p:sp>
                      <p:nvSpPr>
                        <p:cNvPr id="65" name="Straight Connector 35">
                          <a:extLst>
                            <a:ext uri="{FF2B5EF4-FFF2-40B4-BE49-F238E27FC236}">
                              <a16:creationId xmlns:a16="http://schemas.microsoft.com/office/drawing/2014/main" id="{9A500693-3D70-DB9A-F484-E67284DCE403}"/>
                            </a:ext>
                          </a:extLst>
                        </p:cNvPr>
                        <p:cNvSpPr/>
                        <p:nvPr/>
                      </p:nvSpPr>
                      <p:spPr>
                        <a:xfrm flipH="1">
                          <a:off x="32335" y="19586"/>
                          <a:ext cx="7" cy="3784"/>
                        </a:xfrm>
                        <a:prstGeom prst="line">
                          <a:avLst/>
                        </a:prstGeom>
                        <a:ln w="12600">
                          <a:solidFill>
                            <a:srgbClr val="FF0000"/>
                          </a:solidFill>
                          <a:prstDash val="solid"/>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5" name="Straight Connector 136">
                          <a:extLst>
                            <a:ext uri="{FF2B5EF4-FFF2-40B4-BE49-F238E27FC236}">
                              <a16:creationId xmlns:a16="http://schemas.microsoft.com/office/drawing/2014/main" id="{313C2592-49A5-F065-808B-DFC2623BBB50}"/>
                            </a:ext>
                          </a:extLst>
                        </p:cNvPr>
                        <p:cNvSpPr/>
                        <p:nvPr/>
                      </p:nvSpPr>
                      <p:spPr>
                        <a:xfrm flipV="1">
                          <a:off x="32798" y="16702"/>
                          <a:ext cx="13" cy="6999"/>
                        </a:xfrm>
                        <a:prstGeom prst="line">
                          <a:avLst/>
                        </a:prstGeom>
                        <a:ln w="9360">
                          <a:solidFill>
                            <a:srgbClr val="000000"/>
                          </a:solidFill>
                          <a:prstDash val="lgDashDot"/>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46" name="Right Triangle 174">
                        <a:extLst>
                          <a:ext uri="{FF2B5EF4-FFF2-40B4-BE49-F238E27FC236}">
                            <a16:creationId xmlns:a16="http://schemas.microsoft.com/office/drawing/2014/main" id="{A79A629D-D610-0412-8518-B73696AEDCCE}"/>
                          </a:ext>
                        </a:extLst>
                      </p:cNvPr>
                      <p:cNvSpPr/>
                      <p:nvPr/>
                    </p:nvSpPr>
                    <p:spPr>
                      <a:xfrm>
                        <a:off x="32334" y="25400"/>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47" name="Rectangle 2">
                        <a:extLst>
                          <a:ext uri="{FF2B5EF4-FFF2-40B4-BE49-F238E27FC236}">
                            <a16:creationId xmlns:a16="http://schemas.microsoft.com/office/drawing/2014/main" id="{E08832BC-80A0-0FFC-2A1B-8BB054B9A2B9}"/>
                          </a:ext>
                        </a:extLst>
                      </p:cNvPr>
                      <p:cNvSpPr/>
                      <p:nvPr/>
                    </p:nvSpPr>
                    <p:spPr>
                      <a:xfrm>
                        <a:off x="32168" y="25373"/>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38" name="Rectangle 2">
                      <a:extLst>
                        <a:ext uri="{FF2B5EF4-FFF2-40B4-BE49-F238E27FC236}">
                          <a16:creationId xmlns:a16="http://schemas.microsoft.com/office/drawing/2014/main" id="{C4436055-CBB3-1401-4D10-D891A964E0C5}"/>
                        </a:ext>
                      </a:extLst>
                    </p:cNvPr>
                    <p:cNvSpPr/>
                    <p:nvPr/>
                  </p:nvSpPr>
                  <p:spPr>
                    <a:xfrm flipH="1">
                      <a:off x="34939" y="28368"/>
                      <a:ext cx="306" cy="1553"/>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39" name="Chord 3">
                      <a:extLst>
                        <a:ext uri="{FF2B5EF4-FFF2-40B4-BE49-F238E27FC236}">
                          <a16:creationId xmlns:a16="http://schemas.microsoft.com/office/drawing/2014/main" id="{9C2F7883-9FD9-8BB7-2BFB-08F92222178A}"/>
                        </a:ext>
                      </a:extLst>
                    </p:cNvPr>
                    <p:cNvSpPr/>
                    <p:nvPr/>
                  </p:nvSpPr>
                  <p:spPr>
                    <a:xfrm rot="11160000" flipH="1">
                      <a:off x="34762" y="26801"/>
                      <a:ext cx="656" cy="1593"/>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40" name="Right Triangle 166">
                      <a:extLst>
                        <a:ext uri="{FF2B5EF4-FFF2-40B4-BE49-F238E27FC236}">
                          <a16:creationId xmlns:a16="http://schemas.microsoft.com/office/drawing/2014/main" id="{BC35BB24-6E12-168C-AF53-CAF30CA91A59}"/>
                        </a:ext>
                      </a:extLst>
                    </p:cNvPr>
                    <p:cNvSpPr/>
                    <p:nvPr/>
                  </p:nvSpPr>
                  <p:spPr>
                    <a:xfrm flipH="1">
                      <a:off x="34939" y="25403"/>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41" name="Rectangle 2">
                      <a:extLst>
                        <a:ext uri="{FF2B5EF4-FFF2-40B4-BE49-F238E27FC236}">
                          <a16:creationId xmlns:a16="http://schemas.microsoft.com/office/drawing/2014/main" id="{720BAE39-CF49-AD15-40CD-772EA1336868}"/>
                        </a:ext>
                      </a:extLst>
                    </p:cNvPr>
                    <p:cNvSpPr/>
                    <p:nvPr/>
                  </p:nvSpPr>
                  <p:spPr>
                    <a:xfrm flipH="1">
                      <a:off x="35256" y="25376"/>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42" name="Arc 169">
                      <a:extLst>
                        <a:ext uri="{FF2B5EF4-FFF2-40B4-BE49-F238E27FC236}">
                          <a16:creationId xmlns:a16="http://schemas.microsoft.com/office/drawing/2014/main" id="{A4088712-E374-066E-EBF6-F93B0D51FE28}"/>
                        </a:ext>
                      </a:extLst>
                    </p:cNvPr>
                    <p:cNvSpPr/>
                    <p:nvPr/>
                  </p:nvSpPr>
                  <p:spPr>
                    <a:xfrm>
                      <a:off x="30641" y="22971"/>
                      <a:ext cx="2413" cy="8189"/>
                    </a:xfrm>
                    <a:prstGeom prst="arc">
                      <a:avLst>
                        <a:gd name="adj1" fmla="val 16707558"/>
                        <a:gd name="adj2" fmla="val 53207"/>
                      </a:avLst>
                    </a:prstGeom>
                    <a:noFill/>
                    <a:ln w="127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43" name="Oval 22">
                      <a:extLst>
                        <a:ext uri="{FF2B5EF4-FFF2-40B4-BE49-F238E27FC236}">
                          <a16:creationId xmlns:a16="http://schemas.microsoft.com/office/drawing/2014/main" id="{3939A2F9-27B1-6ABB-B30C-C419EDD3B248}"/>
                        </a:ext>
                      </a:extLst>
                    </p:cNvPr>
                    <p:cNvSpPr/>
                    <p:nvPr/>
                  </p:nvSpPr>
                  <p:spPr>
                    <a:xfrm rot="180000" flipH="1">
                      <a:off x="34509" y="27177"/>
                      <a:ext cx="181" cy="578"/>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44" name="Text Box 99">
                      <a:extLst>
                        <a:ext uri="{FF2B5EF4-FFF2-40B4-BE49-F238E27FC236}">
                          <a16:creationId xmlns:a16="http://schemas.microsoft.com/office/drawing/2014/main" id="{505A614B-F179-45C0-E96B-EAAF2B2A7DD6}"/>
                        </a:ext>
                      </a:extLst>
                    </p:cNvPr>
                    <p:cNvSpPr txBox="1"/>
                    <p:nvPr/>
                  </p:nvSpPr>
                  <p:spPr>
                    <a:xfrm>
                      <a:off x="23400" y="33380"/>
                      <a:ext cx="800" cy="925"/>
                    </a:xfrm>
                    <a:prstGeom prst="rect">
                      <a:avLst/>
                    </a:prstGeom>
                    <a:noFill/>
                  </p:spPr>
                  <p:txBody>
                    <a:bodyPr wrap="square" rtlCol="0" anchor="t">
                      <a:spAutoFit/>
                    </a:bodyPr>
                    <a:lstStyle/>
                    <a:p>
                      <a:pPr marL="457200" indent="-457200" algn="just">
                        <a:buFont typeface="Arial" panose="02080604020202020204" pitchFamily="34" charset="0"/>
                        <a:buChar char="•"/>
                      </a:pPr>
                      <a:endParaRPr lang="it-IT" sz="1100" noProof="0" dirty="0">
                        <a:latin typeface="+mj-lt"/>
                        <a:ea typeface="Helvetica" charset="0"/>
                        <a:cs typeface="+mj-lt"/>
                      </a:endParaRPr>
                    </a:p>
                  </p:txBody>
                </p:sp>
              </p:grpSp>
              <p:cxnSp>
                <p:nvCxnSpPr>
                  <p:cNvPr id="34" name="Straight Arrow Connector 248">
                    <a:extLst>
                      <a:ext uri="{FF2B5EF4-FFF2-40B4-BE49-F238E27FC236}">
                        <a16:creationId xmlns:a16="http://schemas.microsoft.com/office/drawing/2014/main" id="{33AADA0B-C98C-CF6A-02F7-1EABF1A3F98E}"/>
                      </a:ext>
                    </a:extLst>
                  </p:cNvPr>
                  <p:cNvCxnSpPr>
                    <a:cxnSpLocks/>
                    <a:stCxn id="64" idx="3"/>
                  </p:cNvCxnSpPr>
                  <p:nvPr/>
                </p:nvCxnSpPr>
                <p:spPr>
                  <a:xfrm flipV="1">
                    <a:off x="19732800" y="17924289"/>
                    <a:ext cx="1772095" cy="741476"/>
                  </a:xfrm>
                  <a:prstGeom prst="straightConnector1">
                    <a:avLst/>
                  </a:prstGeom>
                  <a:solidFill>
                    <a:schemeClr val="accent1"/>
                  </a:solidFill>
                  <a:ln w="19050" cap="flat" cmpd="sng" algn="ctr">
                    <a:solidFill>
                      <a:srgbClr val="00B0F0"/>
                    </a:solidFill>
                    <a:prstDash val="solid"/>
                    <a:round/>
                    <a:headEnd type="none" w="med" len="med"/>
                    <a:tailEnd type="triangle" w="med" len="med"/>
                  </a:ln>
                </p:spPr>
              </p:cxnSp>
              <p:sp>
                <p:nvSpPr>
                  <p:cNvPr id="35" name="Text Box 103">
                    <a:extLst>
                      <a:ext uri="{FF2B5EF4-FFF2-40B4-BE49-F238E27FC236}">
                        <a16:creationId xmlns:a16="http://schemas.microsoft.com/office/drawing/2014/main" id="{357D1F11-FB24-99EC-CC7C-C39249942A05}"/>
                      </a:ext>
                    </a:extLst>
                  </p:cNvPr>
                  <p:cNvSpPr txBox="1"/>
                  <p:nvPr/>
                </p:nvSpPr>
                <p:spPr>
                  <a:xfrm>
                    <a:off x="21446483" y="16048212"/>
                    <a:ext cx="704715" cy="844631"/>
                  </a:xfrm>
                  <a:prstGeom prst="rect">
                    <a:avLst/>
                  </a:prstGeom>
                  <a:noFill/>
                </p:spPr>
                <p:txBody>
                  <a:bodyPr wrap="none" rtlCol="0">
                    <a:spAutoFit/>
                  </a:bodyPr>
                  <a:lstStyle/>
                  <a:p>
                    <a:pPr marL="0" indent="0" algn="just">
                      <a:buNone/>
                    </a:pPr>
                    <a:r>
                      <a:rPr lang="it-IT" sz="1600" b="1" noProof="0" dirty="0">
                        <a:latin typeface="+mj-lt"/>
                        <a:ea typeface="Helvetica" charset="0"/>
                        <a:cs typeface="+mj-lt"/>
                      </a:rPr>
                      <a:t>E</a:t>
                    </a:r>
                  </a:p>
                </p:txBody>
              </p:sp>
              <p:sp>
                <p:nvSpPr>
                  <p:cNvPr id="36" name="Text Box 110">
                    <a:extLst>
                      <a:ext uri="{FF2B5EF4-FFF2-40B4-BE49-F238E27FC236}">
                        <a16:creationId xmlns:a16="http://schemas.microsoft.com/office/drawing/2014/main" id="{6309DE6F-7C5F-7894-206A-4D7D14A8D9A2}"/>
                      </a:ext>
                    </a:extLst>
                  </p:cNvPr>
                  <p:cNvSpPr txBox="1"/>
                  <p:nvPr/>
                </p:nvSpPr>
                <p:spPr>
                  <a:xfrm rot="16200000">
                    <a:off x="20435999" y="15733626"/>
                    <a:ext cx="608357" cy="844695"/>
                  </a:xfrm>
                  <a:prstGeom prst="rect">
                    <a:avLst/>
                  </a:prstGeom>
                  <a:noFill/>
                </p:spPr>
                <p:txBody>
                  <a:bodyPr wrap="square" rtlCol="0">
                    <a:spAutoFit/>
                  </a:bodyPr>
                  <a:lstStyle/>
                  <a:p>
                    <a:pPr marL="0" indent="0" algn="just">
                      <a:buNone/>
                    </a:pPr>
                    <a:r>
                      <a:rPr lang="it-IT" sz="1600" b="1" noProof="0" dirty="0">
                        <a:latin typeface="+mj-lt"/>
                        <a:ea typeface="Helvetica" charset="0"/>
                        <a:cs typeface="+mj-lt"/>
                      </a:rPr>
                      <a:t>B</a:t>
                    </a:r>
                  </a:p>
                </p:txBody>
              </p:sp>
            </p:grpSp>
            <p:cxnSp>
              <p:nvCxnSpPr>
                <p:cNvPr id="31" name="Straight Arrow Connector 11">
                  <a:extLst>
                    <a:ext uri="{FF2B5EF4-FFF2-40B4-BE49-F238E27FC236}">
                      <a16:creationId xmlns:a16="http://schemas.microsoft.com/office/drawing/2014/main" id="{33B2DB6C-BAC1-7A46-E833-CC44E06D394B}"/>
                    </a:ext>
                  </a:extLst>
                </p:cNvPr>
                <p:cNvCxnSpPr/>
                <p:nvPr/>
              </p:nvCxnSpPr>
              <p:spPr>
                <a:xfrm>
                  <a:off x="7100" y="4729"/>
                  <a:ext cx="586" cy="0"/>
                </a:xfrm>
                <a:prstGeom prst="straightConnector1">
                  <a:avLst/>
                </a:prstGeom>
                <a:ln w="57150">
                  <a:solidFill>
                    <a:srgbClr val="00B05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13">
                  <a:extLst>
                    <a:ext uri="{FF2B5EF4-FFF2-40B4-BE49-F238E27FC236}">
                      <a16:creationId xmlns:a16="http://schemas.microsoft.com/office/drawing/2014/main" id="{9BAB5F8E-2682-AC4B-4510-23127114CEA5}"/>
                    </a:ext>
                  </a:extLst>
                </p:cNvPr>
                <p:cNvCxnSpPr/>
                <p:nvPr/>
              </p:nvCxnSpPr>
              <p:spPr>
                <a:xfrm flipH="1" flipV="1">
                  <a:off x="7067" y="3654"/>
                  <a:ext cx="134" cy="494"/>
                </a:xfrm>
                <a:prstGeom prst="straightConnector1">
                  <a:avLst/>
                </a:prstGeom>
                <a:ln w="57150">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28" name="TextBox 20">
                <a:extLst>
                  <a:ext uri="{FF2B5EF4-FFF2-40B4-BE49-F238E27FC236}">
                    <a16:creationId xmlns:a16="http://schemas.microsoft.com/office/drawing/2014/main" id="{55DBE50A-9EE9-BE84-7AFF-9F1F836C0A53}"/>
                  </a:ext>
                </a:extLst>
              </p:cNvPr>
              <p:cNvSpPr/>
              <p:nvPr/>
            </p:nvSpPr>
            <p:spPr>
              <a:xfrm>
                <a:off x="7611" y="3468"/>
                <a:ext cx="1507" cy="1053"/>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Linea di Campo Magnetico</a:t>
                </a:r>
              </a:p>
            </p:txBody>
          </p:sp>
          <p:cxnSp>
            <p:nvCxnSpPr>
              <p:cNvPr id="29" name="Straight Arrow Connector 9">
                <a:extLst>
                  <a:ext uri="{FF2B5EF4-FFF2-40B4-BE49-F238E27FC236}">
                    <a16:creationId xmlns:a16="http://schemas.microsoft.com/office/drawing/2014/main" id="{3A13B4D1-0383-AD69-EA53-8C81A3E9A7FA}"/>
                  </a:ext>
                </a:extLst>
              </p:cNvPr>
              <p:cNvCxnSpPr>
                <a:cxnSpLocks/>
                <a:stCxn id="28" idx="3"/>
              </p:cNvCxnSpPr>
              <p:nvPr/>
            </p:nvCxnSpPr>
            <p:spPr>
              <a:xfrm flipV="1">
                <a:off x="9118" y="3781"/>
                <a:ext cx="980" cy="214"/>
              </a:xfrm>
              <a:prstGeom prst="straightConnector1">
                <a:avLst/>
              </a:prstGeom>
              <a:solidFill>
                <a:schemeClr val="accent1"/>
              </a:solidFill>
              <a:ln w="9525" cap="flat" cmpd="sng" algn="ctr">
                <a:solidFill>
                  <a:schemeClr val="tx1"/>
                </a:solidFill>
                <a:prstDash val="solid"/>
                <a:round/>
                <a:headEnd type="none" w="med" len="med"/>
                <a:tailEnd type="triangle" w="med" len="med"/>
              </a:ln>
            </p:spPr>
          </p:cxnSp>
        </p:grpSp>
        <p:cxnSp>
          <p:nvCxnSpPr>
            <p:cNvPr id="14" name="Connettore a gomito 13">
              <a:extLst>
                <a:ext uri="{FF2B5EF4-FFF2-40B4-BE49-F238E27FC236}">
                  <a16:creationId xmlns:a16="http://schemas.microsoft.com/office/drawing/2014/main" id="{A4D3D6E4-D412-2CB5-5B43-E7D0633B4BC6}"/>
                </a:ext>
              </a:extLst>
            </p:cNvPr>
            <p:cNvCxnSpPr>
              <a:cxnSpLocks/>
              <a:stCxn id="55" idx="3"/>
              <a:endCxn id="18" idx="2"/>
            </p:cNvCxnSpPr>
            <p:nvPr/>
          </p:nvCxnSpPr>
          <p:spPr>
            <a:xfrm>
              <a:off x="3351957" y="2542829"/>
              <a:ext cx="457799" cy="1233425"/>
            </a:xfrm>
            <a:prstGeom prst="bentConnector2">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a gomito 15">
              <a:extLst>
                <a:ext uri="{FF2B5EF4-FFF2-40B4-BE49-F238E27FC236}">
                  <a16:creationId xmlns:a16="http://schemas.microsoft.com/office/drawing/2014/main" id="{A78634CC-C0ED-C894-0D5E-84F9A8605A33}"/>
                </a:ext>
              </a:extLst>
            </p:cNvPr>
            <p:cNvCxnSpPr>
              <a:cxnSpLocks/>
              <a:stCxn id="41" idx="0"/>
              <a:endCxn id="18" idx="3"/>
            </p:cNvCxnSpPr>
            <p:nvPr/>
          </p:nvCxnSpPr>
          <p:spPr>
            <a:xfrm rot="16200000" flipH="1">
              <a:off x="2831071" y="2976461"/>
              <a:ext cx="602865" cy="996720"/>
            </a:xfrm>
            <a:prstGeom prst="bentConnector3">
              <a:avLst>
                <a:gd name="adj1" fmla="val -37919"/>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Triangolo 17">
              <a:extLst>
                <a:ext uri="{FF2B5EF4-FFF2-40B4-BE49-F238E27FC236}">
                  <a16:creationId xmlns:a16="http://schemas.microsoft.com/office/drawing/2014/main" id="{897A3CFF-6DD1-FB23-CB42-C5C0EA00236F}"/>
                </a:ext>
              </a:extLst>
            </p:cNvPr>
            <p:cNvSpPr/>
            <p:nvPr/>
          </p:nvSpPr>
          <p:spPr>
            <a:xfrm rot="10800000">
              <a:off x="3451972" y="3776254"/>
              <a:ext cx="357784" cy="28620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sp>
          <p:nvSpPr>
            <p:cNvPr id="19" name="TextBox 20">
              <a:extLst>
                <a:ext uri="{FF2B5EF4-FFF2-40B4-BE49-F238E27FC236}">
                  <a16:creationId xmlns:a16="http://schemas.microsoft.com/office/drawing/2014/main" id="{A1EEE231-E481-6E75-C51D-D729A93C9BF0}"/>
                </a:ext>
              </a:extLst>
            </p:cNvPr>
            <p:cNvSpPr/>
            <p:nvPr/>
          </p:nvSpPr>
          <p:spPr>
            <a:xfrm>
              <a:off x="3776452" y="3600668"/>
              <a:ext cx="996412" cy="429405"/>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Amplificatore</a:t>
              </a:r>
              <a:br>
                <a:rPr lang="it-IT" sz="1100" spc="-1" noProof="0" dirty="0">
                  <a:solidFill>
                    <a:srgbClr val="000000"/>
                  </a:solidFill>
                  <a:ea typeface="DejaVu Sans" panose="020B0606030804020204"/>
                  <a:cs typeface="+mj-lt"/>
                </a:rPr>
              </a:br>
              <a:r>
                <a:rPr lang="it-IT" sz="1100" spc="-1" noProof="0" dirty="0" err="1">
                  <a:solidFill>
                    <a:srgbClr val="000000"/>
                  </a:solidFill>
                  <a:ea typeface="DejaVu Sans" panose="020B0606030804020204"/>
                  <a:cs typeface="+mj-lt"/>
                </a:rPr>
                <a:t>f</a:t>
              </a:r>
              <a:r>
                <a:rPr lang="it-IT" sz="1100" spc="-1" baseline="-25000" noProof="0" dirty="0" err="1">
                  <a:solidFill>
                    <a:srgbClr val="000000"/>
                  </a:solidFill>
                  <a:ea typeface="DejaVu Sans" panose="020B0606030804020204"/>
                  <a:cs typeface="+mj-lt"/>
                </a:rPr>
                <a:t>c</a:t>
              </a:r>
              <a:r>
                <a:rPr lang="it-IT" sz="1100" spc="-1" noProof="0" dirty="0">
                  <a:solidFill>
                    <a:srgbClr val="000000"/>
                  </a:solidFill>
                  <a:ea typeface="DejaVu Sans" panose="020B0606030804020204"/>
                  <a:cs typeface="+mj-lt"/>
                </a:rPr>
                <a:t> 437 kHz</a:t>
              </a:r>
            </a:p>
          </p:txBody>
        </p:sp>
        <p:cxnSp>
          <p:nvCxnSpPr>
            <p:cNvPr id="20" name="Connettore dritto 19">
              <a:extLst>
                <a:ext uri="{FF2B5EF4-FFF2-40B4-BE49-F238E27FC236}">
                  <a16:creationId xmlns:a16="http://schemas.microsoft.com/office/drawing/2014/main" id="{5D204C2B-D101-2AFE-B19A-1BBFD70F5691}"/>
                </a:ext>
              </a:extLst>
            </p:cNvPr>
            <p:cNvCxnSpPr>
              <a:cxnSpLocks/>
              <a:stCxn id="18" idx="0"/>
            </p:cNvCxnSpPr>
            <p:nvPr/>
          </p:nvCxnSpPr>
          <p:spPr>
            <a:xfrm flipH="1">
              <a:off x="3630863" y="4062459"/>
              <a:ext cx="1" cy="3328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Connettore dritto 20">
              <a:extLst>
                <a:ext uri="{FF2B5EF4-FFF2-40B4-BE49-F238E27FC236}">
                  <a16:creationId xmlns:a16="http://schemas.microsoft.com/office/drawing/2014/main" id="{FF5BE990-D1AD-4172-8E54-92F71D361024}"/>
                </a:ext>
              </a:extLst>
            </p:cNvPr>
            <p:cNvCxnSpPr>
              <a:cxnSpLocks/>
            </p:cNvCxnSpPr>
            <p:nvPr/>
          </p:nvCxnSpPr>
          <p:spPr>
            <a:xfrm flipH="1" flipV="1">
              <a:off x="3470842" y="4255655"/>
              <a:ext cx="325089"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Connettore dritto 21">
              <a:extLst>
                <a:ext uri="{FF2B5EF4-FFF2-40B4-BE49-F238E27FC236}">
                  <a16:creationId xmlns:a16="http://schemas.microsoft.com/office/drawing/2014/main" id="{22CF4409-5A00-5C90-6CFD-E800C43A86B7}"/>
                </a:ext>
              </a:extLst>
            </p:cNvPr>
            <p:cNvCxnSpPr>
              <a:cxnSpLocks/>
            </p:cNvCxnSpPr>
            <p:nvPr/>
          </p:nvCxnSpPr>
          <p:spPr>
            <a:xfrm flipH="1" flipV="1">
              <a:off x="3524355" y="4298735"/>
              <a:ext cx="216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Connettore dritto 22">
              <a:extLst>
                <a:ext uri="{FF2B5EF4-FFF2-40B4-BE49-F238E27FC236}">
                  <a16:creationId xmlns:a16="http://schemas.microsoft.com/office/drawing/2014/main" id="{39BF5666-7E7A-3D4A-AD3D-CA567502C1E1}"/>
                </a:ext>
              </a:extLst>
            </p:cNvPr>
            <p:cNvCxnSpPr>
              <a:cxnSpLocks/>
            </p:cNvCxnSpPr>
            <p:nvPr/>
          </p:nvCxnSpPr>
          <p:spPr>
            <a:xfrm flipH="1" flipV="1">
              <a:off x="3559190" y="4342571"/>
              <a:ext cx="144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Connettore dritto 23">
              <a:extLst>
                <a:ext uri="{FF2B5EF4-FFF2-40B4-BE49-F238E27FC236}">
                  <a16:creationId xmlns:a16="http://schemas.microsoft.com/office/drawing/2014/main" id="{A951DEFC-8E1C-6698-A99B-07BCD9B9F91E}"/>
                </a:ext>
              </a:extLst>
            </p:cNvPr>
            <p:cNvCxnSpPr>
              <a:cxnSpLocks/>
            </p:cNvCxnSpPr>
            <p:nvPr/>
          </p:nvCxnSpPr>
          <p:spPr>
            <a:xfrm flipH="1" flipV="1">
              <a:off x="3594212" y="4387102"/>
              <a:ext cx="72000" cy="121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xt Box 103">
              <a:extLst>
                <a:ext uri="{FF2B5EF4-FFF2-40B4-BE49-F238E27FC236}">
                  <a16:creationId xmlns:a16="http://schemas.microsoft.com/office/drawing/2014/main" id="{F0DB3DF8-0F48-6BEE-A8BD-43B5234008D0}"/>
                </a:ext>
              </a:extLst>
            </p:cNvPr>
            <p:cNvSpPr txBox="1"/>
            <p:nvPr/>
          </p:nvSpPr>
          <p:spPr>
            <a:xfrm>
              <a:off x="2449806" y="2167876"/>
              <a:ext cx="1766830" cy="338554"/>
            </a:xfrm>
            <a:prstGeom prst="rect">
              <a:avLst/>
            </a:prstGeom>
            <a:noFill/>
          </p:spPr>
          <p:txBody>
            <a:bodyPr wrap="none" rtlCol="0">
              <a:spAutoFit/>
            </a:bodyPr>
            <a:lstStyle/>
            <a:p>
              <a:pPr algn="just"/>
              <a:r>
                <a:rPr lang="it-IT" sz="1600" b="1" noProof="0" dirty="0">
                  <a:latin typeface="+mj-lt"/>
                  <a:ea typeface="Helvetica" charset="0"/>
                  <a:cs typeface="+mj-lt"/>
                </a:rPr>
                <a:t>Flangia Superiore I</a:t>
              </a:r>
              <a:r>
                <a:rPr lang="it-IT" sz="1600" b="1" baseline="-25000" noProof="0" dirty="0">
                  <a:latin typeface="+mj-lt"/>
                  <a:ea typeface="Helvetica" charset="0"/>
                  <a:cs typeface="+mj-lt"/>
                </a:rPr>
                <a:t>TF</a:t>
              </a:r>
            </a:p>
          </p:txBody>
        </p:sp>
        <p:sp>
          <p:nvSpPr>
            <p:cNvPr id="26" name="Text Box 103">
              <a:extLst>
                <a:ext uri="{FF2B5EF4-FFF2-40B4-BE49-F238E27FC236}">
                  <a16:creationId xmlns:a16="http://schemas.microsoft.com/office/drawing/2014/main" id="{5047FAF6-FD6C-D03A-6E2B-C831494F2E56}"/>
                </a:ext>
              </a:extLst>
            </p:cNvPr>
            <p:cNvSpPr txBox="1"/>
            <p:nvPr/>
          </p:nvSpPr>
          <p:spPr>
            <a:xfrm>
              <a:off x="2005137" y="2628189"/>
              <a:ext cx="1772858" cy="338554"/>
            </a:xfrm>
            <a:prstGeom prst="rect">
              <a:avLst/>
            </a:prstGeom>
            <a:noFill/>
          </p:spPr>
          <p:txBody>
            <a:bodyPr wrap="none" rtlCol="0">
              <a:spAutoFit/>
            </a:bodyPr>
            <a:lstStyle/>
            <a:p>
              <a:pPr marL="0" indent="0" algn="just">
                <a:buNone/>
              </a:pPr>
              <a:r>
                <a:rPr lang="it-IT" sz="1600" b="1" noProof="0" dirty="0">
                  <a:latin typeface="+mj-lt"/>
                  <a:ea typeface="Helvetica" charset="0"/>
                  <a:cs typeface="+mj-lt"/>
                </a:rPr>
                <a:t>Elettrodo Esterno I</a:t>
              </a:r>
              <a:r>
                <a:rPr lang="it-IT" sz="1600" b="1" baseline="-25000" noProof="0" dirty="0">
                  <a:latin typeface="+mj-lt"/>
                  <a:ea typeface="Helvetica" charset="0"/>
                  <a:cs typeface="+mj-lt"/>
                </a:rPr>
                <a:t>OE</a:t>
              </a:r>
            </a:p>
          </p:txBody>
        </p:sp>
      </p:grpSp>
    </p:spTree>
    <p:extLst>
      <p:ext uri="{BB962C8B-B14F-4D97-AF65-F5344CB8AC3E}">
        <p14:creationId xmlns:p14="http://schemas.microsoft.com/office/powerpoint/2010/main" val="53710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3FBAD-C86A-DDD9-63C1-54879E8BCCC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A5B6A2D3-7405-5D84-F996-1800A38F1D50}"/>
              </a:ext>
            </a:extLst>
          </p:cNvPr>
          <p:cNvSpPr>
            <a:spLocks noGrp="1"/>
          </p:cNvSpPr>
          <p:nvPr>
            <p:ph idx="1"/>
          </p:nvPr>
        </p:nvSpPr>
        <p:spPr>
          <a:xfrm>
            <a:off x="311571" y="608935"/>
            <a:ext cx="8520857" cy="1138851"/>
          </a:xfrm>
        </p:spPr>
        <p:txBody>
          <a:bodyPr>
            <a:normAutofit fontScale="87500" lnSpcReduction="10000"/>
          </a:bodyPr>
          <a:lstStyle/>
          <a:p>
            <a:r>
              <a:rPr lang="it-IT" dirty="0"/>
              <a:t>Matrice di 33 sonde di corrente per misurare la </a:t>
            </a:r>
            <a:r>
              <a:rPr lang="it-IT" u="sng" dirty="0"/>
              <a:t>distribuzione radiale</a:t>
            </a:r>
            <a:r>
              <a:rPr lang="it-IT" dirty="0"/>
              <a:t> della corrente e la </a:t>
            </a:r>
            <a:r>
              <a:rPr lang="it-IT" u="sng" dirty="0"/>
              <a:t>rotazione della nube e delle sue strutture</a:t>
            </a:r>
          </a:p>
          <a:p>
            <a:pPr lvl="1"/>
            <a:r>
              <a:rPr lang="it-IT" dirty="0"/>
              <a:t>Sonde “lente” I</a:t>
            </a:r>
            <a:r>
              <a:rPr lang="it-IT" baseline="-25000" dirty="0"/>
              <a:t>SP</a:t>
            </a:r>
            <a:r>
              <a:rPr lang="it-IT" dirty="0"/>
              <a:t> con </a:t>
            </a:r>
            <a:r>
              <a:rPr lang="it-IT" dirty="0" err="1"/>
              <a:t>f</a:t>
            </a:r>
            <a:r>
              <a:rPr lang="it-IT" baseline="-25000" dirty="0" err="1"/>
              <a:t>c</a:t>
            </a:r>
            <a:r>
              <a:rPr lang="it-IT" dirty="0"/>
              <a:t> ~ 437 kHz: misurare ampiezze e oscillazioni</a:t>
            </a:r>
          </a:p>
          <a:p>
            <a:pPr lvl="1"/>
            <a:r>
              <a:rPr lang="it-IT" dirty="0"/>
              <a:t>4-7 sonde “veloci” I</a:t>
            </a:r>
            <a:r>
              <a:rPr lang="it-IT" baseline="-25000" dirty="0"/>
              <a:t>FP</a:t>
            </a:r>
            <a:r>
              <a:rPr lang="it-IT" dirty="0"/>
              <a:t> con </a:t>
            </a:r>
            <a:r>
              <a:rPr lang="it-IT" dirty="0" err="1"/>
              <a:t>f</a:t>
            </a:r>
            <a:r>
              <a:rPr lang="it-IT" baseline="-25000" dirty="0" err="1"/>
              <a:t>c</a:t>
            </a:r>
            <a:r>
              <a:rPr lang="it-IT" dirty="0"/>
              <a:t> ~ 0.8 GHz per misurare le strutture rotanti ad alta velocità che sono il risultato della instabilità di diocotrone</a:t>
            </a:r>
          </a:p>
        </p:txBody>
      </p:sp>
      <p:sp>
        <p:nvSpPr>
          <p:cNvPr id="4" name="Titre 3">
            <a:extLst>
              <a:ext uri="{FF2B5EF4-FFF2-40B4-BE49-F238E27FC236}">
                <a16:creationId xmlns:a16="http://schemas.microsoft.com/office/drawing/2014/main" id="{6685CE74-673B-7F70-19CA-1EB99E6CAFA2}"/>
              </a:ext>
            </a:extLst>
          </p:cNvPr>
          <p:cNvSpPr>
            <a:spLocks noGrp="1"/>
          </p:cNvSpPr>
          <p:nvPr>
            <p:ph type="title"/>
          </p:nvPr>
        </p:nvSpPr>
        <p:spPr>
          <a:xfrm>
            <a:off x="723310" y="130619"/>
            <a:ext cx="8018613" cy="455930"/>
          </a:xfrm>
        </p:spPr>
        <p:txBody>
          <a:bodyPr>
            <a:noAutofit/>
          </a:bodyPr>
          <a:lstStyle/>
          <a:p>
            <a:r>
              <a:rPr lang="it-IT" sz="2200" dirty="0"/>
              <a:t>Matrice di sonde di corrente per misurare la traccia dell’instabilità di diocotrone</a:t>
            </a:r>
            <a:endParaRPr lang="it-IT" sz="2200" b="0" dirty="0"/>
          </a:p>
        </p:txBody>
      </p:sp>
      <p:sp>
        <p:nvSpPr>
          <p:cNvPr id="7" name="Espace réservé du numéro de diapositive 6">
            <a:extLst>
              <a:ext uri="{FF2B5EF4-FFF2-40B4-BE49-F238E27FC236}">
                <a16:creationId xmlns:a16="http://schemas.microsoft.com/office/drawing/2014/main" id="{0CD7DA41-B160-140B-66F2-052FAA9D30F2}"/>
              </a:ext>
            </a:extLst>
          </p:cNvPr>
          <p:cNvSpPr>
            <a:spLocks noGrp="1"/>
          </p:cNvSpPr>
          <p:nvPr>
            <p:ph type="sldNum" sz="quarter" idx="16"/>
          </p:nvPr>
        </p:nvSpPr>
        <p:spPr/>
        <p:txBody>
          <a:bodyPr/>
          <a:lstStyle/>
          <a:p>
            <a:fld id="{E1E1CD7C-2161-7D43-862E-CE4C333CD873}" type="slidenum">
              <a:rPr lang="it-IT" smtClean="0"/>
              <a:t>18</a:t>
            </a:fld>
            <a:endParaRPr lang="it-IT" dirty="0"/>
          </a:p>
        </p:txBody>
      </p:sp>
      <p:sp>
        <p:nvSpPr>
          <p:cNvPr id="3" name="Espace réservé du pied de page 5">
            <a:extLst>
              <a:ext uri="{FF2B5EF4-FFF2-40B4-BE49-F238E27FC236}">
                <a16:creationId xmlns:a16="http://schemas.microsoft.com/office/drawing/2014/main" id="{64D507E5-1BF7-704A-A43D-945671B62084}"/>
              </a:ext>
            </a:extLst>
          </p:cNvPr>
          <p:cNvSpPr>
            <a:spLocks noGrp="1"/>
          </p:cNvSpPr>
          <p:nvPr>
            <p:ph type="ftr" sz="quarter" idx="15"/>
          </p:nvPr>
        </p:nvSpPr>
        <p:spPr/>
        <p:txBody>
          <a:bodyPr/>
          <a:lstStyle/>
          <a:p>
            <a:r>
              <a:rPr lang="it-IT" dirty="0" err="1">
                <a:latin typeface="+mj-lt"/>
                <a:cs typeface="+mj-lt"/>
              </a:rPr>
              <a:t>F</a:t>
            </a:r>
            <a:r>
              <a:rPr lang="it-IT" dirty="0">
                <a:latin typeface="+mj-lt"/>
                <a:cs typeface="+mj-lt"/>
              </a:rPr>
              <a:t>. Romano </a:t>
            </a:r>
          </a:p>
          <a:p>
            <a:r>
              <a:rPr lang="it-IT" dirty="0">
                <a:latin typeface="+mj-lt"/>
                <a:cs typeface="+mj-lt"/>
              </a:rPr>
              <a:t> </a:t>
            </a:r>
          </a:p>
        </p:txBody>
      </p:sp>
      <p:sp>
        <p:nvSpPr>
          <p:cNvPr id="17" name="CasellaDiTesto 16">
            <a:extLst>
              <a:ext uri="{FF2B5EF4-FFF2-40B4-BE49-F238E27FC236}">
                <a16:creationId xmlns:a16="http://schemas.microsoft.com/office/drawing/2014/main" id="{A8F0AA65-558A-E34D-076C-FE6921BFB1FB}"/>
              </a:ext>
            </a:extLst>
          </p:cNvPr>
          <p:cNvSpPr txBox="1"/>
          <p:nvPr/>
        </p:nvSpPr>
        <p:spPr>
          <a:xfrm>
            <a:off x="-696990" y="127888"/>
            <a:ext cx="184731" cy="300082"/>
          </a:xfrm>
          <a:prstGeom prst="rect">
            <a:avLst/>
          </a:prstGeom>
          <a:noFill/>
        </p:spPr>
        <p:txBody>
          <a:bodyPr wrap="none" rtlCol="0">
            <a:spAutoFit/>
          </a:bodyPr>
          <a:lstStyle/>
          <a:p>
            <a:endParaRPr lang="it-IT" dirty="0"/>
          </a:p>
        </p:txBody>
      </p:sp>
      <p:pic>
        <p:nvPicPr>
          <p:cNvPr id="11" name="Immagine 10">
            <a:extLst>
              <a:ext uri="{FF2B5EF4-FFF2-40B4-BE49-F238E27FC236}">
                <a16:creationId xmlns:a16="http://schemas.microsoft.com/office/drawing/2014/main" id="{02F31AF6-4CE6-817D-64C5-F129A666152F}"/>
              </a:ext>
            </a:extLst>
          </p:cNvPr>
          <p:cNvPicPr>
            <a:picLocks noChangeAspect="1"/>
          </p:cNvPicPr>
          <p:nvPr/>
        </p:nvPicPr>
        <p:blipFill>
          <a:blip r:embed="rId3"/>
          <a:stretch>
            <a:fillRect/>
          </a:stretch>
        </p:blipFill>
        <p:spPr>
          <a:xfrm>
            <a:off x="5453306" y="1770172"/>
            <a:ext cx="3597230" cy="3147577"/>
          </a:xfrm>
          <a:prstGeom prst="rect">
            <a:avLst/>
          </a:prstGeom>
        </p:spPr>
      </p:pic>
      <p:grpSp>
        <p:nvGrpSpPr>
          <p:cNvPr id="64" name="Gruppo 63">
            <a:extLst>
              <a:ext uri="{FF2B5EF4-FFF2-40B4-BE49-F238E27FC236}">
                <a16:creationId xmlns:a16="http://schemas.microsoft.com/office/drawing/2014/main" id="{E62116AD-E43F-A6BC-6217-4D37B7867EF7}"/>
              </a:ext>
            </a:extLst>
          </p:cNvPr>
          <p:cNvGrpSpPr/>
          <p:nvPr/>
        </p:nvGrpSpPr>
        <p:grpSpPr>
          <a:xfrm>
            <a:off x="311571" y="2072364"/>
            <a:ext cx="4371194" cy="3071136"/>
            <a:chOff x="-372815" y="2364968"/>
            <a:chExt cx="4371194" cy="3071136"/>
          </a:xfrm>
        </p:grpSpPr>
        <p:grpSp>
          <p:nvGrpSpPr>
            <p:cNvPr id="65" name="Group 14">
              <a:extLst>
                <a:ext uri="{FF2B5EF4-FFF2-40B4-BE49-F238E27FC236}">
                  <a16:creationId xmlns:a16="http://schemas.microsoft.com/office/drawing/2014/main" id="{20A31E37-FF78-BFAF-1817-948FCE51B2E5}"/>
                </a:ext>
              </a:extLst>
            </p:cNvPr>
            <p:cNvGrpSpPr/>
            <p:nvPr/>
          </p:nvGrpSpPr>
          <p:grpSpPr>
            <a:xfrm>
              <a:off x="-372815" y="2368046"/>
              <a:ext cx="4255938" cy="3068058"/>
              <a:chOff x="5885" y="2226"/>
              <a:chExt cx="7557" cy="5394"/>
            </a:xfrm>
          </p:grpSpPr>
          <p:grpSp>
            <p:nvGrpSpPr>
              <p:cNvPr id="77" name="Group 2">
                <a:extLst>
                  <a:ext uri="{FF2B5EF4-FFF2-40B4-BE49-F238E27FC236}">
                    <a16:creationId xmlns:a16="http://schemas.microsoft.com/office/drawing/2014/main" id="{176D0E61-485F-38AB-55EE-6776310ADEC7}"/>
                  </a:ext>
                </a:extLst>
              </p:cNvPr>
              <p:cNvGrpSpPr/>
              <p:nvPr/>
            </p:nvGrpSpPr>
            <p:grpSpPr>
              <a:xfrm>
                <a:off x="5885" y="2226"/>
                <a:ext cx="7557" cy="5394"/>
                <a:chOff x="3050" y="2878"/>
                <a:chExt cx="7557" cy="5394"/>
              </a:xfrm>
            </p:grpSpPr>
            <p:grpSp>
              <p:nvGrpSpPr>
                <p:cNvPr id="80" name="Group 317">
                  <a:extLst>
                    <a:ext uri="{FF2B5EF4-FFF2-40B4-BE49-F238E27FC236}">
                      <a16:creationId xmlns:a16="http://schemas.microsoft.com/office/drawing/2014/main" id="{0EBCF375-3EF6-8A1E-C846-CB075FE27470}"/>
                    </a:ext>
                  </a:extLst>
                </p:cNvPr>
                <p:cNvGrpSpPr/>
                <p:nvPr/>
              </p:nvGrpSpPr>
              <p:grpSpPr>
                <a:xfrm>
                  <a:off x="3050" y="2878"/>
                  <a:ext cx="7557" cy="5394"/>
                  <a:chOff x="14832168" y="14144377"/>
                  <a:chExt cx="11969508" cy="8543745"/>
                </a:xfrm>
              </p:grpSpPr>
              <p:grpSp>
                <p:nvGrpSpPr>
                  <p:cNvPr id="83" name="Group 162">
                    <a:extLst>
                      <a:ext uri="{FF2B5EF4-FFF2-40B4-BE49-F238E27FC236}">
                        <a16:creationId xmlns:a16="http://schemas.microsoft.com/office/drawing/2014/main" id="{B8E772F6-A885-2752-40C6-F2F372A8EEB3}"/>
                      </a:ext>
                    </a:extLst>
                  </p:cNvPr>
                  <p:cNvGrpSpPr/>
                  <p:nvPr/>
                </p:nvGrpSpPr>
                <p:grpSpPr>
                  <a:xfrm>
                    <a:off x="14832168" y="14144377"/>
                    <a:ext cx="11969508" cy="8543745"/>
                    <a:chOff x="23400" y="22198"/>
                    <a:chExt cx="16961" cy="12107"/>
                  </a:xfrm>
                </p:grpSpPr>
                <p:grpSp>
                  <p:nvGrpSpPr>
                    <p:cNvPr id="87" name="Group 163">
                      <a:extLst>
                        <a:ext uri="{FF2B5EF4-FFF2-40B4-BE49-F238E27FC236}">
                          <a16:creationId xmlns:a16="http://schemas.microsoft.com/office/drawing/2014/main" id="{6B3BB6AC-0BDE-EE9E-0E2B-75E3DA8F2ECB}"/>
                        </a:ext>
                      </a:extLst>
                    </p:cNvPr>
                    <p:cNvGrpSpPr/>
                    <p:nvPr/>
                  </p:nvGrpSpPr>
                  <p:grpSpPr>
                    <a:xfrm>
                      <a:off x="27220" y="22198"/>
                      <a:ext cx="13141" cy="11890"/>
                      <a:chOff x="27232" y="22194"/>
                      <a:chExt cx="13141" cy="11890"/>
                    </a:xfrm>
                  </p:grpSpPr>
                  <p:grpSp>
                    <p:nvGrpSpPr>
                      <p:cNvPr id="95" name="Group 173">
                        <a:extLst>
                          <a:ext uri="{FF2B5EF4-FFF2-40B4-BE49-F238E27FC236}">
                            <a16:creationId xmlns:a16="http://schemas.microsoft.com/office/drawing/2014/main" id="{B2260C83-3540-762F-71F7-4B675343A9CE}"/>
                          </a:ext>
                        </a:extLst>
                      </p:cNvPr>
                      <p:cNvGrpSpPr/>
                      <p:nvPr/>
                    </p:nvGrpSpPr>
                    <p:grpSpPr>
                      <a:xfrm>
                        <a:off x="27232" y="22194"/>
                        <a:ext cx="13141" cy="11890"/>
                        <a:chOff x="28907" y="16702"/>
                        <a:chExt cx="7735" cy="6999"/>
                      </a:xfrm>
                    </p:grpSpPr>
                    <p:sp>
                      <p:nvSpPr>
                        <p:cNvPr id="98" name="Rectangle 9">
                          <a:extLst>
                            <a:ext uri="{FF2B5EF4-FFF2-40B4-BE49-F238E27FC236}">
                              <a16:creationId xmlns:a16="http://schemas.microsoft.com/office/drawing/2014/main" id="{7C488A68-962D-8BA1-9F3C-AEDA8FD3E874}"/>
                            </a:ext>
                          </a:extLst>
                        </p:cNvPr>
                        <p:cNvSpPr/>
                        <p:nvPr/>
                      </p:nvSpPr>
                      <p:spPr>
                        <a:xfrm>
                          <a:off x="30919" y="17469"/>
                          <a:ext cx="3752" cy="4166"/>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99" name="Rectangle 1">
                          <a:extLst>
                            <a:ext uri="{FF2B5EF4-FFF2-40B4-BE49-F238E27FC236}">
                              <a16:creationId xmlns:a16="http://schemas.microsoft.com/office/drawing/2014/main" id="{FDE6D6ED-C2F6-5946-EC3B-DBAB96D3BD5A}"/>
                            </a:ext>
                          </a:extLst>
                        </p:cNvPr>
                        <p:cNvSpPr/>
                        <p:nvPr/>
                      </p:nvSpPr>
                      <p:spPr>
                        <a:xfrm>
                          <a:off x="31224" y="17471"/>
                          <a:ext cx="3227" cy="3987"/>
                        </a:xfrm>
                        <a:prstGeom prst="rect">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100" name="Rectangle 10">
                          <a:extLst>
                            <a:ext uri="{FF2B5EF4-FFF2-40B4-BE49-F238E27FC236}">
                              <a16:creationId xmlns:a16="http://schemas.microsoft.com/office/drawing/2014/main" id="{0712E0E1-F7CB-5F6A-74E8-07317B98C52A}"/>
                            </a:ext>
                          </a:extLst>
                        </p:cNvPr>
                        <p:cNvSpPr/>
                        <p:nvPr/>
                      </p:nvSpPr>
                      <p:spPr>
                        <a:xfrm>
                          <a:off x="28907" y="22105"/>
                          <a:ext cx="7735" cy="1072"/>
                        </a:xfrm>
                        <a:prstGeom prst="rect">
                          <a:avLst/>
                        </a:prstGeom>
                        <a:solidFill>
                          <a:srgbClr val="002060"/>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latin typeface="+mj-lt"/>
                            <a:cs typeface="+mj-lt"/>
                          </a:endParaRPr>
                        </a:p>
                      </p:txBody>
                    </p:sp>
                    <p:sp>
                      <p:nvSpPr>
                        <p:cNvPr id="101" name="Rectangle 11">
                          <a:extLst>
                            <a:ext uri="{FF2B5EF4-FFF2-40B4-BE49-F238E27FC236}">
                              <a16:creationId xmlns:a16="http://schemas.microsoft.com/office/drawing/2014/main" id="{75B8794A-7A64-56CB-D164-91400075366B}"/>
                            </a:ext>
                          </a:extLst>
                        </p:cNvPr>
                        <p:cNvSpPr/>
                        <p:nvPr/>
                      </p:nvSpPr>
                      <p:spPr>
                        <a:xfrm>
                          <a:off x="32279" y="22146"/>
                          <a:ext cx="1002" cy="1031"/>
                        </a:xfrm>
                        <a:prstGeom prst="rect">
                          <a:avLst/>
                        </a:prstGeom>
                        <a:solidFill>
                          <a:srgbClr val="001A4A"/>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2" name="Rectangle 2">
                          <a:extLst>
                            <a:ext uri="{FF2B5EF4-FFF2-40B4-BE49-F238E27FC236}">
                              <a16:creationId xmlns:a16="http://schemas.microsoft.com/office/drawing/2014/main" id="{3128F239-39D2-F164-8EDA-04936013FE4E}"/>
                            </a:ext>
                          </a:extLst>
                        </p:cNvPr>
                        <p:cNvSpPr/>
                        <p:nvPr/>
                      </p:nvSpPr>
                      <p:spPr>
                        <a:xfrm>
                          <a:off x="31958" y="20338"/>
                          <a:ext cx="180" cy="914"/>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3" name="Chord 3">
                          <a:extLst>
                            <a:ext uri="{FF2B5EF4-FFF2-40B4-BE49-F238E27FC236}">
                              <a16:creationId xmlns:a16="http://schemas.microsoft.com/office/drawing/2014/main" id="{D31EEDE5-3E9B-DB57-FA2A-C2A275DB3C28}"/>
                            </a:ext>
                          </a:extLst>
                        </p:cNvPr>
                        <p:cNvSpPr/>
                        <p:nvPr/>
                      </p:nvSpPr>
                      <p:spPr>
                        <a:xfrm rot="10440000">
                          <a:off x="31855" y="19417"/>
                          <a:ext cx="386" cy="938"/>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4" name="Rectangle 32">
                          <a:extLst>
                            <a:ext uri="{FF2B5EF4-FFF2-40B4-BE49-F238E27FC236}">
                              <a16:creationId xmlns:a16="http://schemas.microsoft.com/office/drawing/2014/main" id="{A0EA7D89-EE71-F7C3-AC39-D808EFE93AA8}"/>
                            </a:ext>
                          </a:extLst>
                        </p:cNvPr>
                        <p:cNvSpPr/>
                        <p:nvPr/>
                      </p:nvSpPr>
                      <p:spPr>
                        <a:xfrm>
                          <a:off x="30164" y="1726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5" name="Rectangle 33">
                          <a:extLst>
                            <a:ext uri="{FF2B5EF4-FFF2-40B4-BE49-F238E27FC236}">
                              <a16:creationId xmlns:a16="http://schemas.microsoft.com/office/drawing/2014/main" id="{81002596-6C83-3CD0-FDDB-4A32A8279956}"/>
                            </a:ext>
                          </a:extLst>
                        </p:cNvPr>
                        <p:cNvSpPr/>
                        <p:nvPr/>
                      </p:nvSpPr>
                      <p:spPr>
                        <a:xfrm>
                          <a:off x="30164" y="1700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6" name="TextBox 54">
                          <a:extLst>
                            <a:ext uri="{FF2B5EF4-FFF2-40B4-BE49-F238E27FC236}">
                              <a16:creationId xmlns:a16="http://schemas.microsoft.com/office/drawing/2014/main" id="{0FC35D21-D2A0-2C4A-C1F8-E3D3A225D17F}"/>
                            </a:ext>
                          </a:extLst>
                        </p:cNvPr>
                        <p:cNvSpPr/>
                        <p:nvPr/>
                      </p:nvSpPr>
                      <p:spPr>
                        <a:xfrm>
                          <a:off x="28911" y="22145"/>
                          <a:ext cx="3357" cy="997"/>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ea typeface="DejaVu Sans" panose="020B0606030804020204"/>
                              <a:cs typeface="+mj-lt"/>
                            </a:rPr>
                            <a:t>Magnete Superconduttore</a:t>
                          </a:r>
                        </a:p>
                      </p:txBody>
                    </p:sp>
                    <p:sp>
                      <p:nvSpPr>
                        <p:cNvPr id="107" name="Oval 22">
                          <a:extLst>
                            <a:ext uri="{FF2B5EF4-FFF2-40B4-BE49-F238E27FC236}">
                              <a16:creationId xmlns:a16="http://schemas.microsoft.com/office/drawing/2014/main" id="{042F630C-FC51-E9FF-E3FC-D88BF787FE2D}"/>
                            </a:ext>
                          </a:extLst>
                        </p:cNvPr>
                        <p:cNvSpPr/>
                        <p:nvPr/>
                      </p:nvSpPr>
                      <p:spPr>
                        <a:xfrm rot="21420000">
                          <a:off x="32288" y="19655"/>
                          <a:ext cx="107" cy="340"/>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108" name="Rectangle 85">
                          <a:extLst>
                            <a:ext uri="{FF2B5EF4-FFF2-40B4-BE49-F238E27FC236}">
                              <a16:creationId xmlns:a16="http://schemas.microsoft.com/office/drawing/2014/main" id="{1BF4B932-F7D2-3048-48C0-CB26FE1501F8}"/>
                            </a:ext>
                          </a:extLst>
                        </p:cNvPr>
                        <p:cNvSpPr/>
                        <p:nvPr/>
                      </p:nvSpPr>
                      <p:spPr>
                        <a:xfrm>
                          <a:off x="32606" y="19025"/>
                          <a:ext cx="384" cy="2236"/>
                        </a:xfrm>
                        <a:prstGeom prst="rect">
                          <a:avLst/>
                        </a:prstGeom>
                        <a:solidFill>
                          <a:schemeClr val="bg1">
                            <a:lumMod val="7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9" name="TextBox 144">
                          <a:extLst>
                            <a:ext uri="{FF2B5EF4-FFF2-40B4-BE49-F238E27FC236}">
                              <a16:creationId xmlns:a16="http://schemas.microsoft.com/office/drawing/2014/main" id="{6A83116B-021B-AACB-9ED1-2529F3DF93B7}"/>
                            </a:ext>
                          </a:extLst>
                        </p:cNvPr>
                        <p:cNvSpPr/>
                        <p:nvPr/>
                      </p:nvSpPr>
                      <p:spPr>
                        <a:xfrm>
                          <a:off x="31268" y="22928"/>
                          <a:ext cx="358" cy="541"/>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latin typeface="+mj-lt"/>
                              <a:ea typeface="DejaVu Sans" panose="020B0606030804020204"/>
                              <a:cs typeface="+mj-lt"/>
                            </a:rPr>
                            <a:t> </a:t>
                          </a:r>
                        </a:p>
                      </p:txBody>
                    </p:sp>
                    <p:sp>
                      <p:nvSpPr>
                        <p:cNvPr id="110" name="Rectangle 4">
                          <a:extLst>
                            <a:ext uri="{FF2B5EF4-FFF2-40B4-BE49-F238E27FC236}">
                              <a16:creationId xmlns:a16="http://schemas.microsoft.com/office/drawing/2014/main" id="{A664DB7F-A0C1-4F5F-7314-AE85951327E8}"/>
                            </a:ext>
                          </a:extLst>
                        </p:cNvPr>
                        <p:cNvSpPr/>
                        <p:nvPr/>
                      </p:nvSpPr>
                      <p:spPr>
                        <a:xfrm rot="5400000">
                          <a:off x="32735" y="20327"/>
                          <a:ext cx="122" cy="1976"/>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1" name="Rectangle 20">
                          <a:extLst>
                            <a:ext uri="{FF2B5EF4-FFF2-40B4-BE49-F238E27FC236}">
                              <a16:creationId xmlns:a16="http://schemas.microsoft.com/office/drawing/2014/main" id="{86EB4F0F-8BAB-1FA2-EADB-A70A10334EE9}"/>
                            </a:ext>
                          </a:extLst>
                        </p:cNvPr>
                        <p:cNvSpPr/>
                        <p:nvPr/>
                      </p:nvSpPr>
                      <p:spPr>
                        <a:xfrm>
                          <a:off x="30164" y="21682"/>
                          <a:ext cx="5232" cy="190"/>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2" name="Rectangle 21">
                          <a:extLst>
                            <a:ext uri="{FF2B5EF4-FFF2-40B4-BE49-F238E27FC236}">
                              <a16:creationId xmlns:a16="http://schemas.microsoft.com/office/drawing/2014/main" id="{CC5463B7-A61D-FEDB-7011-58883D1BFD04}"/>
                            </a:ext>
                          </a:extLst>
                        </p:cNvPr>
                        <p:cNvSpPr/>
                        <p:nvPr/>
                      </p:nvSpPr>
                      <p:spPr>
                        <a:xfrm>
                          <a:off x="30164" y="21905"/>
                          <a:ext cx="5232" cy="199"/>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3" name="Rectangle 114">
                          <a:extLst>
                            <a:ext uri="{FF2B5EF4-FFF2-40B4-BE49-F238E27FC236}">
                              <a16:creationId xmlns:a16="http://schemas.microsoft.com/office/drawing/2014/main" id="{D2AF079D-F95F-693A-95A6-5080E84EBB2A}"/>
                            </a:ext>
                          </a:extLst>
                        </p:cNvPr>
                        <p:cNvSpPr/>
                        <p:nvPr/>
                      </p:nvSpPr>
                      <p:spPr>
                        <a:xfrm rot="5400000">
                          <a:off x="32735" y="20292"/>
                          <a:ext cx="78" cy="2238"/>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4" name="TextBox 68">
                          <a:extLst>
                            <a:ext uri="{FF2B5EF4-FFF2-40B4-BE49-F238E27FC236}">
                              <a16:creationId xmlns:a16="http://schemas.microsoft.com/office/drawing/2014/main" id="{2D40883E-C6A4-6C15-361E-784030F74294}"/>
                            </a:ext>
                          </a:extLst>
                        </p:cNvPr>
                        <p:cNvSpPr/>
                        <p:nvPr/>
                      </p:nvSpPr>
                      <p:spPr>
                        <a:xfrm>
                          <a:off x="28931" y="19975"/>
                          <a:ext cx="1815" cy="997"/>
                        </a:xfrm>
                        <a:prstGeom prst="rect">
                          <a:avLst/>
                        </a:prstGeom>
                        <a:noFill/>
                        <a:ln w="28440">
                          <a:solidFill>
                            <a:srgbClr val="00B0F0"/>
                          </a:solidFill>
                          <a:round/>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Nube di Elettroni</a:t>
                          </a:r>
                        </a:p>
                      </p:txBody>
                    </p:sp>
                    <p:sp>
                      <p:nvSpPr>
                        <p:cNvPr id="115" name="Straight Connector 35">
                          <a:extLst>
                            <a:ext uri="{FF2B5EF4-FFF2-40B4-BE49-F238E27FC236}">
                              <a16:creationId xmlns:a16="http://schemas.microsoft.com/office/drawing/2014/main" id="{A5E9A769-8A9F-1FAB-8AB1-C6706E2B9AD5}"/>
                            </a:ext>
                          </a:extLst>
                        </p:cNvPr>
                        <p:cNvSpPr/>
                        <p:nvPr/>
                      </p:nvSpPr>
                      <p:spPr>
                        <a:xfrm flipH="1">
                          <a:off x="32322" y="19586"/>
                          <a:ext cx="7" cy="3784"/>
                        </a:xfrm>
                        <a:prstGeom prst="line">
                          <a:avLst/>
                        </a:prstGeom>
                        <a:ln w="12600">
                          <a:solidFill>
                            <a:srgbClr val="FF0000"/>
                          </a:solidFill>
                          <a:prstDash val="solid"/>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6" name="Straight Connector 136">
                          <a:extLst>
                            <a:ext uri="{FF2B5EF4-FFF2-40B4-BE49-F238E27FC236}">
                              <a16:creationId xmlns:a16="http://schemas.microsoft.com/office/drawing/2014/main" id="{382BD7EF-1F39-38C6-46FB-5E0BA7F438A7}"/>
                            </a:ext>
                          </a:extLst>
                        </p:cNvPr>
                        <p:cNvSpPr/>
                        <p:nvPr/>
                      </p:nvSpPr>
                      <p:spPr>
                        <a:xfrm flipV="1">
                          <a:off x="32798" y="16702"/>
                          <a:ext cx="13" cy="6999"/>
                        </a:xfrm>
                        <a:prstGeom prst="line">
                          <a:avLst/>
                        </a:prstGeom>
                        <a:ln w="9360">
                          <a:solidFill>
                            <a:srgbClr val="000000"/>
                          </a:solidFill>
                          <a:prstDash val="lgDashDot"/>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96" name="Right Triangle 174">
                        <a:extLst>
                          <a:ext uri="{FF2B5EF4-FFF2-40B4-BE49-F238E27FC236}">
                            <a16:creationId xmlns:a16="http://schemas.microsoft.com/office/drawing/2014/main" id="{4C72B54B-5E46-D22B-D3F1-03C011535A28}"/>
                          </a:ext>
                        </a:extLst>
                      </p:cNvPr>
                      <p:cNvSpPr/>
                      <p:nvPr/>
                    </p:nvSpPr>
                    <p:spPr>
                      <a:xfrm>
                        <a:off x="32334" y="25400"/>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7" name="Rectangle 2">
                        <a:extLst>
                          <a:ext uri="{FF2B5EF4-FFF2-40B4-BE49-F238E27FC236}">
                            <a16:creationId xmlns:a16="http://schemas.microsoft.com/office/drawing/2014/main" id="{C2003347-3DEE-D979-26AB-77FF9B560362}"/>
                          </a:ext>
                        </a:extLst>
                      </p:cNvPr>
                      <p:cNvSpPr/>
                      <p:nvPr/>
                    </p:nvSpPr>
                    <p:spPr>
                      <a:xfrm>
                        <a:off x="32168" y="25373"/>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88" name="Rectangle 2">
                      <a:extLst>
                        <a:ext uri="{FF2B5EF4-FFF2-40B4-BE49-F238E27FC236}">
                          <a16:creationId xmlns:a16="http://schemas.microsoft.com/office/drawing/2014/main" id="{E2EA1AC1-1A97-D4EB-E1F7-143827404682}"/>
                        </a:ext>
                      </a:extLst>
                    </p:cNvPr>
                    <p:cNvSpPr/>
                    <p:nvPr/>
                  </p:nvSpPr>
                  <p:spPr>
                    <a:xfrm flipH="1">
                      <a:off x="34939" y="28368"/>
                      <a:ext cx="306" cy="1553"/>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89" name="Chord 3">
                      <a:extLst>
                        <a:ext uri="{FF2B5EF4-FFF2-40B4-BE49-F238E27FC236}">
                          <a16:creationId xmlns:a16="http://schemas.microsoft.com/office/drawing/2014/main" id="{E7266922-F15F-F1F2-2313-955F8CA59A2D}"/>
                        </a:ext>
                      </a:extLst>
                    </p:cNvPr>
                    <p:cNvSpPr/>
                    <p:nvPr/>
                  </p:nvSpPr>
                  <p:spPr>
                    <a:xfrm rot="11160000" flipH="1">
                      <a:off x="34762" y="26801"/>
                      <a:ext cx="656" cy="1593"/>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90" name="Right Triangle 166">
                      <a:extLst>
                        <a:ext uri="{FF2B5EF4-FFF2-40B4-BE49-F238E27FC236}">
                          <a16:creationId xmlns:a16="http://schemas.microsoft.com/office/drawing/2014/main" id="{D9FE3C13-6B5D-5A9A-C897-DE90EE730A1E}"/>
                        </a:ext>
                      </a:extLst>
                    </p:cNvPr>
                    <p:cNvSpPr/>
                    <p:nvPr/>
                  </p:nvSpPr>
                  <p:spPr>
                    <a:xfrm flipH="1">
                      <a:off x="34939" y="25403"/>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1" name="Rectangle 2">
                      <a:extLst>
                        <a:ext uri="{FF2B5EF4-FFF2-40B4-BE49-F238E27FC236}">
                          <a16:creationId xmlns:a16="http://schemas.microsoft.com/office/drawing/2014/main" id="{9C8A4193-0EA1-102C-D1AE-940DC5A81B2D}"/>
                        </a:ext>
                      </a:extLst>
                    </p:cNvPr>
                    <p:cNvSpPr/>
                    <p:nvPr/>
                  </p:nvSpPr>
                  <p:spPr>
                    <a:xfrm flipH="1">
                      <a:off x="35256" y="25376"/>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92" name="Arc 169">
                      <a:extLst>
                        <a:ext uri="{FF2B5EF4-FFF2-40B4-BE49-F238E27FC236}">
                          <a16:creationId xmlns:a16="http://schemas.microsoft.com/office/drawing/2014/main" id="{82EBC574-6098-9621-E865-177875A87541}"/>
                        </a:ext>
                      </a:extLst>
                    </p:cNvPr>
                    <p:cNvSpPr/>
                    <p:nvPr/>
                  </p:nvSpPr>
                  <p:spPr>
                    <a:xfrm>
                      <a:off x="30641" y="22971"/>
                      <a:ext cx="2413" cy="8189"/>
                    </a:xfrm>
                    <a:prstGeom prst="arc">
                      <a:avLst>
                        <a:gd name="adj1" fmla="val 16707558"/>
                        <a:gd name="adj2" fmla="val 53207"/>
                      </a:avLst>
                    </a:prstGeom>
                    <a:noFill/>
                    <a:ln w="127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3" name="Oval 22">
                      <a:extLst>
                        <a:ext uri="{FF2B5EF4-FFF2-40B4-BE49-F238E27FC236}">
                          <a16:creationId xmlns:a16="http://schemas.microsoft.com/office/drawing/2014/main" id="{F3A316BA-87AB-5245-D989-17036F8151D1}"/>
                        </a:ext>
                      </a:extLst>
                    </p:cNvPr>
                    <p:cNvSpPr/>
                    <p:nvPr/>
                  </p:nvSpPr>
                  <p:spPr>
                    <a:xfrm rot="180000" flipH="1">
                      <a:off x="34509" y="27177"/>
                      <a:ext cx="181" cy="578"/>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94" name="Text Box 99">
                      <a:extLst>
                        <a:ext uri="{FF2B5EF4-FFF2-40B4-BE49-F238E27FC236}">
                          <a16:creationId xmlns:a16="http://schemas.microsoft.com/office/drawing/2014/main" id="{3680FC35-F32D-BBC5-8520-BBCF6991BE0D}"/>
                        </a:ext>
                      </a:extLst>
                    </p:cNvPr>
                    <p:cNvSpPr txBox="1"/>
                    <p:nvPr/>
                  </p:nvSpPr>
                  <p:spPr>
                    <a:xfrm>
                      <a:off x="23400" y="33380"/>
                      <a:ext cx="800" cy="925"/>
                    </a:xfrm>
                    <a:prstGeom prst="rect">
                      <a:avLst/>
                    </a:prstGeom>
                    <a:noFill/>
                  </p:spPr>
                  <p:txBody>
                    <a:bodyPr wrap="square" rtlCol="0" anchor="t">
                      <a:spAutoFit/>
                    </a:bodyPr>
                    <a:lstStyle/>
                    <a:p>
                      <a:pPr marL="457200" indent="-457200" algn="just">
                        <a:buFont typeface="Arial" panose="02080604020202020204" pitchFamily="34" charset="0"/>
                        <a:buChar char="•"/>
                      </a:pPr>
                      <a:endParaRPr lang="it-IT" sz="1100" noProof="0" dirty="0">
                        <a:latin typeface="+mj-lt"/>
                        <a:ea typeface="Helvetica" charset="0"/>
                        <a:cs typeface="+mj-lt"/>
                      </a:endParaRPr>
                    </a:p>
                  </p:txBody>
                </p:sp>
              </p:grpSp>
              <p:cxnSp>
                <p:nvCxnSpPr>
                  <p:cNvPr id="84" name="Straight Arrow Connector 248">
                    <a:extLst>
                      <a:ext uri="{FF2B5EF4-FFF2-40B4-BE49-F238E27FC236}">
                        <a16:creationId xmlns:a16="http://schemas.microsoft.com/office/drawing/2014/main" id="{10BD4B37-F631-1CEC-4BF6-CD6BA2772982}"/>
                      </a:ext>
                    </a:extLst>
                  </p:cNvPr>
                  <p:cNvCxnSpPr>
                    <a:cxnSpLocks/>
                    <a:stCxn id="114" idx="3"/>
                  </p:cNvCxnSpPr>
                  <p:nvPr/>
                </p:nvCxnSpPr>
                <p:spPr>
                  <a:xfrm flipV="1">
                    <a:off x="19732800" y="17924289"/>
                    <a:ext cx="1772095" cy="741476"/>
                  </a:xfrm>
                  <a:prstGeom prst="straightConnector1">
                    <a:avLst/>
                  </a:prstGeom>
                  <a:solidFill>
                    <a:schemeClr val="accent1"/>
                  </a:solidFill>
                  <a:ln w="19050" cap="flat" cmpd="sng" algn="ctr">
                    <a:solidFill>
                      <a:srgbClr val="00B0F0"/>
                    </a:solidFill>
                    <a:prstDash val="solid"/>
                    <a:round/>
                    <a:headEnd type="none" w="med" len="med"/>
                    <a:tailEnd type="triangle" w="med" len="med"/>
                  </a:ln>
                </p:spPr>
              </p:cxnSp>
              <p:sp>
                <p:nvSpPr>
                  <p:cNvPr id="85" name="Text Box 103">
                    <a:extLst>
                      <a:ext uri="{FF2B5EF4-FFF2-40B4-BE49-F238E27FC236}">
                        <a16:creationId xmlns:a16="http://schemas.microsoft.com/office/drawing/2014/main" id="{05D0E4DD-02DF-7F32-AAD7-81C07D51CA0D}"/>
                      </a:ext>
                    </a:extLst>
                  </p:cNvPr>
                  <p:cNvSpPr txBox="1"/>
                  <p:nvPr/>
                </p:nvSpPr>
                <p:spPr>
                  <a:xfrm>
                    <a:off x="21446483" y="16048212"/>
                    <a:ext cx="704715" cy="844631"/>
                  </a:xfrm>
                  <a:prstGeom prst="rect">
                    <a:avLst/>
                  </a:prstGeom>
                  <a:noFill/>
                </p:spPr>
                <p:txBody>
                  <a:bodyPr wrap="none" rtlCol="0">
                    <a:spAutoFit/>
                  </a:bodyPr>
                  <a:lstStyle/>
                  <a:p>
                    <a:pPr marL="0" indent="0" algn="just">
                      <a:buNone/>
                    </a:pPr>
                    <a:r>
                      <a:rPr lang="it-IT" sz="1600" b="1" noProof="0" dirty="0">
                        <a:latin typeface="+mj-lt"/>
                        <a:ea typeface="Helvetica" charset="0"/>
                        <a:cs typeface="+mj-lt"/>
                      </a:rPr>
                      <a:t>E</a:t>
                    </a:r>
                  </a:p>
                </p:txBody>
              </p:sp>
              <p:sp>
                <p:nvSpPr>
                  <p:cNvPr id="86" name="Text Box 110">
                    <a:extLst>
                      <a:ext uri="{FF2B5EF4-FFF2-40B4-BE49-F238E27FC236}">
                        <a16:creationId xmlns:a16="http://schemas.microsoft.com/office/drawing/2014/main" id="{747DA64B-78A7-78F9-E595-369A3AACAF65}"/>
                      </a:ext>
                    </a:extLst>
                  </p:cNvPr>
                  <p:cNvSpPr txBox="1"/>
                  <p:nvPr/>
                </p:nvSpPr>
                <p:spPr>
                  <a:xfrm rot="16200000">
                    <a:off x="20435999" y="15733626"/>
                    <a:ext cx="608357" cy="844695"/>
                  </a:xfrm>
                  <a:prstGeom prst="rect">
                    <a:avLst/>
                  </a:prstGeom>
                  <a:noFill/>
                </p:spPr>
                <p:txBody>
                  <a:bodyPr wrap="square" rtlCol="0">
                    <a:spAutoFit/>
                  </a:bodyPr>
                  <a:lstStyle/>
                  <a:p>
                    <a:pPr marL="0" indent="0" algn="just">
                      <a:buNone/>
                    </a:pPr>
                    <a:r>
                      <a:rPr lang="it-IT" sz="1600" b="1" noProof="0" dirty="0">
                        <a:latin typeface="+mj-lt"/>
                        <a:ea typeface="Helvetica" charset="0"/>
                        <a:cs typeface="+mj-lt"/>
                      </a:rPr>
                      <a:t>B</a:t>
                    </a:r>
                  </a:p>
                </p:txBody>
              </p:sp>
            </p:grpSp>
            <p:cxnSp>
              <p:nvCxnSpPr>
                <p:cNvPr id="81" name="Straight Arrow Connector 11">
                  <a:extLst>
                    <a:ext uri="{FF2B5EF4-FFF2-40B4-BE49-F238E27FC236}">
                      <a16:creationId xmlns:a16="http://schemas.microsoft.com/office/drawing/2014/main" id="{24EF30B5-CBD0-C9FB-B5C3-A01200705BAE}"/>
                    </a:ext>
                  </a:extLst>
                </p:cNvPr>
                <p:cNvCxnSpPr/>
                <p:nvPr/>
              </p:nvCxnSpPr>
              <p:spPr>
                <a:xfrm>
                  <a:off x="7100" y="4729"/>
                  <a:ext cx="586" cy="0"/>
                </a:xfrm>
                <a:prstGeom prst="straightConnector1">
                  <a:avLst/>
                </a:prstGeom>
                <a:ln w="57150">
                  <a:solidFill>
                    <a:srgbClr val="00B05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13">
                  <a:extLst>
                    <a:ext uri="{FF2B5EF4-FFF2-40B4-BE49-F238E27FC236}">
                      <a16:creationId xmlns:a16="http://schemas.microsoft.com/office/drawing/2014/main" id="{526CE1F0-5EE6-8742-C5FE-EE40F11A13CD}"/>
                    </a:ext>
                  </a:extLst>
                </p:cNvPr>
                <p:cNvCxnSpPr/>
                <p:nvPr/>
              </p:nvCxnSpPr>
              <p:spPr>
                <a:xfrm flipH="1" flipV="1">
                  <a:off x="7067" y="3654"/>
                  <a:ext cx="134" cy="494"/>
                </a:xfrm>
                <a:prstGeom prst="straightConnector1">
                  <a:avLst/>
                </a:prstGeom>
                <a:ln w="57150">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78" name="TextBox 20">
                <a:extLst>
                  <a:ext uri="{FF2B5EF4-FFF2-40B4-BE49-F238E27FC236}">
                    <a16:creationId xmlns:a16="http://schemas.microsoft.com/office/drawing/2014/main" id="{D71A7FF9-8F5A-D7DF-9BE6-E7C91D625DC7}"/>
                  </a:ext>
                </a:extLst>
              </p:cNvPr>
              <p:cNvSpPr/>
              <p:nvPr/>
            </p:nvSpPr>
            <p:spPr>
              <a:xfrm>
                <a:off x="7611" y="3468"/>
                <a:ext cx="1507" cy="1053"/>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Linea di Campo Magnetico</a:t>
                </a:r>
              </a:p>
            </p:txBody>
          </p:sp>
          <p:cxnSp>
            <p:nvCxnSpPr>
              <p:cNvPr id="79" name="Straight Arrow Connector 9">
                <a:extLst>
                  <a:ext uri="{FF2B5EF4-FFF2-40B4-BE49-F238E27FC236}">
                    <a16:creationId xmlns:a16="http://schemas.microsoft.com/office/drawing/2014/main" id="{D9F50345-1ADC-646A-7060-8B0AD6163B1F}"/>
                  </a:ext>
                </a:extLst>
              </p:cNvPr>
              <p:cNvCxnSpPr>
                <a:cxnSpLocks/>
                <a:stCxn id="78" idx="3"/>
              </p:cNvCxnSpPr>
              <p:nvPr/>
            </p:nvCxnSpPr>
            <p:spPr>
              <a:xfrm flipV="1">
                <a:off x="9118" y="3781"/>
                <a:ext cx="980" cy="214"/>
              </a:xfrm>
              <a:prstGeom prst="straightConnector1">
                <a:avLst/>
              </a:prstGeom>
              <a:solidFill>
                <a:schemeClr val="accent1"/>
              </a:solidFill>
              <a:ln w="9525" cap="flat" cmpd="sng" algn="ctr">
                <a:solidFill>
                  <a:schemeClr val="tx1"/>
                </a:solidFill>
                <a:prstDash val="solid"/>
                <a:round/>
                <a:headEnd type="none" w="med" len="med"/>
                <a:tailEnd type="triangle" w="med" len="med"/>
              </a:ln>
            </p:spPr>
          </p:cxnSp>
        </p:grpSp>
        <p:cxnSp>
          <p:nvCxnSpPr>
            <p:cNvPr id="66" name="Connettore a gomito 65">
              <a:extLst>
                <a:ext uri="{FF2B5EF4-FFF2-40B4-BE49-F238E27FC236}">
                  <a16:creationId xmlns:a16="http://schemas.microsoft.com/office/drawing/2014/main" id="{0F7D526B-1D78-0DDA-B77C-D07CA5DEFB9B}"/>
                </a:ext>
              </a:extLst>
            </p:cNvPr>
            <p:cNvCxnSpPr>
              <a:cxnSpLocks/>
            </p:cNvCxnSpPr>
            <p:nvPr/>
          </p:nvCxnSpPr>
          <p:spPr>
            <a:xfrm flipV="1">
              <a:off x="2036920" y="2368445"/>
              <a:ext cx="1732211" cy="15187"/>
            </a:xfrm>
            <a:prstGeom prst="bentConnector4">
              <a:avLst>
                <a:gd name="adj1" fmla="val 56277"/>
                <a:gd name="adj2" fmla="val 1605235"/>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8" name="Triangolo 67">
              <a:extLst>
                <a:ext uri="{FF2B5EF4-FFF2-40B4-BE49-F238E27FC236}">
                  <a16:creationId xmlns:a16="http://schemas.microsoft.com/office/drawing/2014/main" id="{C31ADF5E-9995-DD57-B0D1-D4F1FA2AC7CF}"/>
                </a:ext>
              </a:extLst>
            </p:cNvPr>
            <p:cNvSpPr/>
            <p:nvPr/>
          </p:nvSpPr>
          <p:spPr>
            <a:xfrm rot="10800000">
              <a:off x="3597193" y="2364968"/>
              <a:ext cx="357784" cy="28620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9" name="TextBox 20">
              <a:extLst>
                <a:ext uri="{FF2B5EF4-FFF2-40B4-BE49-F238E27FC236}">
                  <a16:creationId xmlns:a16="http://schemas.microsoft.com/office/drawing/2014/main" id="{0652E4FE-7D9A-25DA-77A1-A661717E8BE6}"/>
                </a:ext>
              </a:extLst>
            </p:cNvPr>
            <p:cNvSpPr/>
            <p:nvPr/>
          </p:nvSpPr>
          <p:spPr>
            <a:xfrm>
              <a:off x="2995744" y="3082827"/>
              <a:ext cx="1002635" cy="429405"/>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Amplificatore</a:t>
              </a:r>
              <a:br>
                <a:rPr lang="it-IT" sz="1100" spc="-1" noProof="0" dirty="0">
                  <a:solidFill>
                    <a:srgbClr val="000000"/>
                  </a:solidFill>
                  <a:ea typeface="DejaVu Sans" panose="020B0606030804020204"/>
                  <a:cs typeface="+mj-lt"/>
                </a:rPr>
              </a:br>
              <a:r>
                <a:rPr lang="it-IT" sz="1100" spc="-1" noProof="0" dirty="0" err="1">
                  <a:solidFill>
                    <a:srgbClr val="000000"/>
                  </a:solidFill>
                  <a:ea typeface="DejaVu Sans" panose="020B0606030804020204"/>
                  <a:cs typeface="+mj-lt"/>
                </a:rPr>
                <a:t>f</a:t>
              </a:r>
              <a:r>
                <a:rPr lang="it-IT" sz="1100" spc="-1" baseline="-25000" noProof="0" dirty="0" err="1">
                  <a:solidFill>
                    <a:srgbClr val="000000"/>
                  </a:solidFill>
                  <a:ea typeface="DejaVu Sans" panose="020B0606030804020204"/>
                  <a:cs typeface="+mj-lt"/>
                </a:rPr>
                <a:t>c</a:t>
              </a:r>
              <a:r>
                <a:rPr lang="it-IT" sz="1100" spc="-1" noProof="0" dirty="0">
                  <a:solidFill>
                    <a:srgbClr val="000000"/>
                  </a:solidFill>
                  <a:ea typeface="DejaVu Sans" panose="020B0606030804020204"/>
                  <a:cs typeface="+mj-lt"/>
                </a:rPr>
                <a:t> </a:t>
              </a:r>
              <a:r>
                <a:rPr lang="it-IT" sz="1100" spc="-1" dirty="0">
                  <a:solidFill>
                    <a:srgbClr val="000000"/>
                  </a:solidFill>
                  <a:ea typeface="DejaVu Sans" panose="020B0606030804020204"/>
                  <a:cs typeface="+mj-lt"/>
                </a:rPr>
                <a:t>~</a:t>
              </a:r>
              <a:r>
                <a:rPr lang="it-IT" sz="1100" spc="-1" noProof="0" dirty="0">
                  <a:solidFill>
                    <a:srgbClr val="000000"/>
                  </a:solidFill>
                  <a:ea typeface="DejaVu Sans" panose="020B0606030804020204"/>
                  <a:cs typeface="+mj-lt"/>
                </a:rPr>
                <a:t> 0.8 GHz</a:t>
              </a:r>
            </a:p>
          </p:txBody>
        </p:sp>
        <p:cxnSp>
          <p:nvCxnSpPr>
            <p:cNvPr id="70" name="Connettore dritto 69">
              <a:extLst>
                <a:ext uri="{FF2B5EF4-FFF2-40B4-BE49-F238E27FC236}">
                  <a16:creationId xmlns:a16="http://schemas.microsoft.com/office/drawing/2014/main" id="{D05C9DB7-C518-962E-62B2-1732B5234769}"/>
                </a:ext>
              </a:extLst>
            </p:cNvPr>
            <p:cNvCxnSpPr>
              <a:cxnSpLocks/>
              <a:stCxn id="68" idx="0"/>
            </p:cNvCxnSpPr>
            <p:nvPr/>
          </p:nvCxnSpPr>
          <p:spPr>
            <a:xfrm flipH="1">
              <a:off x="3776084" y="2651173"/>
              <a:ext cx="1" cy="3328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Connettore dritto 70">
              <a:extLst>
                <a:ext uri="{FF2B5EF4-FFF2-40B4-BE49-F238E27FC236}">
                  <a16:creationId xmlns:a16="http://schemas.microsoft.com/office/drawing/2014/main" id="{416E80AF-E007-2813-C561-EB164D0C4406}"/>
                </a:ext>
              </a:extLst>
            </p:cNvPr>
            <p:cNvCxnSpPr>
              <a:cxnSpLocks/>
            </p:cNvCxnSpPr>
            <p:nvPr/>
          </p:nvCxnSpPr>
          <p:spPr>
            <a:xfrm flipH="1" flipV="1">
              <a:off x="3616950" y="2771184"/>
              <a:ext cx="325089"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Connettore dritto 71">
              <a:extLst>
                <a:ext uri="{FF2B5EF4-FFF2-40B4-BE49-F238E27FC236}">
                  <a16:creationId xmlns:a16="http://schemas.microsoft.com/office/drawing/2014/main" id="{67F6A407-D847-8036-4F2A-623D7B93889F}"/>
                </a:ext>
              </a:extLst>
            </p:cNvPr>
            <p:cNvCxnSpPr>
              <a:cxnSpLocks/>
            </p:cNvCxnSpPr>
            <p:nvPr/>
          </p:nvCxnSpPr>
          <p:spPr>
            <a:xfrm flipH="1" flipV="1">
              <a:off x="3670463" y="2814264"/>
              <a:ext cx="216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Connettore dritto 72">
              <a:extLst>
                <a:ext uri="{FF2B5EF4-FFF2-40B4-BE49-F238E27FC236}">
                  <a16:creationId xmlns:a16="http://schemas.microsoft.com/office/drawing/2014/main" id="{887C446D-DC4D-3837-8FDD-62684F4193B5}"/>
                </a:ext>
              </a:extLst>
            </p:cNvPr>
            <p:cNvCxnSpPr>
              <a:cxnSpLocks/>
            </p:cNvCxnSpPr>
            <p:nvPr/>
          </p:nvCxnSpPr>
          <p:spPr>
            <a:xfrm flipH="1" flipV="1">
              <a:off x="3705298" y="2858100"/>
              <a:ext cx="144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 name="Connettore dritto 73">
              <a:extLst>
                <a:ext uri="{FF2B5EF4-FFF2-40B4-BE49-F238E27FC236}">
                  <a16:creationId xmlns:a16="http://schemas.microsoft.com/office/drawing/2014/main" id="{0D1AA332-EB37-F7E3-A85D-EF1950609C0A}"/>
                </a:ext>
              </a:extLst>
            </p:cNvPr>
            <p:cNvCxnSpPr>
              <a:cxnSpLocks/>
            </p:cNvCxnSpPr>
            <p:nvPr/>
          </p:nvCxnSpPr>
          <p:spPr>
            <a:xfrm flipH="1" flipV="1">
              <a:off x="3740320" y="2902631"/>
              <a:ext cx="72000" cy="121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Text Box 103">
              <a:extLst>
                <a:ext uri="{FF2B5EF4-FFF2-40B4-BE49-F238E27FC236}">
                  <a16:creationId xmlns:a16="http://schemas.microsoft.com/office/drawing/2014/main" id="{5ED85E91-5262-2145-7968-D244739B08CB}"/>
                </a:ext>
              </a:extLst>
            </p:cNvPr>
            <p:cNvSpPr txBox="1"/>
            <p:nvPr/>
          </p:nvSpPr>
          <p:spPr>
            <a:xfrm>
              <a:off x="3397684" y="2402901"/>
              <a:ext cx="372218" cy="338554"/>
            </a:xfrm>
            <a:prstGeom prst="rect">
              <a:avLst/>
            </a:prstGeom>
            <a:noFill/>
          </p:spPr>
          <p:txBody>
            <a:bodyPr wrap="none" rtlCol="0">
              <a:spAutoFit/>
            </a:bodyPr>
            <a:lstStyle/>
            <a:p>
              <a:pPr marL="0" indent="0" algn="just">
                <a:buNone/>
              </a:pPr>
              <a:r>
                <a:rPr lang="it-IT" sz="1600" b="1" dirty="0">
                  <a:latin typeface="+mj-lt"/>
                  <a:ea typeface="Helvetica" charset="0"/>
                  <a:cs typeface="+mj-lt"/>
                </a:rPr>
                <a:t>I</a:t>
              </a:r>
              <a:r>
                <a:rPr lang="it-IT" sz="1600" b="1" baseline="-25000" dirty="0">
                  <a:latin typeface="+mj-lt"/>
                  <a:ea typeface="Helvetica" charset="0"/>
                  <a:cs typeface="+mj-lt"/>
                </a:rPr>
                <a:t>FP</a:t>
              </a:r>
              <a:endParaRPr lang="it-IT" sz="1600" b="1" baseline="-25000" noProof="0" dirty="0">
                <a:latin typeface="+mj-lt"/>
                <a:ea typeface="Helvetica" charset="0"/>
                <a:cs typeface="+mj-lt"/>
              </a:endParaRPr>
            </a:p>
          </p:txBody>
        </p:sp>
      </p:grpSp>
      <p:cxnSp>
        <p:nvCxnSpPr>
          <p:cNvPr id="117" name="Connettore dritto 116">
            <a:extLst>
              <a:ext uri="{FF2B5EF4-FFF2-40B4-BE49-F238E27FC236}">
                <a16:creationId xmlns:a16="http://schemas.microsoft.com/office/drawing/2014/main" id="{EC5D9E7F-31CE-D83F-B415-AD9347F4F140}"/>
              </a:ext>
            </a:extLst>
          </p:cNvPr>
          <p:cNvCxnSpPr>
            <a:cxnSpLocks/>
          </p:cNvCxnSpPr>
          <p:nvPr/>
        </p:nvCxnSpPr>
        <p:spPr>
          <a:xfrm flipH="1">
            <a:off x="2728260" y="2094626"/>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Connettore dritto 117">
            <a:extLst>
              <a:ext uri="{FF2B5EF4-FFF2-40B4-BE49-F238E27FC236}">
                <a16:creationId xmlns:a16="http://schemas.microsoft.com/office/drawing/2014/main" id="{708294CA-87AB-635D-74DF-E6DFF228CFB6}"/>
              </a:ext>
            </a:extLst>
          </p:cNvPr>
          <p:cNvCxnSpPr>
            <a:cxnSpLocks/>
          </p:cNvCxnSpPr>
          <p:nvPr/>
        </p:nvCxnSpPr>
        <p:spPr>
          <a:xfrm flipH="1">
            <a:off x="2790630" y="2094626"/>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9" name="Connettore dritto 118">
            <a:extLst>
              <a:ext uri="{FF2B5EF4-FFF2-40B4-BE49-F238E27FC236}">
                <a16:creationId xmlns:a16="http://schemas.microsoft.com/office/drawing/2014/main" id="{2602EAED-C4E5-CD82-BA7D-D81E89D49973}"/>
              </a:ext>
            </a:extLst>
          </p:cNvPr>
          <p:cNvCxnSpPr>
            <a:cxnSpLocks/>
          </p:cNvCxnSpPr>
          <p:nvPr/>
        </p:nvCxnSpPr>
        <p:spPr>
          <a:xfrm flipH="1">
            <a:off x="2847592" y="2094626"/>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0" name="Connettore dritto 119">
            <a:extLst>
              <a:ext uri="{FF2B5EF4-FFF2-40B4-BE49-F238E27FC236}">
                <a16:creationId xmlns:a16="http://schemas.microsoft.com/office/drawing/2014/main" id="{0F5E2B16-0E5B-F05B-45B4-7E2C7182EBD3}"/>
              </a:ext>
            </a:extLst>
          </p:cNvPr>
          <p:cNvCxnSpPr>
            <a:cxnSpLocks/>
          </p:cNvCxnSpPr>
          <p:nvPr/>
        </p:nvCxnSpPr>
        <p:spPr>
          <a:xfrm flipH="1">
            <a:off x="2905132" y="2093599"/>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Connettore dritto 120">
            <a:extLst>
              <a:ext uri="{FF2B5EF4-FFF2-40B4-BE49-F238E27FC236}">
                <a16:creationId xmlns:a16="http://schemas.microsoft.com/office/drawing/2014/main" id="{47F9B88C-DA2E-33C1-D273-5C733123C713}"/>
              </a:ext>
            </a:extLst>
          </p:cNvPr>
          <p:cNvCxnSpPr>
            <a:cxnSpLocks/>
          </p:cNvCxnSpPr>
          <p:nvPr/>
        </p:nvCxnSpPr>
        <p:spPr>
          <a:xfrm flipH="1">
            <a:off x="2960097" y="2093599"/>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2" name="Connettore dritto 121">
            <a:extLst>
              <a:ext uri="{FF2B5EF4-FFF2-40B4-BE49-F238E27FC236}">
                <a16:creationId xmlns:a16="http://schemas.microsoft.com/office/drawing/2014/main" id="{03668555-604D-72DE-E763-A9770ACB37B1}"/>
              </a:ext>
            </a:extLst>
          </p:cNvPr>
          <p:cNvCxnSpPr>
            <a:cxnSpLocks/>
          </p:cNvCxnSpPr>
          <p:nvPr/>
        </p:nvCxnSpPr>
        <p:spPr>
          <a:xfrm flipH="1">
            <a:off x="3022467" y="2093599"/>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3" name="Connettore dritto 122">
            <a:extLst>
              <a:ext uri="{FF2B5EF4-FFF2-40B4-BE49-F238E27FC236}">
                <a16:creationId xmlns:a16="http://schemas.microsoft.com/office/drawing/2014/main" id="{5F3BE3CD-C15E-FCFE-F36B-60616CB2FA46}"/>
              </a:ext>
            </a:extLst>
          </p:cNvPr>
          <p:cNvCxnSpPr>
            <a:cxnSpLocks/>
          </p:cNvCxnSpPr>
          <p:nvPr/>
        </p:nvCxnSpPr>
        <p:spPr>
          <a:xfrm flipH="1">
            <a:off x="3079429" y="2093599"/>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Connettore dritto 123">
            <a:extLst>
              <a:ext uri="{FF2B5EF4-FFF2-40B4-BE49-F238E27FC236}">
                <a16:creationId xmlns:a16="http://schemas.microsoft.com/office/drawing/2014/main" id="{D5436D46-B33A-4F14-074F-F2FF7D3894A4}"/>
              </a:ext>
            </a:extLst>
          </p:cNvPr>
          <p:cNvCxnSpPr>
            <a:cxnSpLocks/>
          </p:cNvCxnSpPr>
          <p:nvPr/>
        </p:nvCxnSpPr>
        <p:spPr>
          <a:xfrm flipH="1">
            <a:off x="3136969" y="2092572"/>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9" name="Connettore dritto 128">
            <a:extLst>
              <a:ext uri="{FF2B5EF4-FFF2-40B4-BE49-F238E27FC236}">
                <a16:creationId xmlns:a16="http://schemas.microsoft.com/office/drawing/2014/main" id="{D1A69AE3-3C40-D847-C60F-9B5AF5CC0B32}"/>
              </a:ext>
            </a:extLst>
          </p:cNvPr>
          <p:cNvCxnSpPr>
            <a:cxnSpLocks/>
          </p:cNvCxnSpPr>
          <p:nvPr/>
        </p:nvCxnSpPr>
        <p:spPr>
          <a:xfrm flipH="1">
            <a:off x="2755313" y="2056572"/>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0" name="Connettore dritto 129">
            <a:extLst>
              <a:ext uri="{FF2B5EF4-FFF2-40B4-BE49-F238E27FC236}">
                <a16:creationId xmlns:a16="http://schemas.microsoft.com/office/drawing/2014/main" id="{69386EB4-AE49-1C31-14F6-3B77A6E66A0D}"/>
              </a:ext>
            </a:extLst>
          </p:cNvPr>
          <p:cNvCxnSpPr>
            <a:cxnSpLocks/>
          </p:cNvCxnSpPr>
          <p:nvPr/>
        </p:nvCxnSpPr>
        <p:spPr>
          <a:xfrm flipH="1">
            <a:off x="2817683" y="2056572"/>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1" name="Connettore dritto 130">
            <a:extLst>
              <a:ext uri="{FF2B5EF4-FFF2-40B4-BE49-F238E27FC236}">
                <a16:creationId xmlns:a16="http://schemas.microsoft.com/office/drawing/2014/main" id="{BC007528-4821-465A-D470-465C89ADDC0A}"/>
              </a:ext>
            </a:extLst>
          </p:cNvPr>
          <p:cNvCxnSpPr>
            <a:cxnSpLocks/>
          </p:cNvCxnSpPr>
          <p:nvPr/>
        </p:nvCxnSpPr>
        <p:spPr>
          <a:xfrm flipH="1">
            <a:off x="2874645" y="2056572"/>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2" name="Connettore dritto 131">
            <a:extLst>
              <a:ext uri="{FF2B5EF4-FFF2-40B4-BE49-F238E27FC236}">
                <a16:creationId xmlns:a16="http://schemas.microsoft.com/office/drawing/2014/main" id="{39573E49-86FF-0DC7-9F9F-8F30524C1845}"/>
              </a:ext>
            </a:extLst>
          </p:cNvPr>
          <p:cNvCxnSpPr>
            <a:cxnSpLocks/>
          </p:cNvCxnSpPr>
          <p:nvPr/>
        </p:nvCxnSpPr>
        <p:spPr>
          <a:xfrm flipH="1">
            <a:off x="2932185" y="2055545"/>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3" name="Connettore dritto 132">
            <a:extLst>
              <a:ext uri="{FF2B5EF4-FFF2-40B4-BE49-F238E27FC236}">
                <a16:creationId xmlns:a16="http://schemas.microsoft.com/office/drawing/2014/main" id="{68A73157-0A81-5DB7-605D-CDC9D8C7A5A0}"/>
              </a:ext>
            </a:extLst>
          </p:cNvPr>
          <p:cNvCxnSpPr>
            <a:cxnSpLocks/>
          </p:cNvCxnSpPr>
          <p:nvPr/>
        </p:nvCxnSpPr>
        <p:spPr>
          <a:xfrm flipH="1">
            <a:off x="2987150" y="2055545"/>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4" name="Connettore dritto 133">
            <a:extLst>
              <a:ext uri="{FF2B5EF4-FFF2-40B4-BE49-F238E27FC236}">
                <a16:creationId xmlns:a16="http://schemas.microsoft.com/office/drawing/2014/main" id="{394AF815-1F6C-7FB7-B417-76780B1F4EC9}"/>
              </a:ext>
            </a:extLst>
          </p:cNvPr>
          <p:cNvCxnSpPr>
            <a:cxnSpLocks/>
          </p:cNvCxnSpPr>
          <p:nvPr/>
        </p:nvCxnSpPr>
        <p:spPr>
          <a:xfrm flipH="1">
            <a:off x="3049520" y="2055545"/>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5" name="Connettore dritto 134">
            <a:extLst>
              <a:ext uri="{FF2B5EF4-FFF2-40B4-BE49-F238E27FC236}">
                <a16:creationId xmlns:a16="http://schemas.microsoft.com/office/drawing/2014/main" id="{7D2C7D67-C9B3-2595-C217-586B16F471F7}"/>
              </a:ext>
            </a:extLst>
          </p:cNvPr>
          <p:cNvCxnSpPr>
            <a:cxnSpLocks/>
          </p:cNvCxnSpPr>
          <p:nvPr/>
        </p:nvCxnSpPr>
        <p:spPr>
          <a:xfrm flipH="1">
            <a:off x="3106482" y="2055545"/>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6" name="Connettore dritto 135">
            <a:extLst>
              <a:ext uri="{FF2B5EF4-FFF2-40B4-BE49-F238E27FC236}">
                <a16:creationId xmlns:a16="http://schemas.microsoft.com/office/drawing/2014/main" id="{5973D0FF-5471-08BE-F1FF-92C77734C866}"/>
              </a:ext>
            </a:extLst>
          </p:cNvPr>
          <p:cNvCxnSpPr>
            <a:cxnSpLocks/>
          </p:cNvCxnSpPr>
          <p:nvPr/>
        </p:nvCxnSpPr>
        <p:spPr>
          <a:xfrm flipH="1">
            <a:off x="3164022" y="2054518"/>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7" name="Connettore a gomito 136">
            <a:extLst>
              <a:ext uri="{FF2B5EF4-FFF2-40B4-BE49-F238E27FC236}">
                <a16:creationId xmlns:a16="http://schemas.microsoft.com/office/drawing/2014/main" id="{175BB88F-17F3-1CB6-D7DC-6CD36A654E14}"/>
              </a:ext>
            </a:extLst>
          </p:cNvPr>
          <p:cNvCxnSpPr>
            <a:cxnSpLocks/>
          </p:cNvCxnSpPr>
          <p:nvPr/>
        </p:nvCxnSpPr>
        <p:spPr>
          <a:xfrm flipV="1">
            <a:off x="2755313" y="2059751"/>
            <a:ext cx="2191697" cy="379"/>
          </a:xfrm>
          <a:prstGeom prst="bentConnector4">
            <a:avLst>
              <a:gd name="adj1" fmla="val 41477"/>
              <a:gd name="adj2" fmla="val 65003430"/>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8" name="Triangolo 137">
            <a:extLst>
              <a:ext uri="{FF2B5EF4-FFF2-40B4-BE49-F238E27FC236}">
                <a16:creationId xmlns:a16="http://schemas.microsoft.com/office/drawing/2014/main" id="{D87D9CE9-043F-B2EE-6365-7F8D30482825}"/>
              </a:ext>
            </a:extLst>
          </p:cNvPr>
          <p:cNvSpPr/>
          <p:nvPr/>
        </p:nvSpPr>
        <p:spPr>
          <a:xfrm rot="10800000">
            <a:off x="4768118" y="2070182"/>
            <a:ext cx="357784" cy="28620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7" name="Text Box 103">
            <a:extLst>
              <a:ext uri="{FF2B5EF4-FFF2-40B4-BE49-F238E27FC236}">
                <a16:creationId xmlns:a16="http://schemas.microsoft.com/office/drawing/2014/main" id="{8C26F143-230C-CAE1-7048-D2794489C7C4}"/>
              </a:ext>
            </a:extLst>
          </p:cNvPr>
          <p:cNvSpPr txBox="1"/>
          <p:nvPr/>
        </p:nvSpPr>
        <p:spPr>
          <a:xfrm>
            <a:off x="5022741" y="2146572"/>
            <a:ext cx="381836" cy="338554"/>
          </a:xfrm>
          <a:prstGeom prst="rect">
            <a:avLst/>
          </a:prstGeom>
          <a:noFill/>
        </p:spPr>
        <p:txBody>
          <a:bodyPr wrap="none" rtlCol="0">
            <a:spAutoFit/>
          </a:bodyPr>
          <a:lstStyle/>
          <a:p>
            <a:pPr marL="0" indent="0" algn="just">
              <a:buNone/>
            </a:pPr>
            <a:r>
              <a:rPr lang="it-IT" sz="1600" b="1" dirty="0">
                <a:latin typeface="+mj-lt"/>
                <a:ea typeface="Helvetica" charset="0"/>
                <a:cs typeface="+mj-lt"/>
              </a:rPr>
              <a:t>I</a:t>
            </a:r>
            <a:r>
              <a:rPr lang="it-IT" sz="1600" b="1" baseline="-25000" dirty="0">
                <a:latin typeface="+mj-lt"/>
                <a:ea typeface="Helvetica" charset="0"/>
                <a:cs typeface="+mj-lt"/>
              </a:rPr>
              <a:t>SP</a:t>
            </a:r>
            <a:endParaRPr lang="it-IT" sz="1600" b="1" baseline="-25000" noProof="0" dirty="0">
              <a:latin typeface="+mj-lt"/>
              <a:ea typeface="Helvetica" charset="0"/>
              <a:cs typeface="+mj-lt"/>
            </a:endParaRPr>
          </a:p>
        </p:txBody>
      </p:sp>
      <p:cxnSp>
        <p:nvCxnSpPr>
          <p:cNvPr id="148" name="Connettore dritto 147">
            <a:extLst>
              <a:ext uri="{FF2B5EF4-FFF2-40B4-BE49-F238E27FC236}">
                <a16:creationId xmlns:a16="http://schemas.microsoft.com/office/drawing/2014/main" id="{430D6DA4-91E2-1080-1B54-43ADD0D8F387}"/>
              </a:ext>
            </a:extLst>
          </p:cNvPr>
          <p:cNvCxnSpPr>
            <a:cxnSpLocks/>
          </p:cNvCxnSpPr>
          <p:nvPr/>
        </p:nvCxnSpPr>
        <p:spPr>
          <a:xfrm flipH="1">
            <a:off x="4947009" y="2361141"/>
            <a:ext cx="1" cy="3328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9" name="Connettore dritto 148">
            <a:extLst>
              <a:ext uri="{FF2B5EF4-FFF2-40B4-BE49-F238E27FC236}">
                <a16:creationId xmlns:a16="http://schemas.microsoft.com/office/drawing/2014/main" id="{A2732C82-5E98-D862-BC50-C20FE20C664A}"/>
              </a:ext>
            </a:extLst>
          </p:cNvPr>
          <p:cNvCxnSpPr>
            <a:cxnSpLocks/>
          </p:cNvCxnSpPr>
          <p:nvPr/>
        </p:nvCxnSpPr>
        <p:spPr>
          <a:xfrm flipH="1" flipV="1">
            <a:off x="4787875" y="2481152"/>
            <a:ext cx="325089"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0" name="Connettore dritto 149">
            <a:extLst>
              <a:ext uri="{FF2B5EF4-FFF2-40B4-BE49-F238E27FC236}">
                <a16:creationId xmlns:a16="http://schemas.microsoft.com/office/drawing/2014/main" id="{032C496F-DBF6-24A6-4DFC-A9F759743E15}"/>
              </a:ext>
            </a:extLst>
          </p:cNvPr>
          <p:cNvCxnSpPr>
            <a:cxnSpLocks/>
          </p:cNvCxnSpPr>
          <p:nvPr/>
        </p:nvCxnSpPr>
        <p:spPr>
          <a:xfrm flipH="1" flipV="1">
            <a:off x="4841388" y="2524232"/>
            <a:ext cx="216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1" name="Connettore dritto 150">
            <a:extLst>
              <a:ext uri="{FF2B5EF4-FFF2-40B4-BE49-F238E27FC236}">
                <a16:creationId xmlns:a16="http://schemas.microsoft.com/office/drawing/2014/main" id="{BC1298A6-79EA-2024-D488-BBEA59A369DD}"/>
              </a:ext>
            </a:extLst>
          </p:cNvPr>
          <p:cNvCxnSpPr>
            <a:cxnSpLocks/>
          </p:cNvCxnSpPr>
          <p:nvPr/>
        </p:nvCxnSpPr>
        <p:spPr>
          <a:xfrm flipH="1" flipV="1">
            <a:off x="4876223" y="2568068"/>
            <a:ext cx="144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2" name="Connettore dritto 151">
            <a:extLst>
              <a:ext uri="{FF2B5EF4-FFF2-40B4-BE49-F238E27FC236}">
                <a16:creationId xmlns:a16="http://schemas.microsoft.com/office/drawing/2014/main" id="{8ED1D282-2213-5CBC-5386-9EEF41D70410}"/>
              </a:ext>
            </a:extLst>
          </p:cNvPr>
          <p:cNvCxnSpPr>
            <a:cxnSpLocks/>
          </p:cNvCxnSpPr>
          <p:nvPr/>
        </p:nvCxnSpPr>
        <p:spPr>
          <a:xfrm flipH="1" flipV="1">
            <a:off x="4911245" y="2612599"/>
            <a:ext cx="72000" cy="121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3" name="TextBox 20">
            <a:extLst>
              <a:ext uri="{FF2B5EF4-FFF2-40B4-BE49-F238E27FC236}">
                <a16:creationId xmlns:a16="http://schemas.microsoft.com/office/drawing/2014/main" id="{27D2D5E8-E5B0-064B-5A36-5F84BE48F4BB}"/>
              </a:ext>
            </a:extLst>
          </p:cNvPr>
          <p:cNvSpPr/>
          <p:nvPr/>
        </p:nvSpPr>
        <p:spPr>
          <a:xfrm>
            <a:off x="4533684" y="2787140"/>
            <a:ext cx="1006783" cy="429405"/>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Amplificatore</a:t>
            </a:r>
            <a:br>
              <a:rPr lang="it-IT" sz="1100" spc="-1" noProof="0" dirty="0">
                <a:solidFill>
                  <a:srgbClr val="000000"/>
                </a:solidFill>
                <a:ea typeface="DejaVu Sans" panose="020B0606030804020204"/>
                <a:cs typeface="+mj-lt"/>
              </a:rPr>
            </a:br>
            <a:r>
              <a:rPr lang="it-IT" sz="1100" spc="-1" noProof="0" dirty="0" err="1">
                <a:solidFill>
                  <a:srgbClr val="000000"/>
                </a:solidFill>
                <a:ea typeface="DejaVu Sans" panose="020B0606030804020204"/>
                <a:cs typeface="+mj-lt"/>
              </a:rPr>
              <a:t>f</a:t>
            </a:r>
            <a:r>
              <a:rPr lang="it-IT" sz="1100" spc="-1" baseline="-25000" noProof="0" dirty="0" err="1">
                <a:solidFill>
                  <a:srgbClr val="000000"/>
                </a:solidFill>
                <a:ea typeface="DejaVu Sans" panose="020B0606030804020204"/>
                <a:cs typeface="+mj-lt"/>
              </a:rPr>
              <a:t>c</a:t>
            </a:r>
            <a:r>
              <a:rPr lang="it-IT" sz="1100" spc="-1" noProof="0" dirty="0">
                <a:solidFill>
                  <a:srgbClr val="000000"/>
                </a:solidFill>
                <a:ea typeface="DejaVu Sans" panose="020B0606030804020204"/>
                <a:cs typeface="+mj-lt"/>
              </a:rPr>
              <a:t> </a:t>
            </a:r>
            <a:r>
              <a:rPr lang="it-IT" sz="1100" spc="-1" dirty="0">
                <a:solidFill>
                  <a:srgbClr val="000000"/>
                </a:solidFill>
                <a:ea typeface="DejaVu Sans" panose="020B0606030804020204"/>
                <a:cs typeface="+mj-lt"/>
              </a:rPr>
              <a:t>~</a:t>
            </a:r>
            <a:r>
              <a:rPr lang="it-IT" sz="1100" spc="-1" noProof="0" dirty="0">
                <a:solidFill>
                  <a:srgbClr val="000000"/>
                </a:solidFill>
                <a:ea typeface="DejaVu Sans" panose="020B0606030804020204"/>
                <a:cs typeface="+mj-lt"/>
              </a:rPr>
              <a:t> 437 kHz</a:t>
            </a:r>
          </a:p>
        </p:txBody>
      </p:sp>
      <p:sp>
        <p:nvSpPr>
          <p:cNvPr id="154" name="Ovale 153">
            <a:extLst>
              <a:ext uri="{FF2B5EF4-FFF2-40B4-BE49-F238E27FC236}">
                <a16:creationId xmlns:a16="http://schemas.microsoft.com/office/drawing/2014/main" id="{63902490-7ACD-B26D-62EA-1B2BCFDB68FD}"/>
              </a:ext>
            </a:extLst>
          </p:cNvPr>
          <p:cNvSpPr/>
          <p:nvPr/>
        </p:nvSpPr>
        <p:spPr>
          <a:xfrm>
            <a:off x="2506172" y="1922745"/>
            <a:ext cx="889449" cy="362781"/>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56" name="Connettore curvo 155">
            <a:extLst>
              <a:ext uri="{FF2B5EF4-FFF2-40B4-BE49-F238E27FC236}">
                <a16:creationId xmlns:a16="http://schemas.microsoft.com/office/drawing/2014/main" id="{8FB0F049-3474-0388-BC57-F1719D9699CE}"/>
              </a:ext>
            </a:extLst>
          </p:cNvPr>
          <p:cNvCxnSpPr>
            <a:cxnSpLocks/>
            <a:stCxn id="154" idx="4"/>
          </p:cNvCxnSpPr>
          <p:nvPr/>
        </p:nvCxnSpPr>
        <p:spPr>
          <a:xfrm rot="16200000" flipH="1">
            <a:off x="4569992" y="666431"/>
            <a:ext cx="535174" cy="3773364"/>
          </a:xfrm>
          <a:prstGeom prst="curvedConnector2">
            <a:avLst/>
          </a:prstGeom>
          <a:ln w="190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Espace réservé de la date 4">
            <a:extLst>
              <a:ext uri="{FF2B5EF4-FFF2-40B4-BE49-F238E27FC236}">
                <a16:creationId xmlns:a16="http://schemas.microsoft.com/office/drawing/2014/main" id="{79A2E2B9-158F-80B0-97E6-BBAB5A14C6F6}"/>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1588157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0509B-909B-1795-C29D-4D6F8DBC514A}"/>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D16AB414-4306-595B-0F83-3F9BA8F28E96}"/>
                  </a:ext>
                </a:extLst>
              </p:cNvPr>
              <p:cNvSpPr>
                <a:spLocks noGrp="1"/>
              </p:cNvSpPr>
              <p:nvPr>
                <p:ph idx="1"/>
              </p:nvPr>
            </p:nvSpPr>
            <p:spPr>
              <a:xfrm>
                <a:off x="311571" y="608935"/>
                <a:ext cx="8549793" cy="1352730"/>
              </a:xfrm>
            </p:spPr>
            <p:txBody>
              <a:bodyPr>
                <a:normAutofit fontScale="80000" lnSpcReduction="20000"/>
              </a:bodyPr>
              <a:lstStyle/>
              <a:p>
                <a:r>
                  <a:rPr lang="it-IT" dirty="0"/>
                  <a:t>Misuriamo lo sfasamento tra segnali su più sonde in posizioni diverse </a:t>
                </a:r>
              </a:p>
              <a:p>
                <a:r>
                  <a:rPr lang="it-IT" dirty="0"/>
                  <a:t>Abbiamo misure preliminari di </a:t>
                </a:r>
                <a14:m>
                  <m:oMath xmlns:m="http://schemas.openxmlformats.org/officeDocument/2006/math">
                    <m:r>
                      <a:rPr lang="it-IT" i="1" dirty="0" smtClean="0">
                        <a:latin typeface="Cambria Math" panose="02040503050406030204" pitchFamily="18" charset="0"/>
                      </a:rPr>
                      <m:t>𝑚</m:t>
                    </m:r>
                    <m:r>
                      <a:rPr lang="it-IT" i="1" dirty="0" smtClean="0">
                        <a:latin typeface="Cambria Math" panose="02040503050406030204" pitchFamily="18" charset="0"/>
                      </a:rPr>
                      <m:t>=1</m:t>
                    </m:r>
                  </m:oMath>
                </a14:m>
                <a:r>
                  <a:rPr lang="it-IT" dirty="0"/>
                  <a:t> a </a:t>
                </a:r>
                <a14:m>
                  <m:oMath xmlns:m="http://schemas.openxmlformats.org/officeDocument/2006/math">
                    <m:r>
                      <a:rPr lang="it-IT" i="1" dirty="0" smtClean="0">
                        <a:latin typeface="Cambria Math" panose="02040503050406030204" pitchFamily="18" charset="0"/>
                      </a:rPr>
                      <m:t>~ 30 </m:t>
                    </m:r>
                    <m:r>
                      <m:rPr>
                        <m:sty m:val="p"/>
                      </m:rPr>
                      <a:rPr lang="it-IT" i="0" dirty="0">
                        <a:latin typeface="Cambria Math" panose="02040503050406030204" pitchFamily="18" charset="0"/>
                      </a:rPr>
                      <m:t>MHz</m:t>
                    </m:r>
                    <m:r>
                      <a:rPr lang="it-IT" i="1" dirty="0">
                        <a:latin typeface="Cambria Math" panose="02040503050406030204" pitchFamily="18" charset="0"/>
                      </a:rPr>
                      <m:t> </m:t>
                    </m:r>
                  </m:oMath>
                </a14:m>
                <a:r>
                  <a:rPr lang="it-IT" dirty="0"/>
                  <a:t>che coinciderebbero con la rotazione </a:t>
                </a:r>
                <a14:m>
                  <m:oMath xmlns:m="http://schemas.openxmlformats.org/officeDocument/2006/math">
                    <m:r>
                      <a:rPr lang="it-IT" b="1" i="1" dirty="0" smtClean="0">
                        <a:latin typeface="Cambria Math" panose="02040503050406030204" pitchFamily="18" charset="0"/>
                      </a:rPr>
                      <m:t>𝑬</m:t>
                    </m:r>
                    <m:r>
                      <a:rPr lang="it-IT" i="1" dirty="0" smtClean="0">
                        <a:latin typeface="Cambria Math" panose="02040503050406030204" pitchFamily="18" charset="0"/>
                        <a:ea typeface="Cambria Math" panose="02040503050406030204" pitchFamily="18" charset="0"/>
                      </a:rPr>
                      <m:t>×</m:t>
                    </m:r>
                    <m:r>
                      <a:rPr lang="it-IT" b="1" i="1" dirty="0" smtClean="0">
                        <a:latin typeface="Cambria Math" panose="02040503050406030204" pitchFamily="18" charset="0"/>
                      </a:rPr>
                      <m:t>𝑩</m:t>
                    </m:r>
                  </m:oMath>
                </a14:m>
                <a:r>
                  <a:rPr lang="it-IT" dirty="0"/>
                  <a:t>, e visualizziamo come questa aumenti o diminuisca con </a:t>
                </a:r>
                <a14:m>
                  <m:oMath xmlns:m="http://schemas.openxmlformats.org/officeDocument/2006/math">
                    <m:r>
                      <m:rPr>
                        <m:sty m:val="p"/>
                      </m:rPr>
                      <a:rPr lang="it-IT" i="0" dirty="0" smtClean="0">
                        <a:latin typeface="Cambria Math" panose="02040503050406030204" pitchFamily="18" charset="0"/>
                      </a:rPr>
                      <m:t>Δ</m:t>
                    </m:r>
                    <m:r>
                      <m:rPr>
                        <m:sty m:val="p"/>
                      </m:rPr>
                      <a:rPr lang="it-IT" i="0" dirty="0" err="1" smtClean="0">
                        <a:latin typeface="Cambria Math" panose="02040503050406030204" pitchFamily="18" charset="0"/>
                      </a:rPr>
                      <m:t>V</m:t>
                    </m:r>
                    <m:r>
                      <m:rPr>
                        <m:sty m:val="p"/>
                      </m:rPr>
                      <a:rPr lang="it-IT" i="0" baseline="-25000" dirty="0" err="1" smtClean="0">
                        <a:latin typeface="Cambria Math" panose="02040503050406030204" pitchFamily="18" charset="0"/>
                      </a:rPr>
                      <m:t>bias</m:t>
                    </m:r>
                    <m:r>
                      <a:rPr lang="it-IT" i="0" dirty="0" smtClean="0">
                        <a:latin typeface="Cambria Math" panose="02040503050406030204" pitchFamily="18" charset="0"/>
                      </a:rPr>
                      <m:t> </m:t>
                    </m:r>
                  </m:oMath>
                </a14:m>
                <a:r>
                  <a:rPr lang="it-IT" dirty="0"/>
                  <a:t>e </a:t>
                </a:r>
                <a14:m>
                  <m:oMath xmlns:m="http://schemas.openxmlformats.org/officeDocument/2006/math">
                    <m:r>
                      <m:rPr>
                        <m:sty m:val="p"/>
                      </m:rPr>
                      <a:rPr lang="it-IT" i="0" dirty="0" smtClean="0">
                        <a:latin typeface="Cambria Math" panose="02040503050406030204" pitchFamily="18" charset="0"/>
                      </a:rPr>
                      <m:t>B</m:t>
                    </m:r>
                    <m:r>
                      <a:rPr lang="it-IT" i="0" dirty="0" smtClean="0">
                        <a:latin typeface="Cambria Math" panose="02040503050406030204" pitchFamily="18" charset="0"/>
                      </a:rPr>
                      <m:t> </m:t>
                    </m:r>
                  </m:oMath>
                </a14:m>
                <a:endParaRPr lang="it-IT" dirty="0"/>
              </a:p>
              <a:p>
                <a:r>
                  <a:rPr lang="it-IT" dirty="0"/>
                  <a:t>Abbiamo osservato anche </a:t>
                </a:r>
                <a14:m>
                  <m:oMath xmlns:m="http://schemas.openxmlformats.org/officeDocument/2006/math">
                    <m:r>
                      <a:rPr lang="it-IT" i="1" dirty="0" smtClean="0">
                        <a:latin typeface="Cambria Math" panose="02040503050406030204" pitchFamily="18" charset="0"/>
                      </a:rPr>
                      <m:t>𝑚</m:t>
                    </m:r>
                    <m:r>
                      <a:rPr lang="it-IT" i="1" dirty="0" smtClean="0">
                        <a:latin typeface="Cambria Math" panose="02040503050406030204" pitchFamily="18" charset="0"/>
                      </a:rPr>
                      <m:t>=4, 6</m:t>
                    </m:r>
                  </m:oMath>
                </a14:m>
                <a:r>
                  <a:rPr lang="it-IT" dirty="0"/>
                  <a:t> a </a:t>
                </a:r>
                <a14:m>
                  <m:oMath xmlns:m="http://schemas.openxmlformats.org/officeDocument/2006/math">
                    <m:r>
                      <a:rPr lang="it-IT" i="1" dirty="0" smtClean="0">
                        <a:latin typeface="Cambria Math" panose="02040503050406030204" pitchFamily="18" charset="0"/>
                      </a:rPr>
                      <m:t>~ 120−170 </m:t>
                    </m:r>
                    <m:r>
                      <m:rPr>
                        <m:sty m:val="p"/>
                      </m:rPr>
                      <a:rPr lang="it-IT" i="0" dirty="0">
                        <a:latin typeface="Cambria Math" panose="02040503050406030204" pitchFamily="18" charset="0"/>
                      </a:rPr>
                      <m:t>MHz</m:t>
                    </m:r>
                    <m:r>
                      <a:rPr lang="it-IT" i="1" dirty="0">
                        <a:latin typeface="Cambria Math" panose="02040503050406030204" pitchFamily="18" charset="0"/>
                      </a:rPr>
                      <m:t> </m:t>
                    </m:r>
                  </m:oMath>
                </a14:m>
                <a:r>
                  <a:rPr lang="it-IT" dirty="0"/>
                  <a:t>che concorderebbero con quanto simulato con FENNECS –  ci stiamo lavorando!</a:t>
                </a:r>
              </a:p>
              <a:p>
                <a:r>
                  <a:rPr lang="it-IT" dirty="0"/>
                  <a:t>Traccia della instabilità di diocotrone! </a:t>
                </a:r>
              </a:p>
            </p:txBody>
          </p:sp>
        </mc:Choice>
        <mc:Fallback>
          <p:sp>
            <p:nvSpPr>
              <p:cNvPr id="2" name="Espace réservé du contenu 1">
                <a:extLst>
                  <a:ext uri="{FF2B5EF4-FFF2-40B4-BE49-F238E27FC236}">
                    <a16:creationId xmlns:a16="http://schemas.microsoft.com/office/drawing/2014/main" id="{D16AB414-4306-595B-0F83-3F9BA8F28E96}"/>
                  </a:ext>
                </a:extLst>
              </p:cNvPr>
              <p:cNvSpPr>
                <a:spLocks noGrp="1" noRot="1" noChangeAspect="1" noMove="1" noResize="1" noEditPoints="1" noAdjustHandles="1" noChangeArrowheads="1" noChangeShapeType="1" noTextEdit="1"/>
              </p:cNvSpPr>
              <p:nvPr>
                <p:ph idx="1"/>
              </p:nvPr>
            </p:nvSpPr>
            <p:spPr>
              <a:xfrm>
                <a:off x="311571" y="608935"/>
                <a:ext cx="8549793" cy="1352730"/>
              </a:xfrm>
              <a:blipFill>
                <a:blip r:embed="rId3"/>
                <a:stretch>
                  <a:fillRect t="-5607" b="-935"/>
                </a:stretch>
              </a:blipFill>
            </p:spPr>
            <p:txBody>
              <a:bodyPr/>
              <a:lstStyle/>
              <a:p>
                <a:r>
                  <a:rPr lang="en-GB">
                    <a:noFill/>
                  </a:rPr>
                  <a:t> </a:t>
                </a:r>
              </a:p>
            </p:txBody>
          </p:sp>
        </mc:Fallback>
      </mc:AlternateContent>
      <p:sp>
        <p:nvSpPr>
          <p:cNvPr id="4" name="Titre 3">
            <a:extLst>
              <a:ext uri="{FF2B5EF4-FFF2-40B4-BE49-F238E27FC236}">
                <a16:creationId xmlns:a16="http://schemas.microsoft.com/office/drawing/2014/main" id="{3CD8D29F-6E1F-3C8B-A675-B641BF426C03}"/>
              </a:ext>
            </a:extLst>
          </p:cNvPr>
          <p:cNvSpPr>
            <a:spLocks noGrp="1"/>
          </p:cNvSpPr>
          <p:nvPr>
            <p:ph type="title"/>
          </p:nvPr>
        </p:nvSpPr>
        <p:spPr>
          <a:xfrm>
            <a:off x="723310" y="130619"/>
            <a:ext cx="8018613" cy="455930"/>
          </a:xfrm>
        </p:spPr>
        <p:txBody>
          <a:bodyPr>
            <a:noAutofit/>
          </a:bodyPr>
          <a:lstStyle/>
          <a:p>
            <a:r>
              <a:rPr lang="it-IT" sz="2200" dirty="0"/>
              <a:t>Matrice di sonde di corrente per misurare la traccia dell’instabilità di diocotrone</a:t>
            </a:r>
            <a:endParaRPr lang="it-IT" sz="2200" b="0" dirty="0"/>
          </a:p>
        </p:txBody>
      </p:sp>
      <p:sp>
        <p:nvSpPr>
          <p:cNvPr id="7" name="Espace réservé du numéro de diapositive 6">
            <a:extLst>
              <a:ext uri="{FF2B5EF4-FFF2-40B4-BE49-F238E27FC236}">
                <a16:creationId xmlns:a16="http://schemas.microsoft.com/office/drawing/2014/main" id="{0F1461A8-8731-C664-C1F9-2D73111CC913}"/>
              </a:ext>
            </a:extLst>
          </p:cNvPr>
          <p:cNvSpPr>
            <a:spLocks noGrp="1"/>
          </p:cNvSpPr>
          <p:nvPr>
            <p:ph type="sldNum" sz="quarter" idx="16"/>
          </p:nvPr>
        </p:nvSpPr>
        <p:spPr/>
        <p:txBody>
          <a:bodyPr/>
          <a:lstStyle/>
          <a:p>
            <a:fld id="{E1E1CD7C-2161-7D43-862E-CE4C333CD873}" type="slidenum">
              <a:rPr lang="it-IT" smtClean="0"/>
              <a:t>19</a:t>
            </a:fld>
            <a:endParaRPr lang="it-IT" dirty="0"/>
          </a:p>
        </p:txBody>
      </p:sp>
      <p:sp>
        <p:nvSpPr>
          <p:cNvPr id="3" name="Espace réservé du pied de page 5">
            <a:extLst>
              <a:ext uri="{FF2B5EF4-FFF2-40B4-BE49-F238E27FC236}">
                <a16:creationId xmlns:a16="http://schemas.microsoft.com/office/drawing/2014/main" id="{2305E2B6-5108-3001-EE11-A96308782B9B}"/>
              </a:ext>
            </a:extLst>
          </p:cNvPr>
          <p:cNvSpPr>
            <a:spLocks noGrp="1"/>
          </p:cNvSpPr>
          <p:nvPr>
            <p:ph type="ftr" sz="quarter" idx="15"/>
          </p:nvPr>
        </p:nvSpPr>
        <p:spPr/>
        <p:txBody>
          <a:bodyPr/>
          <a:lstStyle/>
          <a:p>
            <a:r>
              <a:rPr lang="it-IT" dirty="0" err="1">
                <a:latin typeface="+mj-lt"/>
                <a:cs typeface="+mj-lt"/>
              </a:rPr>
              <a:t>F</a:t>
            </a:r>
            <a:r>
              <a:rPr lang="it-IT" dirty="0">
                <a:latin typeface="+mj-lt"/>
                <a:cs typeface="+mj-lt"/>
              </a:rPr>
              <a:t>. Romano </a:t>
            </a:r>
          </a:p>
          <a:p>
            <a:r>
              <a:rPr lang="it-IT" dirty="0">
                <a:latin typeface="+mj-lt"/>
                <a:cs typeface="+mj-lt"/>
              </a:rPr>
              <a:t> </a:t>
            </a:r>
          </a:p>
        </p:txBody>
      </p:sp>
      <p:sp>
        <p:nvSpPr>
          <p:cNvPr id="17" name="CasellaDiTesto 16">
            <a:extLst>
              <a:ext uri="{FF2B5EF4-FFF2-40B4-BE49-F238E27FC236}">
                <a16:creationId xmlns:a16="http://schemas.microsoft.com/office/drawing/2014/main" id="{203AE0AD-6DD4-723C-CA7C-8001413580BB}"/>
              </a:ext>
            </a:extLst>
          </p:cNvPr>
          <p:cNvSpPr txBox="1"/>
          <p:nvPr/>
        </p:nvSpPr>
        <p:spPr>
          <a:xfrm>
            <a:off x="-696990" y="127888"/>
            <a:ext cx="184731" cy="300082"/>
          </a:xfrm>
          <a:prstGeom prst="rect">
            <a:avLst/>
          </a:prstGeom>
          <a:noFill/>
        </p:spPr>
        <p:txBody>
          <a:bodyPr wrap="none" rtlCol="0">
            <a:spAutoFit/>
          </a:bodyPr>
          <a:lstStyle/>
          <a:p>
            <a:endParaRPr lang="it-IT" dirty="0"/>
          </a:p>
        </p:txBody>
      </p:sp>
      <p:pic>
        <p:nvPicPr>
          <p:cNvPr id="11" name="Immagine 10">
            <a:extLst>
              <a:ext uri="{FF2B5EF4-FFF2-40B4-BE49-F238E27FC236}">
                <a16:creationId xmlns:a16="http://schemas.microsoft.com/office/drawing/2014/main" id="{E5A6E61D-63A8-18D2-0EB2-FD136B0E8C7C}"/>
              </a:ext>
            </a:extLst>
          </p:cNvPr>
          <p:cNvPicPr>
            <a:picLocks noChangeAspect="1"/>
          </p:cNvPicPr>
          <p:nvPr/>
        </p:nvPicPr>
        <p:blipFill>
          <a:blip r:embed="rId4"/>
          <a:stretch>
            <a:fillRect/>
          </a:stretch>
        </p:blipFill>
        <p:spPr>
          <a:xfrm>
            <a:off x="5453306" y="1770172"/>
            <a:ext cx="3597230" cy="3147577"/>
          </a:xfrm>
          <a:prstGeom prst="rect">
            <a:avLst/>
          </a:prstGeom>
        </p:spPr>
      </p:pic>
      <p:grpSp>
        <p:nvGrpSpPr>
          <p:cNvPr id="64" name="Gruppo 63">
            <a:extLst>
              <a:ext uri="{FF2B5EF4-FFF2-40B4-BE49-F238E27FC236}">
                <a16:creationId xmlns:a16="http://schemas.microsoft.com/office/drawing/2014/main" id="{9EA74F63-F5A4-8107-B00F-94344C88AF43}"/>
              </a:ext>
            </a:extLst>
          </p:cNvPr>
          <p:cNvGrpSpPr/>
          <p:nvPr/>
        </p:nvGrpSpPr>
        <p:grpSpPr>
          <a:xfrm>
            <a:off x="311571" y="2072364"/>
            <a:ext cx="4371194" cy="3071136"/>
            <a:chOff x="-372815" y="2364968"/>
            <a:chExt cx="4371194" cy="3071136"/>
          </a:xfrm>
        </p:grpSpPr>
        <p:grpSp>
          <p:nvGrpSpPr>
            <p:cNvPr id="65" name="Group 14">
              <a:extLst>
                <a:ext uri="{FF2B5EF4-FFF2-40B4-BE49-F238E27FC236}">
                  <a16:creationId xmlns:a16="http://schemas.microsoft.com/office/drawing/2014/main" id="{582023EA-02D8-7C69-FCA9-E7C8B51421ED}"/>
                </a:ext>
              </a:extLst>
            </p:cNvPr>
            <p:cNvGrpSpPr/>
            <p:nvPr/>
          </p:nvGrpSpPr>
          <p:grpSpPr>
            <a:xfrm>
              <a:off x="-372815" y="2368046"/>
              <a:ext cx="4255938" cy="3068058"/>
              <a:chOff x="5885" y="2226"/>
              <a:chExt cx="7557" cy="5394"/>
            </a:xfrm>
          </p:grpSpPr>
          <p:grpSp>
            <p:nvGrpSpPr>
              <p:cNvPr id="77" name="Group 2">
                <a:extLst>
                  <a:ext uri="{FF2B5EF4-FFF2-40B4-BE49-F238E27FC236}">
                    <a16:creationId xmlns:a16="http://schemas.microsoft.com/office/drawing/2014/main" id="{A0A7B2FB-457B-8C78-67BC-885119F742BD}"/>
                  </a:ext>
                </a:extLst>
              </p:cNvPr>
              <p:cNvGrpSpPr/>
              <p:nvPr/>
            </p:nvGrpSpPr>
            <p:grpSpPr>
              <a:xfrm>
                <a:off x="5885" y="2226"/>
                <a:ext cx="7557" cy="5394"/>
                <a:chOff x="3050" y="2878"/>
                <a:chExt cx="7557" cy="5394"/>
              </a:xfrm>
            </p:grpSpPr>
            <p:grpSp>
              <p:nvGrpSpPr>
                <p:cNvPr id="80" name="Group 317">
                  <a:extLst>
                    <a:ext uri="{FF2B5EF4-FFF2-40B4-BE49-F238E27FC236}">
                      <a16:creationId xmlns:a16="http://schemas.microsoft.com/office/drawing/2014/main" id="{F603D3BA-BB2A-0590-54BD-C921DC7C10DC}"/>
                    </a:ext>
                  </a:extLst>
                </p:cNvPr>
                <p:cNvGrpSpPr/>
                <p:nvPr/>
              </p:nvGrpSpPr>
              <p:grpSpPr>
                <a:xfrm>
                  <a:off x="3050" y="2878"/>
                  <a:ext cx="7557" cy="5394"/>
                  <a:chOff x="14832168" y="14144377"/>
                  <a:chExt cx="11969508" cy="8543745"/>
                </a:xfrm>
              </p:grpSpPr>
              <p:grpSp>
                <p:nvGrpSpPr>
                  <p:cNvPr id="83" name="Group 162">
                    <a:extLst>
                      <a:ext uri="{FF2B5EF4-FFF2-40B4-BE49-F238E27FC236}">
                        <a16:creationId xmlns:a16="http://schemas.microsoft.com/office/drawing/2014/main" id="{DD875691-D9D1-CD1C-089D-E63EF63F24FE}"/>
                      </a:ext>
                    </a:extLst>
                  </p:cNvPr>
                  <p:cNvGrpSpPr/>
                  <p:nvPr/>
                </p:nvGrpSpPr>
                <p:grpSpPr>
                  <a:xfrm>
                    <a:off x="14832168" y="14144377"/>
                    <a:ext cx="11969508" cy="8543745"/>
                    <a:chOff x="23400" y="22198"/>
                    <a:chExt cx="16961" cy="12107"/>
                  </a:xfrm>
                </p:grpSpPr>
                <p:grpSp>
                  <p:nvGrpSpPr>
                    <p:cNvPr id="87" name="Group 163">
                      <a:extLst>
                        <a:ext uri="{FF2B5EF4-FFF2-40B4-BE49-F238E27FC236}">
                          <a16:creationId xmlns:a16="http://schemas.microsoft.com/office/drawing/2014/main" id="{461736A6-0D27-4205-996B-1A82F37696CE}"/>
                        </a:ext>
                      </a:extLst>
                    </p:cNvPr>
                    <p:cNvGrpSpPr/>
                    <p:nvPr/>
                  </p:nvGrpSpPr>
                  <p:grpSpPr>
                    <a:xfrm>
                      <a:off x="27220" y="22198"/>
                      <a:ext cx="13141" cy="11890"/>
                      <a:chOff x="27232" y="22194"/>
                      <a:chExt cx="13141" cy="11890"/>
                    </a:xfrm>
                  </p:grpSpPr>
                  <p:grpSp>
                    <p:nvGrpSpPr>
                      <p:cNvPr id="95" name="Group 173">
                        <a:extLst>
                          <a:ext uri="{FF2B5EF4-FFF2-40B4-BE49-F238E27FC236}">
                            <a16:creationId xmlns:a16="http://schemas.microsoft.com/office/drawing/2014/main" id="{936CE243-C6DC-26C5-4D77-0B4F858CFA70}"/>
                          </a:ext>
                        </a:extLst>
                      </p:cNvPr>
                      <p:cNvGrpSpPr/>
                      <p:nvPr/>
                    </p:nvGrpSpPr>
                    <p:grpSpPr>
                      <a:xfrm>
                        <a:off x="27232" y="22194"/>
                        <a:ext cx="13141" cy="11890"/>
                        <a:chOff x="28907" y="16702"/>
                        <a:chExt cx="7735" cy="6999"/>
                      </a:xfrm>
                    </p:grpSpPr>
                    <p:sp>
                      <p:nvSpPr>
                        <p:cNvPr id="98" name="Rectangle 9">
                          <a:extLst>
                            <a:ext uri="{FF2B5EF4-FFF2-40B4-BE49-F238E27FC236}">
                              <a16:creationId xmlns:a16="http://schemas.microsoft.com/office/drawing/2014/main" id="{ECBCC164-75D1-20F3-053F-278A2A3E18CD}"/>
                            </a:ext>
                          </a:extLst>
                        </p:cNvPr>
                        <p:cNvSpPr/>
                        <p:nvPr/>
                      </p:nvSpPr>
                      <p:spPr>
                        <a:xfrm>
                          <a:off x="30919" y="17469"/>
                          <a:ext cx="3752" cy="4166"/>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99" name="Rectangle 1">
                          <a:extLst>
                            <a:ext uri="{FF2B5EF4-FFF2-40B4-BE49-F238E27FC236}">
                              <a16:creationId xmlns:a16="http://schemas.microsoft.com/office/drawing/2014/main" id="{EB779873-714B-DC75-B238-15305999A6AC}"/>
                            </a:ext>
                          </a:extLst>
                        </p:cNvPr>
                        <p:cNvSpPr/>
                        <p:nvPr/>
                      </p:nvSpPr>
                      <p:spPr>
                        <a:xfrm>
                          <a:off x="31224" y="17471"/>
                          <a:ext cx="3227" cy="3987"/>
                        </a:xfrm>
                        <a:prstGeom prst="rect">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100" name="Rectangle 10">
                          <a:extLst>
                            <a:ext uri="{FF2B5EF4-FFF2-40B4-BE49-F238E27FC236}">
                              <a16:creationId xmlns:a16="http://schemas.microsoft.com/office/drawing/2014/main" id="{C8473794-EF2B-03AF-41F6-FB2691DA94A5}"/>
                            </a:ext>
                          </a:extLst>
                        </p:cNvPr>
                        <p:cNvSpPr/>
                        <p:nvPr/>
                      </p:nvSpPr>
                      <p:spPr>
                        <a:xfrm>
                          <a:off x="28907" y="22105"/>
                          <a:ext cx="7735" cy="1072"/>
                        </a:xfrm>
                        <a:prstGeom prst="rect">
                          <a:avLst/>
                        </a:prstGeom>
                        <a:solidFill>
                          <a:srgbClr val="002060"/>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latin typeface="+mj-lt"/>
                            <a:cs typeface="+mj-lt"/>
                          </a:endParaRPr>
                        </a:p>
                      </p:txBody>
                    </p:sp>
                    <p:sp>
                      <p:nvSpPr>
                        <p:cNvPr id="101" name="Rectangle 11">
                          <a:extLst>
                            <a:ext uri="{FF2B5EF4-FFF2-40B4-BE49-F238E27FC236}">
                              <a16:creationId xmlns:a16="http://schemas.microsoft.com/office/drawing/2014/main" id="{30ECB3FA-B188-3ABB-C2AF-042E35E01856}"/>
                            </a:ext>
                          </a:extLst>
                        </p:cNvPr>
                        <p:cNvSpPr/>
                        <p:nvPr/>
                      </p:nvSpPr>
                      <p:spPr>
                        <a:xfrm>
                          <a:off x="32279" y="22146"/>
                          <a:ext cx="1002" cy="1031"/>
                        </a:xfrm>
                        <a:prstGeom prst="rect">
                          <a:avLst/>
                        </a:prstGeom>
                        <a:solidFill>
                          <a:srgbClr val="001A4A"/>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2" name="Rectangle 2">
                          <a:extLst>
                            <a:ext uri="{FF2B5EF4-FFF2-40B4-BE49-F238E27FC236}">
                              <a16:creationId xmlns:a16="http://schemas.microsoft.com/office/drawing/2014/main" id="{5B1526E5-7A8F-9D3E-D386-9043241F6295}"/>
                            </a:ext>
                          </a:extLst>
                        </p:cNvPr>
                        <p:cNvSpPr/>
                        <p:nvPr/>
                      </p:nvSpPr>
                      <p:spPr>
                        <a:xfrm>
                          <a:off x="31958" y="20338"/>
                          <a:ext cx="180" cy="914"/>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3" name="Chord 3">
                          <a:extLst>
                            <a:ext uri="{FF2B5EF4-FFF2-40B4-BE49-F238E27FC236}">
                              <a16:creationId xmlns:a16="http://schemas.microsoft.com/office/drawing/2014/main" id="{77AFFC1A-ADFA-0A4B-A234-BBB096F4F50F}"/>
                            </a:ext>
                          </a:extLst>
                        </p:cNvPr>
                        <p:cNvSpPr/>
                        <p:nvPr/>
                      </p:nvSpPr>
                      <p:spPr>
                        <a:xfrm rot="10440000">
                          <a:off x="31855" y="19417"/>
                          <a:ext cx="386" cy="938"/>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4" name="Rectangle 32">
                          <a:extLst>
                            <a:ext uri="{FF2B5EF4-FFF2-40B4-BE49-F238E27FC236}">
                              <a16:creationId xmlns:a16="http://schemas.microsoft.com/office/drawing/2014/main" id="{A3F8A7A6-295D-4A56-566A-CA15A5E65BDF}"/>
                            </a:ext>
                          </a:extLst>
                        </p:cNvPr>
                        <p:cNvSpPr/>
                        <p:nvPr/>
                      </p:nvSpPr>
                      <p:spPr>
                        <a:xfrm>
                          <a:off x="30164" y="1726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5" name="Rectangle 33">
                          <a:extLst>
                            <a:ext uri="{FF2B5EF4-FFF2-40B4-BE49-F238E27FC236}">
                              <a16:creationId xmlns:a16="http://schemas.microsoft.com/office/drawing/2014/main" id="{43B22BF0-00D7-6B3B-E34D-A80AA011B7F6}"/>
                            </a:ext>
                          </a:extLst>
                        </p:cNvPr>
                        <p:cNvSpPr/>
                        <p:nvPr/>
                      </p:nvSpPr>
                      <p:spPr>
                        <a:xfrm>
                          <a:off x="30164" y="1700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6" name="TextBox 54">
                          <a:extLst>
                            <a:ext uri="{FF2B5EF4-FFF2-40B4-BE49-F238E27FC236}">
                              <a16:creationId xmlns:a16="http://schemas.microsoft.com/office/drawing/2014/main" id="{0AD7F236-8B0B-48F1-7300-54418D2A4EA1}"/>
                            </a:ext>
                          </a:extLst>
                        </p:cNvPr>
                        <p:cNvSpPr/>
                        <p:nvPr/>
                      </p:nvSpPr>
                      <p:spPr>
                        <a:xfrm>
                          <a:off x="28911" y="22145"/>
                          <a:ext cx="3357" cy="997"/>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ea typeface="DejaVu Sans" panose="020B0606030804020204"/>
                              <a:cs typeface="+mj-lt"/>
                            </a:rPr>
                            <a:t>Magnete Superconduttore</a:t>
                          </a:r>
                        </a:p>
                      </p:txBody>
                    </p:sp>
                    <p:sp>
                      <p:nvSpPr>
                        <p:cNvPr id="107" name="Oval 22">
                          <a:extLst>
                            <a:ext uri="{FF2B5EF4-FFF2-40B4-BE49-F238E27FC236}">
                              <a16:creationId xmlns:a16="http://schemas.microsoft.com/office/drawing/2014/main" id="{CE72DEE0-0BB2-8F3E-6ABC-D7E9CF86AD12}"/>
                            </a:ext>
                          </a:extLst>
                        </p:cNvPr>
                        <p:cNvSpPr/>
                        <p:nvPr/>
                      </p:nvSpPr>
                      <p:spPr>
                        <a:xfrm rot="21420000">
                          <a:off x="32288" y="19655"/>
                          <a:ext cx="107" cy="340"/>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108" name="Rectangle 85">
                          <a:extLst>
                            <a:ext uri="{FF2B5EF4-FFF2-40B4-BE49-F238E27FC236}">
                              <a16:creationId xmlns:a16="http://schemas.microsoft.com/office/drawing/2014/main" id="{C6DA81BF-4FCA-6A96-6BC9-BA2C6379F2B8}"/>
                            </a:ext>
                          </a:extLst>
                        </p:cNvPr>
                        <p:cNvSpPr/>
                        <p:nvPr/>
                      </p:nvSpPr>
                      <p:spPr>
                        <a:xfrm>
                          <a:off x="32606" y="19025"/>
                          <a:ext cx="384" cy="2236"/>
                        </a:xfrm>
                        <a:prstGeom prst="rect">
                          <a:avLst/>
                        </a:prstGeom>
                        <a:solidFill>
                          <a:schemeClr val="bg1">
                            <a:lumMod val="7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09" name="TextBox 144">
                          <a:extLst>
                            <a:ext uri="{FF2B5EF4-FFF2-40B4-BE49-F238E27FC236}">
                              <a16:creationId xmlns:a16="http://schemas.microsoft.com/office/drawing/2014/main" id="{C14980E3-3136-5048-7370-F15D618EED5F}"/>
                            </a:ext>
                          </a:extLst>
                        </p:cNvPr>
                        <p:cNvSpPr/>
                        <p:nvPr/>
                      </p:nvSpPr>
                      <p:spPr>
                        <a:xfrm>
                          <a:off x="31268" y="22928"/>
                          <a:ext cx="358" cy="541"/>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latin typeface="+mj-lt"/>
                              <a:ea typeface="DejaVu Sans" panose="020B0606030804020204"/>
                              <a:cs typeface="+mj-lt"/>
                            </a:rPr>
                            <a:t> </a:t>
                          </a:r>
                        </a:p>
                      </p:txBody>
                    </p:sp>
                    <p:sp>
                      <p:nvSpPr>
                        <p:cNvPr id="110" name="Rectangle 4">
                          <a:extLst>
                            <a:ext uri="{FF2B5EF4-FFF2-40B4-BE49-F238E27FC236}">
                              <a16:creationId xmlns:a16="http://schemas.microsoft.com/office/drawing/2014/main" id="{F15EFB7F-35E9-56F1-A34E-98BC13DA1B3F}"/>
                            </a:ext>
                          </a:extLst>
                        </p:cNvPr>
                        <p:cNvSpPr/>
                        <p:nvPr/>
                      </p:nvSpPr>
                      <p:spPr>
                        <a:xfrm rot="5400000">
                          <a:off x="32735" y="20327"/>
                          <a:ext cx="122" cy="1976"/>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1" name="Rectangle 20">
                          <a:extLst>
                            <a:ext uri="{FF2B5EF4-FFF2-40B4-BE49-F238E27FC236}">
                              <a16:creationId xmlns:a16="http://schemas.microsoft.com/office/drawing/2014/main" id="{33BCF38F-2AEC-E172-E7BE-8A8A25AB0738}"/>
                            </a:ext>
                          </a:extLst>
                        </p:cNvPr>
                        <p:cNvSpPr/>
                        <p:nvPr/>
                      </p:nvSpPr>
                      <p:spPr>
                        <a:xfrm>
                          <a:off x="30164" y="21682"/>
                          <a:ext cx="5232" cy="190"/>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2" name="Rectangle 21">
                          <a:extLst>
                            <a:ext uri="{FF2B5EF4-FFF2-40B4-BE49-F238E27FC236}">
                              <a16:creationId xmlns:a16="http://schemas.microsoft.com/office/drawing/2014/main" id="{C05FC0E6-D7EB-C9BC-24AF-5CF5128418D7}"/>
                            </a:ext>
                          </a:extLst>
                        </p:cNvPr>
                        <p:cNvSpPr/>
                        <p:nvPr/>
                      </p:nvSpPr>
                      <p:spPr>
                        <a:xfrm>
                          <a:off x="30164" y="21905"/>
                          <a:ext cx="5232" cy="199"/>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3" name="Rectangle 114">
                          <a:extLst>
                            <a:ext uri="{FF2B5EF4-FFF2-40B4-BE49-F238E27FC236}">
                              <a16:creationId xmlns:a16="http://schemas.microsoft.com/office/drawing/2014/main" id="{73E12267-D601-53AF-D07E-039679976910}"/>
                            </a:ext>
                          </a:extLst>
                        </p:cNvPr>
                        <p:cNvSpPr/>
                        <p:nvPr/>
                      </p:nvSpPr>
                      <p:spPr>
                        <a:xfrm rot="5400000">
                          <a:off x="32735" y="20292"/>
                          <a:ext cx="78" cy="2238"/>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4" name="TextBox 68">
                          <a:extLst>
                            <a:ext uri="{FF2B5EF4-FFF2-40B4-BE49-F238E27FC236}">
                              <a16:creationId xmlns:a16="http://schemas.microsoft.com/office/drawing/2014/main" id="{BC685EC1-7D18-20C0-4A67-B5C357E97043}"/>
                            </a:ext>
                          </a:extLst>
                        </p:cNvPr>
                        <p:cNvSpPr/>
                        <p:nvPr/>
                      </p:nvSpPr>
                      <p:spPr>
                        <a:xfrm>
                          <a:off x="28931" y="19975"/>
                          <a:ext cx="1815" cy="997"/>
                        </a:xfrm>
                        <a:prstGeom prst="rect">
                          <a:avLst/>
                        </a:prstGeom>
                        <a:noFill/>
                        <a:ln w="28440">
                          <a:solidFill>
                            <a:srgbClr val="00B0F0"/>
                          </a:solidFill>
                          <a:round/>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Nube di Elettroni</a:t>
                          </a:r>
                        </a:p>
                      </p:txBody>
                    </p:sp>
                    <p:sp>
                      <p:nvSpPr>
                        <p:cNvPr id="115" name="Straight Connector 35">
                          <a:extLst>
                            <a:ext uri="{FF2B5EF4-FFF2-40B4-BE49-F238E27FC236}">
                              <a16:creationId xmlns:a16="http://schemas.microsoft.com/office/drawing/2014/main" id="{F5D57268-6381-5D5A-267E-2081241903D3}"/>
                            </a:ext>
                          </a:extLst>
                        </p:cNvPr>
                        <p:cNvSpPr/>
                        <p:nvPr/>
                      </p:nvSpPr>
                      <p:spPr>
                        <a:xfrm flipH="1">
                          <a:off x="32322" y="19586"/>
                          <a:ext cx="7" cy="3784"/>
                        </a:xfrm>
                        <a:prstGeom prst="line">
                          <a:avLst/>
                        </a:prstGeom>
                        <a:ln w="12600">
                          <a:solidFill>
                            <a:srgbClr val="FF0000"/>
                          </a:solidFill>
                          <a:prstDash val="solid"/>
                          <a:round/>
                        </a:ln>
                      </p:spPr>
                      <p:style>
                        <a:lnRef idx="0">
                          <a:scrgbClr r="0" g="0" b="0"/>
                        </a:lnRef>
                        <a:fillRef idx="0">
                          <a:scrgbClr r="0" g="0" b="0"/>
                        </a:fillRef>
                        <a:effectRef idx="0">
                          <a:scrgbClr r="0" g="0" b="0"/>
                        </a:effectRef>
                        <a:fontRef idx="minor"/>
                      </p:style>
                      <p:txBody>
                        <a:bodyPr/>
                        <a:lstStyle/>
                        <a:p>
                          <a:endParaRPr lang="it-IT" noProof="0" dirty="0"/>
                        </a:p>
                      </p:txBody>
                    </p:sp>
                    <p:sp>
                      <p:nvSpPr>
                        <p:cNvPr id="116" name="Straight Connector 136">
                          <a:extLst>
                            <a:ext uri="{FF2B5EF4-FFF2-40B4-BE49-F238E27FC236}">
                              <a16:creationId xmlns:a16="http://schemas.microsoft.com/office/drawing/2014/main" id="{536CE17F-2E6A-928C-D458-10F8AF798AE1}"/>
                            </a:ext>
                          </a:extLst>
                        </p:cNvPr>
                        <p:cNvSpPr/>
                        <p:nvPr/>
                      </p:nvSpPr>
                      <p:spPr>
                        <a:xfrm flipV="1">
                          <a:off x="32798" y="16702"/>
                          <a:ext cx="13" cy="6999"/>
                        </a:xfrm>
                        <a:prstGeom prst="line">
                          <a:avLst/>
                        </a:prstGeom>
                        <a:ln w="9360">
                          <a:solidFill>
                            <a:srgbClr val="000000"/>
                          </a:solidFill>
                          <a:prstDash val="lgDashDot"/>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96" name="Right Triangle 174">
                        <a:extLst>
                          <a:ext uri="{FF2B5EF4-FFF2-40B4-BE49-F238E27FC236}">
                            <a16:creationId xmlns:a16="http://schemas.microsoft.com/office/drawing/2014/main" id="{9185BD53-11BF-0E32-FFA7-3E9953B4A574}"/>
                          </a:ext>
                        </a:extLst>
                      </p:cNvPr>
                      <p:cNvSpPr/>
                      <p:nvPr/>
                    </p:nvSpPr>
                    <p:spPr>
                      <a:xfrm>
                        <a:off x="32334" y="25400"/>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7" name="Rectangle 2">
                        <a:extLst>
                          <a:ext uri="{FF2B5EF4-FFF2-40B4-BE49-F238E27FC236}">
                            <a16:creationId xmlns:a16="http://schemas.microsoft.com/office/drawing/2014/main" id="{53AE3AFC-62FE-E9BE-C037-75CA09380B6B}"/>
                          </a:ext>
                        </a:extLst>
                      </p:cNvPr>
                      <p:cNvSpPr/>
                      <p:nvPr/>
                    </p:nvSpPr>
                    <p:spPr>
                      <a:xfrm>
                        <a:off x="32168" y="25373"/>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88" name="Rectangle 2">
                      <a:extLst>
                        <a:ext uri="{FF2B5EF4-FFF2-40B4-BE49-F238E27FC236}">
                          <a16:creationId xmlns:a16="http://schemas.microsoft.com/office/drawing/2014/main" id="{B89F3FE5-3368-B90C-9E7D-0B4300E5DCFF}"/>
                        </a:ext>
                      </a:extLst>
                    </p:cNvPr>
                    <p:cNvSpPr/>
                    <p:nvPr/>
                  </p:nvSpPr>
                  <p:spPr>
                    <a:xfrm flipH="1">
                      <a:off x="34939" y="28368"/>
                      <a:ext cx="306" cy="1553"/>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89" name="Chord 3">
                      <a:extLst>
                        <a:ext uri="{FF2B5EF4-FFF2-40B4-BE49-F238E27FC236}">
                          <a16:creationId xmlns:a16="http://schemas.microsoft.com/office/drawing/2014/main" id="{8DE9DFD5-4684-DC85-D5B8-4DDCFB29B217}"/>
                        </a:ext>
                      </a:extLst>
                    </p:cNvPr>
                    <p:cNvSpPr/>
                    <p:nvPr/>
                  </p:nvSpPr>
                  <p:spPr>
                    <a:xfrm rot="11160000" flipH="1">
                      <a:off x="34762" y="26801"/>
                      <a:ext cx="656" cy="1593"/>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90" name="Right Triangle 166">
                      <a:extLst>
                        <a:ext uri="{FF2B5EF4-FFF2-40B4-BE49-F238E27FC236}">
                          <a16:creationId xmlns:a16="http://schemas.microsoft.com/office/drawing/2014/main" id="{C471856E-2375-ACE9-CB4C-51E50BF0D233}"/>
                        </a:ext>
                      </a:extLst>
                    </p:cNvPr>
                    <p:cNvSpPr/>
                    <p:nvPr/>
                  </p:nvSpPr>
                  <p:spPr>
                    <a:xfrm flipH="1">
                      <a:off x="34939" y="25403"/>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1" name="Rectangle 2">
                      <a:extLst>
                        <a:ext uri="{FF2B5EF4-FFF2-40B4-BE49-F238E27FC236}">
                          <a16:creationId xmlns:a16="http://schemas.microsoft.com/office/drawing/2014/main" id="{8E7BA850-10AF-A9E6-84BA-11D7A7C41DE1}"/>
                        </a:ext>
                      </a:extLst>
                    </p:cNvPr>
                    <p:cNvSpPr/>
                    <p:nvPr/>
                  </p:nvSpPr>
                  <p:spPr>
                    <a:xfrm flipH="1">
                      <a:off x="35256" y="25376"/>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92" name="Arc 169">
                      <a:extLst>
                        <a:ext uri="{FF2B5EF4-FFF2-40B4-BE49-F238E27FC236}">
                          <a16:creationId xmlns:a16="http://schemas.microsoft.com/office/drawing/2014/main" id="{C3C65790-96CC-6401-F70C-1E4C5322B266}"/>
                        </a:ext>
                      </a:extLst>
                    </p:cNvPr>
                    <p:cNvSpPr/>
                    <p:nvPr/>
                  </p:nvSpPr>
                  <p:spPr>
                    <a:xfrm>
                      <a:off x="30641" y="22971"/>
                      <a:ext cx="2413" cy="8189"/>
                    </a:xfrm>
                    <a:prstGeom prst="arc">
                      <a:avLst>
                        <a:gd name="adj1" fmla="val 16707558"/>
                        <a:gd name="adj2" fmla="val 53207"/>
                      </a:avLst>
                    </a:prstGeom>
                    <a:noFill/>
                    <a:ln w="127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93" name="Oval 22">
                      <a:extLst>
                        <a:ext uri="{FF2B5EF4-FFF2-40B4-BE49-F238E27FC236}">
                          <a16:creationId xmlns:a16="http://schemas.microsoft.com/office/drawing/2014/main" id="{91FC5F74-0D08-4F41-2C06-07915844DF7A}"/>
                        </a:ext>
                      </a:extLst>
                    </p:cNvPr>
                    <p:cNvSpPr/>
                    <p:nvPr/>
                  </p:nvSpPr>
                  <p:spPr>
                    <a:xfrm rot="180000" flipH="1">
                      <a:off x="34509" y="27177"/>
                      <a:ext cx="181" cy="578"/>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94" name="Text Box 99">
                      <a:extLst>
                        <a:ext uri="{FF2B5EF4-FFF2-40B4-BE49-F238E27FC236}">
                          <a16:creationId xmlns:a16="http://schemas.microsoft.com/office/drawing/2014/main" id="{23036D16-B593-A5C3-F44B-90EC10393989}"/>
                        </a:ext>
                      </a:extLst>
                    </p:cNvPr>
                    <p:cNvSpPr txBox="1"/>
                    <p:nvPr/>
                  </p:nvSpPr>
                  <p:spPr>
                    <a:xfrm>
                      <a:off x="23400" y="33380"/>
                      <a:ext cx="800" cy="925"/>
                    </a:xfrm>
                    <a:prstGeom prst="rect">
                      <a:avLst/>
                    </a:prstGeom>
                    <a:noFill/>
                  </p:spPr>
                  <p:txBody>
                    <a:bodyPr wrap="square" rtlCol="0" anchor="t">
                      <a:spAutoFit/>
                    </a:bodyPr>
                    <a:lstStyle/>
                    <a:p>
                      <a:pPr marL="457200" indent="-457200" algn="just">
                        <a:buFont typeface="Arial" panose="02080604020202020204" pitchFamily="34" charset="0"/>
                        <a:buChar char="•"/>
                      </a:pPr>
                      <a:endParaRPr lang="it-IT" sz="1100" noProof="0" dirty="0">
                        <a:latin typeface="+mj-lt"/>
                        <a:ea typeface="Helvetica" charset="0"/>
                        <a:cs typeface="+mj-lt"/>
                      </a:endParaRPr>
                    </a:p>
                  </p:txBody>
                </p:sp>
              </p:grpSp>
              <p:cxnSp>
                <p:nvCxnSpPr>
                  <p:cNvPr id="84" name="Straight Arrow Connector 248">
                    <a:extLst>
                      <a:ext uri="{FF2B5EF4-FFF2-40B4-BE49-F238E27FC236}">
                        <a16:creationId xmlns:a16="http://schemas.microsoft.com/office/drawing/2014/main" id="{0935C78A-478D-F027-C33D-9C8DF82EBE71}"/>
                      </a:ext>
                    </a:extLst>
                  </p:cNvPr>
                  <p:cNvCxnSpPr>
                    <a:cxnSpLocks/>
                    <a:stCxn id="114" idx="3"/>
                  </p:cNvCxnSpPr>
                  <p:nvPr/>
                </p:nvCxnSpPr>
                <p:spPr>
                  <a:xfrm flipV="1">
                    <a:off x="19732800" y="17924289"/>
                    <a:ext cx="1772095" cy="741476"/>
                  </a:xfrm>
                  <a:prstGeom prst="straightConnector1">
                    <a:avLst/>
                  </a:prstGeom>
                  <a:solidFill>
                    <a:schemeClr val="accent1"/>
                  </a:solidFill>
                  <a:ln w="19050" cap="flat" cmpd="sng" algn="ctr">
                    <a:solidFill>
                      <a:srgbClr val="00B0F0"/>
                    </a:solidFill>
                    <a:prstDash val="solid"/>
                    <a:round/>
                    <a:headEnd type="none" w="med" len="med"/>
                    <a:tailEnd type="triangle" w="med" len="med"/>
                  </a:ln>
                </p:spPr>
              </p:cxnSp>
              <p:sp>
                <p:nvSpPr>
                  <p:cNvPr id="85" name="Text Box 103">
                    <a:extLst>
                      <a:ext uri="{FF2B5EF4-FFF2-40B4-BE49-F238E27FC236}">
                        <a16:creationId xmlns:a16="http://schemas.microsoft.com/office/drawing/2014/main" id="{6141F3D5-5E0B-0359-F6DD-2EB3F9F88BE8}"/>
                      </a:ext>
                    </a:extLst>
                  </p:cNvPr>
                  <p:cNvSpPr txBox="1"/>
                  <p:nvPr/>
                </p:nvSpPr>
                <p:spPr>
                  <a:xfrm>
                    <a:off x="21446483" y="16048212"/>
                    <a:ext cx="704715" cy="844631"/>
                  </a:xfrm>
                  <a:prstGeom prst="rect">
                    <a:avLst/>
                  </a:prstGeom>
                  <a:noFill/>
                </p:spPr>
                <p:txBody>
                  <a:bodyPr wrap="none" rtlCol="0">
                    <a:spAutoFit/>
                  </a:bodyPr>
                  <a:lstStyle/>
                  <a:p>
                    <a:pPr marL="0" indent="0" algn="just">
                      <a:buNone/>
                    </a:pPr>
                    <a:r>
                      <a:rPr lang="it-IT" sz="1600" b="1" noProof="0" dirty="0">
                        <a:latin typeface="+mj-lt"/>
                        <a:ea typeface="Helvetica" charset="0"/>
                        <a:cs typeface="+mj-lt"/>
                      </a:rPr>
                      <a:t>E</a:t>
                    </a:r>
                  </a:p>
                </p:txBody>
              </p:sp>
              <p:sp>
                <p:nvSpPr>
                  <p:cNvPr id="86" name="Text Box 110">
                    <a:extLst>
                      <a:ext uri="{FF2B5EF4-FFF2-40B4-BE49-F238E27FC236}">
                        <a16:creationId xmlns:a16="http://schemas.microsoft.com/office/drawing/2014/main" id="{24C51328-BD0E-7AB3-82C1-F4989F54EA52}"/>
                      </a:ext>
                    </a:extLst>
                  </p:cNvPr>
                  <p:cNvSpPr txBox="1"/>
                  <p:nvPr/>
                </p:nvSpPr>
                <p:spPr>
                  <a:xfrm rot="16200000">
                    <a:off x="20435999" y="15733626"/>
                    <a:ext cx="608357" cy="844695"/>
                  </a:xfrm>
                  <a:prstGeom prst="rect">
                    <a:avLst/>
                  </a:prstGeom>
                  <a:noFill/>
                </p:spPr>
                <p:txBody>
                  <a:bodyPr wrap="square" rtlCol="0">
                    <a:spAutoFit/>
                  </a:bodyPr>
                  <a:lstStyle/>
                  <a:p>
                    <a:pPr marL="0" indent="0" algn="just">
                      <a:buNone/>
                    </a:pPr>
                    <a:r>
                      <a:rPr lang="it-IT" sz="1600" b="1" noProof="0" dirty="0">
                        <a:latin typeface="+mj-lt"/>
                        <a:ea typeface="Helvetica" charset="0"/>
                        <a:cs typeface="+mj-lt"/>
                      </a:rPr>
                      <a:t>B</a:t>
                    </a:r>
                  </a:p>
                </p:txBody>
              </p:sp>
            </p:grpSp>
            <p:cxnSp>
              <p:nvCxnSpPr>
                <p:cNvPr id="81" name="Straight Arrow Connector 11">
                  <a:extLst>
                    <a:ext uri="{FF2B5EF4-FFF2-40B4-BE49-F238E27FC236}">
                      <a16:creationId xmlns:a16="http://schemas.microsoft.com/office/drawing/2014/main" id="{08651A8F-869C-7E66-85AF-CB13C196E42D}"/>
                    </a:ext>
                  </a:extLst>
                </p:cNvPr>
                <p:cNvCxnSpPr/>
                <p:nvPr/>
              </p:nvCxnSpPr>
              <p:spPr>
                <a:xfrm>
                  <a:off x="7100" y="4729"/>
                  <a:ext cx="586" cy="0"/>
                </a:xfrm>
                <a:prstGeom prst="straightConnector1">
                  <a:avLst/>
                </a:prstGeom>
                <a:ln w="57150">
                  <a:solidFill>
                    <a:srgbClr val="00B05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13">
                  <a:extLst>
                    <a:ext uri="{FF2B5EF4-FFF2-40B4-BE49-F238E27FC236}">
                      <a16:creationId xmlns:a16="http://schemas.microsoft.com/office/drawing/2014/main" id="{7CB26F5C-319B-2AE8-6501-48731115DC2E}"/>
                    </a:ext>
                  </a:extLst>
                </p:cNvPr>
                <p:cNvCxnSpPr/>
                <p:nvPr/>
              </p:nvCxnSpPr>
              <p:spPr>
                <a:xfrm flipH="1" flipV="1">
                  <a:off x="7067" y="3654"/>
                  <a:ext cx="134" cy="494"/>
                </a:xfrm>
                <a:prstGeom prst="straightConnector1">
                  <a:avLst/>
                </a:prstGeom>
                <a:ln w="57150">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78" name="TextBox 20">
                <a:extLst>
                  <a:ext uri="{FF2B5EF4-FFF2-40B4-BE49-F238E27FC236}">
                    <a16:creationId xmlns:a16="http://schemas.microsoft.com/office/drawing/2014/main" id="{71E40DF2-12D0-1B3D-5DF9-2A048D1D5632}"/>
                  </a:ext>
                </a:extLst>
              </p:cNvPr>
              <p:cNvSpPr/>
              <p:nvPr/>
            </p:nvSpPr>
            <p:spPr>
              <a:xfrm>
                <a:off x="7611" y="3468"/>
                <a:ext cx="1507" cy="1053"/>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Linea di Campo Magnetico</a:t>
                </a:r>
              </a:p>
            </p:txBody>
          </p:sp>
          <p:cxnSp>
            <p:nvCxnSpPr>
              <p:cNvPr id="79" name="Straight Arrow Connector 9">
                <a:extLst>
                  <a:ext uri="{FF2B5EF4-FFF2-40B4-BE49-F238E27FC236}">
                    <a16:creationId xmlns:a16="http://schemas.microsoft.com/office/drawing/2014/main" id="{3A9AA2F7-DAFF-6D74-1288-48EA28816A33}"/>
                  </a:ext>
                </a:extLst>
              </p:cNvPr>
              <p:cNvCxnSpPr>
                <a:cxnSpLocks/>
                <a:stCxn id="78" idx="3"/>
              </p:cNvCxnSpPr>
              <p:nvPr/>
            </p:nvCxnSpPr>
            <p:spPr>
              <a:xfrm flipV="1">
                <a:off x="9118" y="3781"/>
                <a:ext cx="980" cy="214"/>
              </a:xfrm>
              <a:prstGeom prst="straightConnector1">
                <a:avLst/>
              </a:prstGeom>
              <a:solidFill>
                <a:schemeClr val="accent1"/>
              </a:solidFill>
              <a:ln w="9525" cap="flat" cmpd="sng" algn="ctr">
                <a:solidFill>
                  <a:schemeClr val="tx1"/>
                </a:solidFill>
                <a:prstDash val="solid"/>
                <a:round/>
                <a:headEnd type="none" w="med" len="med"/>
                <a:tailEnd type="triangle" w="med" len="med"/>
              </a:ln>
            </p:spPr>
          </p:cxnSp>
        </p:grpSp>
        <p:cxnSp>
          <p:nvCxnSpPr>
            <p:cNvPr id="66" name="Connettore a gomito 65">
              <a:extLst>
                <a:ext uri="{FF2B5EF4-FFF2-40B4-BE49-F238E27FC236}">
                  <a16:creationId xmlns:a16="http://schemas.microsoft.com/office/drawing/2014/main" id="{6866C4CC-7F30-D898-6D86-13870D83228A}"/>
                </a:ext>
              </a:extLst>
            </p:cNvPr>
            <p:cNvCxnSpPr>
              <a:cxnSpLocks/>
            </p:cNvCxnSpPr>
            <p:nvPr/>
          </p:nvCxnSpPr>
          <p:spPr>
            <a:xfrm flipV="1">
              <a:off x="2036920" y="2368445"/>
              <a:ext cx="1732211" cy="15187"/>
            </a:xfrm>
            <a:prstGeom prst="bentConnector4">
              <a:avLst>
                <a:gd name="adj1" fmla="val 56277"/>
                <a:gd name="adj2" fmla="val 1605235"/>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8" name="Triangolo 67">
              <a:extLst>
                <a:ext uri="{FF2B5EF4-FFF2-40B4-BE49-F238E27FC236}">
                  <a16:creationId xmlns:a16="http://schemas.microsoft.com/office/drawing/2014/main" id="{60A79BED-A0A9-1608-048F-6E5E19A1DC77}"/>
                </a:ext>
              </a:extLst>
            </p:cNvPr>
            <p:cNvSpPr/>
            <p:nvPr/>
          </p:nvSpPr>
          <p:spPr>
            <a:xfrm rot="10800000">
              <a:off x="3597193" y="2364968"/>
              <a:ext cx="357784" cy="28620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9" name="TextBox 20">
              <a:extLst>
                <a:ext uri="{FF2B5EF4-FFF2-40B4-BE49-F238E27FC236}">
                  <a16:creationId xmlns:a16="http://schemas.microsoft.com/office/drawing/2014/main" id="{EECAE751-1E6E-B66A-BD4A-8E4E7B94E710}"/>
                </a:ext>
              </a:extLst>
            </p:cNvPr>
            <p:cNvSpPr/>
            <p:nvPr/>
          </p:nvSpPr>
          <p:spPr>
            <a:xfrm>
              <a:off x="2995744" y="3082827"/>
              <a:ext cx="1002635" cy="429405"/>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Amplificatore</a:t>
              </a:r>
              <a:br>
                <a:rPr lang="it-IT" sz="1100" spc="-1" noProof="0" dirty="0">
                  <a:solidFill>
                    <a:srgbClr val="000000"/>
                  </a:solidFill>
                  <a:ea typeface="DejaVu Sans" panose="020B0606030804020204"/>
                  <a:cs typeface="+mj-lt"/>
                </a:rPr>
              </a:br>
              <a:r>
                <a:rPr lang="it-IT" sz="1100" spc="-1" noProof="0" dirty="0" err="1">
                  <a:solidFill>
                    <a:srgbClr val="000000"/>
                  </a:solidFill>
                  <a:ea typeface="DejaVu Sans" panose="020B0606030804020204"/>
                  <a:cs typeface="+mj-lt"/>
                </a:rPr>
                <a:t>f</a:t>
              </a:r>
              <a:r>
                <a:rPr lang="it-IT" sz="1100" spc="-1" baseline="-25000" noProof="0" dirty="0" err="1">
                  <a:solidFill>
                    <a:srgbClr val="000000"/>
                  </a:solidFill>
                  <a:ea typeface="DejaVu Sans" panose="020B0606030804020204"/>
                  <a:cs typeface="+mj-lt"/>
                </a:rPr>
                <a:t>c</a:t>
              </a:r>
              <a:r>
                <a:rPr lang="it-IT" sz="1100" spc="-1" noProof="0" dirty="0">
                  <a:solidFill>
                    <a:srgbClr val="000000"/>
                  </a:solidFill>
                  <a:ea typeface="DejaVu Sans" panose="020B0606030804020204"/>
                  <a:cs typeface="+mj-lt"/>
                </a:rPr>
                <a:t> </a:t>
              </a:r>
              <a:r>
                <a:rPr lang="it-IT" sz="1100" spc="-1" dirty="0">
                  <a:solidFill>
                    <a:srgbClr val="000000"/>
                  </a:solidFill>
                  <a:ea typeface="DejaVu Sans" panose="020B0606030804020204"/>
                  <a:cs typeface="+mj-lt"/>
                </a:rPr>
                <a:t>~</a:t>
              </a:r>
              <a:r>
                <a:rPr lang="it-IT" sz="1100" spc="-1" noProof="0" dirty="0">
                  <a:solidFill>
                    <a:srgbClr val="000000"/>
                  </a:solidFill>
                  <a:ea typeface="DejaVu Sans" panose="020B0606030804020204"/>
                  <a:cs typeface="+mj-lt"/>
                </a:rPr>
                <a:t> 0.8 GHz</a:t>
              </a:r>
            </a:p>
          </p:txBody>
        </p:sp>
        <p:cxnSp>
          <p:nvCxnSpPr>
            <p:cNvPr id="70" name="Connettore dritto 69">
              <a:extLst>
                <a:ext uri="{FF2B5EF4-FFF2-40B4-BE49-F238E27FC236}">
                  <a16:creationId xmlns:a16="http://schemas.microsoft.com/office/drawing/2014/main" id="{3F7DCE2C-1153-40DA-9272-40CEBB4B5DA9}"/>
                </a:ext>
              </a:extLst>
            </p:cNvPr>
            <p:cNvCxnSpPr>
              <a:cxnSpLocks/>
              <a:stCxn id="68" idx="0"/>
            </p:cNvCxnSpPr>
            <p:nvPr/>
          </p:nvCxnSpPr>
          <p:spPr>
            <a:xfrm flipH="1">
              <a:off x="3776084" y="2651173"/>
              <a:ext cx="1" cy="3328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1" name="Connettore dritto 70">
              <a:extLst>
                <a:ext uri="{FF2B5EF4-FFF2-40B4-BE49-F238E27FC236}">
                  <a16:creationId xmlns:a16="http://schemas.microsoft.com/office/drawing/2014/main" id="{44B6A949-913E-EAC7-6D09-CCD33D6737B3}"/>
                </a:ext>
              </a:extLst>
            </p:cNvPr>
            <p:cNvCxnSpPr>
              <a:cxnSpLocks/>
            </p:cNvCxnSpPr>
            <p:nvPr/>
          </p:nvCxnSpPr>
          <p:spPr>
            <a:xfrm flipH="1" flipV="1">
              <a:off x="3616950" y="2771184"/>
              <a:ext cx="325089"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Connettore dritto 71">
              <a:extLst>
                <a:ext uri="{FF2B5EF4-FFF2-40B4-BE49-F238E27FC236}">
                  <a16:creationId xmlns:a16="http://schemas.microsoft.com/office/drawing/2014/main" id="{8D694BEA-F57F-C150-8E16-D092ADBABA4E}"/>
                </a:ext>
              </a:extLst>
            </p:cNvPr>
            <p:cNvCxnSpPr>
              <a:cxnSpLocks/>
            </p:cNvCxnSpPr>
            <p:nvPr/>
          </p:nvCxnSpPr>
          <p:spPr>
            <a:xfrm flipH="1" flipV="1">
              <a:off x="3670463" y="2814264"/>
              <a:ext cx="216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Connettore dritto 72">
              <a:extLst>
                <a:ext uri="{FF2B5EF4-FFF2-40B4-BE49-F238E27FC236}">
                  <a16:creationId xmlns:a16="http://schemas.microsoft.com/office/drawing/2014/main" id="{D922629E-0AB9-8A70-460C-597D8AEEC66E}"/>
                </a:ext>
              </a:extLst>
            </p:cNvPr>
            <p:cNvCxnSpPr>
              <a:cxnSpLocks/>
            </p:cNvCxnSpPr>
            <p:nvPr/>
          </p:nvCxnSpPr>
          <p:spPr>
            <a:xfrm flipH="1" flipV="1">
              <a:off x="3705298" y="2858100"/>
              <a:ext cx="144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4" name="Connettore dritto 73">
              <a:extLst>
                <a:ext uri="{FF2B5EF4-FFF2-40B4-BE49-F238E27FC236}">
                  <a16:creationId xmlns:a16="http://schemas.microsoft.com/office/drawing/2014/main" id="{4958E14F-4B76-2B86-E3E6-7359F80BF8AD}"/>
                </a:ext>
              </a:extLst>
            </p:cNvPr>
            <p:cNvCxnSpPr>
              <a:cxnSpLocks/>
            </p:cNvCxnSpPr>
            <p:nvPr/>
          </p:nvCxnSpPr>
          <p:spPr>
            <a:xfrm flipH="1" flipV="1">
              <a:off x="3740320" y="2902631"/>
              <a:ext cx="72000" cy="121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Text Box 103">
              <a:extLst>
                <a:ext uri="{FF2B5EF4-FFF2-40B4-BE49-F238E27FC236}">
                  <a16:creationId xmlns:a16="http://schemas.microsoft.com/office/drawing/2014/main" id="{2D310B13-4278-2078-8587-09205DAA5605}"/>
                </a:ext>
              </a:extLst>
            </p:cNvPr>
            <p:cNvSpPr txBox="1"/>
            <p:nvPr/>
          </p:nvSpPr>
          <p:spPr>
            <a:xfrm>
              <a:off x="3397684" y="2402901"/>
              <a:ext cx="372218" cy="338554"/>
            </a:xfrm>
            <a:prstGeom prst="rect">
              <a:avLst/>
            </a:prstGeom>
            <a:noFill/>
          </p:spPr>
          <p:txBody>
            <a:bodyPr wrap="none" rtlCol="0">
              <a:spAutoFit/>
            </a:bodyPr>
            <a:lstStyle/>
            <a:p>
              <a:pPr marL="0" indent="0" algn="just">
                <a:buNone/>
              </a:pPr>
              <a:r>
                <a:rPr lang="it-IT" sz="1600" b="1" dirty="0">
                  <a:latin typeface="+mj-lt"/>
                  <a:ea typeface="Helvetica" charset="0"/>
                  <a:cs typeface="+mj-lt"/>
                </a:rPr>
                <a:t>I</a:t>
              </a:r>
              <a:r>
                <a:rPr lang="it-IT" sz="1600" b="1" baseline="-25000" dirty="0">
                  <a:latin typeface="+mj-lt"/>
                  <a:ea typeface="Helvetica" charset="0"/>
                  <a:cs typeface="+mj-lt"/>
                </a:rPr>
                <a:t>FP</a:t>
              </a:r>
              <a:endParaRPr lang="it-IT" sz="1600" b="1" baseline="-25000" noProof="0" dirty="0">
                <a:latin typeface="+mj-lt"/>
                <a:ea typeface="Helvetica" charset="0"/>
                <a:cs typeface="+mj-lt"/>
              </a:endParaRPr>
            </a:p>
          </p:txBody>
        </p:sp>
      </p:grpSp>
      <p:cxnSp>
        <p:nvCxnSpPr>
          <p:cNvPr id="117" name="Connettore dritto 116">
            <a:extLst>
              <a:ext uri="{FF2B5EF4-FFF2-40B4-BE49-F238E27FC236}">
                <a16:creationId xmlns:a16="http://schemas.microsoft.com/office/drawing/2014/main" id="{DE579CA9-F2CB-4512-95AC-092E7BF5F17A}"/>
              </a:ext>
            </a:extLst>
          </p:cNvPr>
          <p:cNvCxnSpPr>
            <a:cxnSpLocks/>
          </p:cNvCxnSpPr>
          <p:nvPr/>
        </p:nvCxnSpPr>
        <p:spPr>
          <a:xfrm flipH="1">
            <a:off x="2728260" y="2094626"/>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Connettore dritto 117">
            <a:extLst>
              <a:ext uri="{FF2B5EF4-FFF2-40B4-BE49-F238E27FC236}">
                <a16:creationId xmlns:a16="http://schemas.microsoft.com/office/drawing/2014/main" id="{DBE1143D-B50D-9C9C-DFF1-A919BFA9556A}"/>
              </a:ext>
            </a:extLst>
          </p:cNvPr>
          <p:cNvCxnSpPr>
            <a:cxnSpLocks/>
          </p:cNvCxnSpPr>
          <p:nvPr/>
        </p:nvCxnSpPr>
        <p:spPr>
          <a:xfrm flipH="1">
            <a:off x="2790630" y="2094626"/>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9" name="Connettore dritto 118">
            <a:extLst>
              <a:ext uri="{FF2B5EF4-FFF2-40B4-BE49-F238E27FC236}">
                <a16:creationId xmlns:a16="http://schemas.microsoft.com/office/drawing/2014/main" id="{5ED81DA9-D236-42D2-47AE-1DBFFC0C5F67}"/>
              </a:ext>
            </a:extLst>
          </p:cNvPr>
          <p:cNvCxnSpPr>
            <a:cxnSpLocks/>
          </p:cNvCxnSpPr>
          <p:nvPr/>
        </p:nvCxnSpPr>
        <p:spPr>
          <a:xfrm flipH="1">
            <a:off x="2847592" y="2094626"/>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0" name="Connettore dritto 119">
            <a:extLst>
              <a:ext uri="{FF2B5EF4-FFF2-40B4-BE49-F238E27FC236}">
                <a16:creationId xmlns:a16="http://schemas.microsoft.com/office/drawing/2014/main" id="{13A6FE83-7322-868B-7042-7E6DE370E7AB}"/>
              </a:ext>
            </a:extLst>
          </p:cNvPr>
          <p:cNvCxnSpPr>
            <a:cxnSpLocks/>
          </p:cNvCxnSpPr>
          <p:nvPr/>
        </p:nvCxnSpPr>
        <p:spPr>
          <a:xfrm flipH="1">
            <a:off x="2905132" y="2093599"/>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Connettore dritto 120">
            <a:extLst>
              <a:ext uri="{FF2B5EF4-FFF2-40B4-BE49-F238E27FC236}">
                <a16:creationId xmlns:a16="http://schemas.microsoft.com/office/drawing/2014/main" id="{6B194412-042E-ABD5-1C79-E999C8954D7C}"/>
              </a:ext>
            </a:extLst>
          </p:cNvPr>
          <p:cNvCxnSpPr>
            <a:cxnSpLocks/>
          </p:cNvCxnSpPr>
          <p:nvPr/>
        </p:nvCxnSpPr>
        <p:spPr>
          <a:xfrm flipH="1">
            <a:off x="2960097" y="2093599"/>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2" name="Connettore dritto 121">
            <a:extLst>
              <a:ext uri="{FF2B5EF4-FFF2-40B4-BE49-F238E27FC236}">
                <a16:creationId xmlns:a16="http://schemas.microsoft.com/office/drawing/2014/main" id="{92C5921F-325C-D1E0-BE19-A51CF99DCF13}"/>
              </a:ext>
            </a:extLst>
          </p:cNvPr>
          <p:cNvCxnSpPr>
            <a:cxnSpLocks/>
          </p:cNvCxnSpPr>
          <p:nvPr/>
        </p:nvCxnSpPr>
        <p:spPr>
          <a:xfrm flipH="1">
            <a:off x="3022467" y="2093599"/>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3" name="Connettore dritto 122">
            <a:extLst>
              <a:ext uri="{FF2B5EF4-FFF2-40B4-BE49-F238E27FC236}">
                <a16:creationId xmlns:a16="http://schemas.microsoft.com/office/drawing/2014/main" id="{D36C42B0-5329-D71D-5DF3-6DBD14C1F03A}"/>
              </a:ext>
            </a:extLst>
          </p:cNvPr>
          <p:cNvCxnSpPr>
            <a:cxnSpLocks/>
          </p:cNvCxnSpPr>
          <p:nvPr/>
        </p:nvCxnSpPr>
        <p:spPr>
          <a:xfrm flipH="1">
            <a:off x="3079429" y="2093599"/>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Connettore dritto 123">
            <a:extLst>
              <a:ext uri="{FF2B5EF4-FFF2-40B4-BE49-F238E27FC236}">
                <a16:creationId xmlns:a16="http://schemas.microsoft.com/office/drawing/2014/main" id="{FF7F8F38-E7EA-1FA9-57F1-9A443D933BA7}"/>
              </a:ext>
            </a:extLst>
          </p:cNvPr>
          <p:cNvCxnSpPr>
            <a:cxnSpLocks/>
          </p:cNvCxnSpPr>
          <p:nvPr/>
        </p:nvCxnSpPr>
        <p:spPr>
          <a:xfrm flipH="1">
            <a:off x="3136969" y="2092572"/>
            <a:ext cx="0" cy="108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9" name="Connettore dritto 128">
            <a:extLst>
              <a:ext uri="{FF2B5EF4-FFF2-40B4-BE49-F238E27FC236}">
                <a16:creationId xmlns:a16="http://schemas.microsoft.com/office/drawing/2014/main" id="{5CFDEE86-1F60-8E4A-AEAD-0D779E17FA7E}"/>
              </a:ext>
            </a:extLst>
          </p:cNvPr>
          <p:cNvCxnSpPr>
            <a:cxnSpLocks/>
          </p:cNvCxnSpPr>
          <p:nvPr/>
        </p:nvCxnSpPr>
        <p:spPr>
          <a:xfrm flipH="1">
            <a:off x="2755313" y="2056572"/>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0" name="Connettore dritto 129">
            <a:extLst>
              <a:ext uri="{FF2B5EF4-FFF2-40B4-BE49-F238E27FC236}">
                <a16:creationId xmlns:a16="http://schemas.microsoft.com/office/drawing/2014/main" id="{C65BFECD-11BF-68AF-A036-949F2FF6D2C4}"/>
              </a:ext>
            </a:extLst>
          </p:cNvPr>
          <p:cNvCxnSpPr>
            <a:cxnSpLocks/>
          </p:cNvCxnSpPr>
          <p:nvPr/>
        </p:nvCxnSpPr>
        <p:spPr>
          <a:xfrm flipH="1">
            <a:off x="2817683" y="2056572"/>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1" name="Connettore dritto 130">
            <a:extLst>
              <a:ext uri="{FF2B5EF4-FFF2-40B4-BE49-F238E27FC236}">
                <a16:creationId xmlns:a16="http://schemas.microsoft.com/office/drawing/2014/main" id="{2E0674F4-FC14-7783-6990-B95C1CB465CB}"/>
              </a:ext>
            </a:extLst>
          </p:cNvPr>
          <p:cNvCxnSpPr>
            <a:cxnSpLocks/>
          </p:cNvCxnSpPr>
          <p:nvPr/>
        </p:nvCxnSpPr>
        <p:spPr>
          <a:xfrm flipH="1">
            <a:off x="2874645" y="2056572"/>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2" name="Connettore dritto 131">
            <a:extLst>
              <a:ext uri="{FF2B5EF4-FFF2-40B4-BE49-F238E27FC236}">
                <a16:creationId xmlns:a16="http://schemas.microsoft.com/office/drawing/2014/main" id="{622D7C37-D457-E07C-A730-65BA3E5607B5}"/>
              </a:ext>
            </a:extLst>
          </p:cNvPr>
          <p:cNvCxnSpPr>
            <a:cxnSpLocks/>
          </p:cNvCxnSpPr>
          <p:nvPr/>
        </p:nvCxnSpPr>
        <p:spPr>
          <a:xfrm flipH="1">
            <a:off x="2932185" y="2055545"/>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3" name="Connettore dritto 132">
            <a:extLst>
              <a:ext uri="{FF2B5EF4-FFF2-40B4-BE49-F238E27FC236}">
                <a16:creationId xmlns:a16="http://schemas.microsoft.com/office/drawing/2014/main" id="{F37092B3-3853-7235-90E9-871B0EBF8F28}"/>
              </a:ext>
            </a:extLst>
          </p:cNvPr>
          <p:cNvCxnSpPr>
            <a:cxnSpLocks/>
          </p:cNvCxnSpPr>
          <p:nvPr/>
        </p:nvCxnSpPr>
        <p:spPr>
          <a:xfrm flipH="1">
            <a:off x="2987150" y="2055545"/>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4" name="Connettore dritto 133">
            <a:extLst>
              <a:ext uri="{FF2B5EF4-FFF2-40B4-BE49-F238E27FC236}">
                <a16:creationId xmlns:a16="http://schemas.microsoft.com/office/drawing/2014/main" id="{6FA79183-4FD3-55D0-7A0F-9A3918488D60}"/>
              </a:ext>
            </a:extLst>
          </p:cNvPr>
          <p:cNvCxnSpPr>
            <a:cxnSpLocks/>
          </p:cNvCxnSpPr>
          <p:nvPr/>
        </p:nvCxnSpPr>
        <p:spPr>
          <a:xfrm flipH="1">
            <a:off x="3049520" y="2055545"/>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5" name="Connettore dritto 134">
            <a:extLst>
              <a:ext uri="{FF2B5EF4-FFF2-40B4-BE49-F238E27FC236}">
                <a16:creationId xmlns:a16="http://schemas.microsoft.com/office/drawing/2014/main" id="{58DAAEDD-0F30-0F9C-0340-19F86C9B1C30}"/>
              </a:ext>
            </a:extLst>
          </p:cNvPr>
          <p:cNvCxnSpPr>
            <a:cxnSpLocks/>
          </p:cNvCxnSpPr>
          <p:nvPr/>
        </p:nvCxnSpPr>
        <p:spPr>
          <a:xfrm flipH="1">
            <a:off x="3106482" y="2055545"/>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6" name="Connettore dritto 135">
            <a:extLst>
              <a:ext uri="{FF2B5EF4-FFF2-40B4-BE49-F238E27FC236}">
                <a16:creationId xmlns:a16="http://schemas.microsoft.com/office/drawing/2014/main" id="{A4E9B33B-225A-4706-EDFA-7A09EFCFCCBF}"/>
              </a:ext>
            </a:extLst>
          </p:cNvPr>
          <p:cNvCxnSpPr>
            <a:cxnSpLocks/>
          </p:cNvCxnSpPr>
          <p:nvPr/>
        </p:nvCxnSpPr>
        <p:spPr>
          <a:xfrm flipH="1">
            <a:off x="3164022" y="2054518"/>
            <a:ext cx="0" cy="144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7" name="Connettore a gomito 136">
            <a:extLst>
              <a:ext uri="{FF2B5EF4-FFF2-40B4-BE49-F238E27FC236}">
                <a16:creationId xmlns:a16="http://schemas.microsoft.com/office/drawing/2014/main" id="{2680C0F0-E4EB-EC16-C73F-3D2F35B3F4EC}"/>
              </a:ext>
            </a:extLst>
          </p:cNvPr>
          <p:cNvCxnSpPr>
            <a:cxnSpLocks/>
          </p:cNvCxnSpPr>
          <p:nvPr/>
        </p:nvCxnSpPr>
        <p:spPr>
          <a:xfrm flipV="1">
            <a:off x="2755313" y="2059751"/>
            <a:ext cx="2191697" cy="379"/>
          </a:xfrm>
          <a:prstGeom prst="bentConnector4">
            <a:avLst>
              <a:gd name="adj1" fmla="val 41477"/>
              <a:gd name="adj2" fmla="val 65003430"/>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8" name="Triangolo 137">
            <a:extLst>
              <a:ext uri="{FF2B5EF4-FFF2-40B4-BE49-F238E27FC236}">
                <a16:creationId xmlns:a16="http://schemas.microsoft.com/office/drawing/2014/main" id="{5CD63009-1013-937E-2166-F1AF76F14EBB}"/>
              </a:ext>
            </a:extLst>
          </p:cNvPr>
          <p:cNvSpPr/>
          <p:nvPr/>
        </p:nvSpPr>
        <p:spPr>
          <a:xfrm rot="10800000">
            <a:off x="4768118" y="2070182"/>
            <a:ext cx="357784" cy="286205"/>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7" name="Text Box 103">
            <a:extLst>
              <a:ext uri="{FF2B5EF4-FFF2-40B4-BE49-F238E27FC236}">
                <a16:creationId xmlns:a16="http://schemas.microsoft.com/office/drawing/2014/main" id="{1A36D7C1-BEBB-AD9D-2028-300EDD76086D}"/>
              </a:ext>
            </a:extLst>
          </p:cNvPr>
          <p:cNvSpPr txBox="1"/>
          <p:nvPr/>
        </p:nvSpPr>
        <p:spPr>
          <a:xfrm>
            <a:off x="5022741" y="2146572"/>
            <a:ext cx="381836" cy="338554"/>
          </a:xfrm>
          <a:prstGeom prst="rect">
            <a:avLst/>
          </a:prstGeom>
          <a:noFill/>
        </p:spPr>
        <p:txBody>
          <a:bodyPr wrap="none" rtlCol="0">
            <a:spAutoFit/>
          </a:bodyPr>
          <a:lstStyle/>
          <a:p>
            <a:pPr marL="0" indent="0" algn="just">
              <a:buNone/>
            </a:pPr>
            <a:r>
              <a:rPr lang="it-IT" sz="1600" b="1" dirty="0">
                <a:latin typeface="+mj-lt"/>
                <a:ea typeface="Helvetica" charset="0"/>
                <a:cs typeface="+mj-lt"/>
              </a:rPr>
              <a:t>I</a:t>
            </a:r>
            <a:r>
              <a:rPr lang="it-IT" sz="1600" b="1" baseline="-25000" dirty="0">
                <a:latin typeface="+mj-lt"/>
                <a:ea typeface="Helvetica" charset="0"/>
                <a:cs typeface="+mj-lt"/>
              </a:rPr>
              <a:t>SP</a:t>
            </a:r>
            <a:endParaRPr lang="it-IT" sz="1600" b="1" baseline="-25000" noProof="0" dirty="0">
              <a:latin typeface="+mj-lt"/>
              <a:ea typeface="Helvetica" charset="0"/>
              <a:cs typeface="+mj-lt"/>
            </a:endParaRPr>
          </a:p>
        </p:txBody>
      </p:sp>
      <p:cxnSp>
        <p:nvCxnSpPr>
          <p:cNvPr id="148" name="Connettore dritto 147">
            <a:extLst>
              <a:ext uri="{FF2B5EF4-FFF2-40B4-BE49-F238E27FC236}">
                <a16:creationId xmlns:a16="http://schemas.microsoft.com/office/drawing/2014/main" id="{31567364-D4F9-F924-6DF9-AC3B0874E8B9}"/>
              </a:ext>
            </a:extLst>
          </p:cNvPr>
          <p:cNvCxnSpPr>
            <a:cxnSpLocks/>
          </p:cNvCxnSpPr>
          <p:nvPr/>
        </p:nvCxnSpPr>
        <p:spPr>
          <a:xfrm flipH="1">
            <a:off x="4947009" y="2361141"/>
            <a:ext cx="1" cy="3328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9" name="Connettore dritto 148">
            <a:extLst>
              <a:ext uri="{FF2B5EF4-FFF2-40B4-BE49-F238E27FC236}">
                <a16:creationId xmlns:a16="http://schemas.microsoft.com/office/drawing/2014/main" id="{B42FF727-D31F-E16A-C424-78C253CBAA47}"/>
              </a:ext>
            </a:extLst>
          </p:cNvPr>
          <p:cNvCxnSpPr>
            <a:cxnSpLocks/>
          </p:cNvCxnSpPr>
          <p:nvPr/>
        </p:nvCxnSpPr>
        <p:spPr>
          <a:xfrm flipH="1" flipV="1">
            <a:off x="4787875" y="2481152"/>
            <a:ext cx="325089"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0" name="Connettore dritto 149">
            <a:extLst>
              <a:ext uri="{FF2B5EF4-FFF2-40B4-BE49-F238E27FC236}">
                <a16:creationId xmlns:a16="http://schemas.microsoft.com/office/drawing/2014/main" id="{8FC823FD-D105-0F6B-0282-CF273313064A}"/>
              </a:ext>
            </a:extLst>
          </p:cNvPr>
          <p:cNvCxnSpPr>
            <a:cxnSpLocks/>
          </p:cNvCxnSpPr>
          <p:nvPr/>
        </p:nvCxnSpPr>
        <p:spPr>
          <a:xfrm flipH="1" flipV="1">
            <a:off x="4841388" y="2524232"/>
            <a:ext cx="216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1" name="Connettore dritto 150">
            <a:extLst>
              <a:ext uri="{FF2B5EF4-FFF2-40B4-BE49-F238E27FC236}">
                <a16:creationId xmlns:a16="http://schemas.microsoft.com/office/drawing/2014/main" id="{2C7FC50D-96E5-F3B7-59DA-50BF2D302E06}"/>
              </a:ext>
            </a:extLst>
          </p:cNvPr>
          <p:cNvCxnSpPr>
            <a:cxnSpLocks/>
          </p:cNvCxnSpPr>
          <p:nvPr/>
        </p:nvCxnSpPr>
        <p:spPr>
          <a:xfrm flipH="1" flipV="1">
            <a:off x="4876223" y="2568068"/>
            <a:ext cx="144000" cy="12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2" name="Connettore dritto 151">
            <a:extLst>
              <a:ext uri="{FF2B5EF4-FFF2-40B4-BE49-F238E27FC236}">
                <a16:creationId xmlns:a16="http://schemas.microsoft.com/office/drawing/2014/main" id="{B9735149-4685-BA1B-2B8D-B7C2F80D42FF}"/>
              </a:ext>
            </a:extLst>
          </p:cNvPr>
          <p:cNvCxnSpPr>
            <a:cxnSpLocks/>
          </p:cNvCxnSpPr>
          <p:nvPr/>
        </p:nvCxnSpPr>
        <p:spPr>
          <a:xfrm flipH="1" flipV="1">
            <a:off x="4911245" y="2612599"/>
            <a:ext cx="72000" cy="121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3" name="TextBox 20">
            <a:extLst>
              <a:ext uri="{FF2B5EF4-FFF2-40B4-BE49-F238E27FC236}">
                <a16:creationId xmlns:a16="http://schemas.microsoft.com/office/drawing/2014/main" id="{FE65EBF1-4752-A8B9-6A4C-7B0C79FE6746}"/>
              </a:ext>
            </a:extLst>
          </p:cNvPr>
          <p:cNvSpPr/>
          <p:nvPr/>
        </p:nvSpPr>
        <p:spPr>
          <a:xfrm>
            <a:off x="4533684" y="2787140"/>
            <a:ext cx="1006783" cy="429405"/>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100" spc="-1" noProof="0" dirty="0">
                <a:solidFill>
                  <a:srgbClr val="000000"/>
                </a:solidFill>
                <a:ea typeface="DejaVu Sans" panose="020B0606030804020204"/>
                <a:cs typeface="+mj-lt"/>
              </a:rPr>
              <a:t>Amplificatore</a:t>
            </a:r>
            <a:br>
              <a:rPr lang="it-IT" sz="1100" spc="-1" noProof="0" dirty="0">
                <a:solidFill>
                  <a:srgbClr val="000000"/>
                </a:solidFill>
                <a:ea typeface="DejaVu Sans" panose="020B0606030804020204"/>
                <a:cs typeface="+mj-lt"/>
              </a:rPr>
            </a:br>
            <a:r>
              <a:rPr lang="it-IT" sz="1100" spc="-1" noProof="0" dirty="0" err="1">
                <a:solidFill>
                  <a:srgbClr val="000000"/>
                </a:solidFill>
                <a:ea typeface="DejaVu Sans" panose="020B0606030804020204"/>
                <a:cs typeface="+mj-lt"/>
              </a:rPr>
              <a:t>f</a:t>
            </a:r>
            <a:r>
              <a:rPr lang="it-IT" sz="1100" spc="-1" baseline="-25000" noProof="0" dirty="0" err="1">
                <a:solidFill>
                  <a:srgbClr val="000000"/>
                </a:solidFill>
                <a:ea typeface="DejaVu Sans" panose="020B0606030804020204"/>
                <a:cs typeface="+mj-lt"/>
              </a:rPr>
              <a:t>c</a:t>
            </a:r>
            <a:r>
              <a:rPr lang="it-IT" sz="1100" spc="-1" noProof="0" dirty="0">
                <a:solidFill>
                  <a:srgbClr val="000000"/>
                </a:solidFill>
                <a:ea typeface="DejaVu Sans" panose="020B0606030804020204"/>
                <a:cs typeface="+mj-lt"/>
              </a:rPr>
              <a:t> </a:t>
            </a:r>
            <a:r>
              <a:rPr lang="it-IT" sz="1100" spc="-1" dirty="0">
                <a:solidFill>
                  <a:srgbClr val="000000"/>
                </a:solidFill>
                <a:ea typeface="DejaVu Sans" panose="020B0606030804020204"/>
                <a:cs typeface="+mj-lt"/>
              </a:rPr>
              <a:t>~</a:t>
            </a:r>
            <a:r>
              <a:rPr lang="it-IT" sz="1100" spc="-1" noProof="0" dirty="0">
                <a:solidFill>
                  <a:srgbClr val="000000"/>
                </a:solidFill>
                <a:ea typeface="DejaVu Sans" panose="020B0606030804020204"/>
                <a:cs typeface="+mj-lt"/>
              </a:rPr>
              <a:t> 437 kHz</a:t>
            </a:r>
          </a:p>
        </p:txBody>
      </p:sp>
      <p:sp>
        <p:nvSpPr>
          <p:cNvPr id="154" name="Ovale 153">
            <a:extLst>
              <a:ext uri="{FF2B5EF4-FFF2-40B4-BE49-F238E27FC236}">
                <a16:creationId xmlns:a16="http://schemas.microsoft.com/office/drawing/2014/main" id="{5EC16BAF-8A3E-FB75-18F5-B333440CDF71}"/>
              </a:ext>
            </a:extLst>
          </p:cNvPr>
          <p:cNvSpPr/>
          <p:nvPr/>
        </p:nvSpPr>
        <p:spPr>
          <a:xfrm>
            <a:off x="2506172" y="1922745"/>
            <a:ext cx="889449" cy="362781"/>
          </a:xfrm>
          <a:prstGeom prst="ellipse">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56" name="Connettore curvo 155">
            <a:extLst>
              <a:ext uri="{FF2B5EF4-FFF2-40B4-BE49-F238E27FC236}">
                <a16:creationId xmlns:a16="http://schemas.microsoft.com/office/drawing/2014/main" id="{CE7CD0A3-6940-3C8C-DF55-AA0A04F2056D}"/>
              </a:ext>
            </a:extLst>
          </p:cNvPr>
          <p:cNvCxnSpPr>
            <a:cxnSpLocks/>
            <a:stCxn id="154" idx="4"/>
          </p:cNvCxnSpPr>
          <p:nvPr/>
        </p:nvCxnSpPr>
        <p:spPr>
          <a:xfrm rot="16200000" flipH="1">
            <a:off x="4569992" y="666431"/>
            <a:ext cx="535174" cy="3773364"/>
          </a:xfrm>
          <a:prstGeom prst="curvedConnector2">
            <a:avLst/>
          </a:prstGeom>
          <a:ln w="190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Espace réservé de la date 4">
            <a:extLst>
              <a:ext uri="{FF2B5EF4-FFF2-40B4-BE49-F238E27FC236}">
                <a16:creationId xmlns:a16="http://schemas.microsoft.com/office/drawing/2014/main" id="{8AB848A9-2E97-EB07-1F84-9BB3FA0BCCCE}"/>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915105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904875" y="130810"/>
            <a:ext cx="8081645" cy="536575"/>
          </a:xfrm>
        </p:spPr>
        <p:txBody>
          <a:bodyPr>
            <a:normAutofit/>
          </a:bodyPr>
          <a:lstStyle/>
          <a:p>
            <a:r>
              <a:rPr lang="it-IT" noProof="1"/>
              <a:t>T-REX : elettroni intrappolati nei girotroni</a:t>
            </a:r>
          </a:p>
        </p:txBody>
      </p:sp>
      <p:sp>
        <p:nvSpPr>
          <p:cNvPr id="6" name="Espace réservé du pied de page 5"/>
          <p:cNvSpPr>
            <a:spLocks noGrp="1"/>
          </p:cNvSpPr>
          <p:nvPr>
            <p:ph type="ftr" sz="quarter" idx="15"/>
          </p:nvPr>
        </p:nvSpPr>
        <p:spPr/>
        <p:txBody>
          <a:bodyPr/>
          <a:lstStyle/>
          <a:p>
            <a:r>
              <a:rPr lang="en-GB">
                <a:latin typeface="+mj-lt"/>
                <a:cs typeface="+mj-lt"/>
              </a:rPr>
              <a:t>F. Romano </a:t>
            </a:r>
          </a:p>
          <a:p>
            <a:r>
              <a:rPr lang="en-GB">
                <a:latin typeface="+mj-lt"/>
                <a:cs typeface="+mj-lt"/>
              </a:rPr>
              <a:t> </a:t>
            </a:r>
          </a:p>
        </p:txBody>
      </p:sp>
      <p:sp>
        <p:nvSpPr>
          <p:cNvPr id="7" name="Espace réservé du numéro de diapositive 6"/>
          <p:cNvSpPr>
            <a:spLocks noGrp="1"/>
          </p:cNvSpPr>
          <p:nvPr>
            <p:ph type="sldNum" sz="quarter" idx="16"/>
          </p:nvPr>
        </p:nvSpPr>
        <p:spPr/>
        <p:txBody>
          <a:bodyPr/>
          <a:lstStyle/>
          <a:p>
            <a:fld id="{E1E1CD7C-2161-7D43-862E-CE4C333CD873}" type="slidenum">
              <a:rPr lang="en-GB" smtClean="0"/>
              <a:t>2</a:t>
            </a:fld>
            <a:endParaRPr lang="en-GB"/>
          </a:p>
        </p:txBody>
      </p:sp>
      <p:sp>
        <p:nvSpPr>
          <p:cNvPr id="2" name="Espace réservé du contenu 1"/>
          <p:cNvSpPr>
            <a:spLocks noGrp="1"/>
          </p:cNvSpPr>
          <p:nvPr>
            <p:ph idx="1"/>
          </p:nvPr>
        </p:nvSpPr>
        <p:spPr>
          <a:xfrm>
            <a:off x="581657" y="830937"/>
            <a:ext cx="8372800" cy="2400514"/>
          </a:xfrm>
        </p:spPr>
        <p:txBody>
          <a:bodyPr>
            <a:noAutofit/>
          </a:bodyPr>
          <a:lstStyle/>
          <a:p>
            <a:r>
              <a:rPr lang="it-IT" sz="1400" dirty="0"/>
              <a:t>Ho lavorato per anni all’università di Stoccarda su propulsione al plasma tipo </a:t>
            </a:r>
            <a:r>
              <a:rPr lang="it-IT" sz="1400" dirty="0" err="1"/>
              <a:t>helicon</a:t>
            </a:r>
            <a:r>
              <a:rPr lang="it-IT" sz="1400" dirty="0"/>
              <a:t>, tipo air-</a:t>
            </a:r>
            <a:r>
              <a:rPr lang="it-IT" sz="1400" dirty="0" err="1"/>
              <a:t>breathing</a:t>
            </a:r>
            <a:r>
              <a:rPr lang="it-IT" sz="1400" dirty="0"/>
              <a:t> e antenne risonanti tipo </a:t>
            </a:r>
            <a:r>
              <a:rPr lang="it-IT" sz="1400" dirty="0" err="1"/>
              <a:t>birdcage</a:t>
            </a:r>
            <a:r>
              <a:rPr lang="it-IT" sz="1400" dirty="0"/>
              <a:t>. Dal 2021 sono a EPFL-SPC per costruire e sperimentare con T-REX</a:t>
            </a:r>
          </a:p>
          <a:p>
            <a:pPr marL="0" indent="0">
              <a:buNone/>
            </a:pPr>
            <a:endParaRPr lang="it-IT" sz="1400" dirty="0"/>
          </a:p>
          <a:p>
            <a:r>
              <a:rPr lang="it-IT" sz="1400" dirty="0"/>
              <a:t>Girotroni, fusione, plasmi non-neutri </a:t>
            </a:r>
          </a:p>
          <a:p>
            <a:r>
              <a:rPr lang="it-IT" sz="1400" dirty="0">
                <a:cs typeface="+mj-lt"/>
                <a:sym typeface="Wingdings" panose="05000000000000000000" pitchFamily="2" charset="2"/>
              </a:rPr>
              <a:t>Il </a:t>
            </a:r>
            <a:r>
              <a:rPr lang="it-IT" sz="1400" dirty="0" err="1">
                <a:cs typeface="+mj-lt"/>
                <a:sym typeface="Wingdings" panose="05000000000000000000" pitchFamily="2" charset="2"/>
              </a:rPr>
              <a:t>TRapped</a:t>
            </a:r>
            <a:r>
              <a:rPr lang="it-IT" sz="1400" dirty="0">
                <a:cs typeface="+mj-lt"/>
                <a:sym typeface="Wingdings" panose="05000000000000000000" pitchFamily="2" charset="2"/>
              </a:rPr>
              <a:t> </a:t>
            </a:r>
            <a:r>
              <a:rPr lang="it-IT" sz="1400" dirty="0" err="1">
                <a:cs typeface="+mj-lt"/>
                <a:sym typeface="Wingdings" panose="05000000000000000000" pitchFamily="2" charset="2"/>
              </a:rPr>
              <a:t>Electrons</a:t>
            </a:r>
            <a:r>
              <a:rPr lang="it-IT" sz="1400" dirty="0">
                <a:cs typeface="+mj-lt"/>
                <a:sym typeface="Wingdings" panose="05000000000000000000" pitchFamily="2" charset="2"/>
              </a:rPr>
              <a:t> </a:t>
            </a:r>
            <a:r>
              <a:rPr lang="it-IT" sz="1400" dirty="0" err="1">
                <a:cs typeface="+mj-lt"/>
                <a:sym typeface="Wingdings" panose="05000000000000000000" pitchFamily="2" charset="2"/>
              </a:rPr>
              <a:t>eXperiment</a:t>
            </a:r>
            <a:r>
              <a:rPr lang="it-IT" sz="1400" dirty="0">
                <a:cs typeface="+mj-lt"/>
                <a:sym typeface="Wingdings" panose="05000000000000000000" pitchFamily="2" charset="2"/>
              </a:rPr>
              <a:t> (T-REX) e il codice FENNECS</a:t>
            </a:r>
            <a:endParaRPr lang="it-IT" sz="1400" u="sng" noProof="0" dirty="0">
              <a:latin typeface="+mn-lt"/>
              <a:cs typeface="+mj-lt"/>
              <a:sym typeface="Wingdings" panose="05000000000000000000" pitchFamily="2" charset="2"/>
            </a:endParaRPr>
          </a:p>
          <a:p>
            <a:r>
              <a:rPr lang="it-IT" sz="1400" dirty="0">
                <a:latin typeface="+mn-lt"/>
                <a:cs typeface="+mj-lt"/>
                <a:sym typeface="Wingdings" panose="05000000000000000000" pitchFamily="2" charset="2"/>
              </a:rPr>
              <a:t>Esperimenti e simulazioni di nubi di elettroni intrappolati</a:t>
            </a:r>
          </a:p>
          <a:p>
            <a:r>
              <a:rPr lang="it-IT" sz="1400" dirty="0">
                <a:latin typeface="+mn-lt"/>
                <a:cs typeface="+mj-lt"/>
                <a:sym typeface="Wingdings" panose="05000000000000000000" pitchFamily="2" charset="2"/>
              </a:rPr>
              <a:t>Cosa abbiamo misurato e scoperto?</a:t>
            </a:r>
            <a:endParaRPr lang="it-IT" sz="1400" noProof="0" dirty="0">
              <a:latin typeface="+mn-lt"/>
              <a:cs typeface="+mj-lt"/>
              <a:sym typeface="Wingdings" panose="05000000000000000000" pitchFamily="2" charset="2"/>
            </a:endParaRPr>
          </a:p>
          <a:p>
            <a:r>
              <a:rPr lang="it-IT" sz="1400" dirty="0">
                <a:cs typeface="+mj-lt"/>
                <a:sym typeface="Wingdings" panose="05000000000000000000" pitchFamily="2" charset="2"/>
              </a:rPr>
              <a:t>Lavori futuri</a:t>
            </a:r>
          </a:p>
          <a:p>
            <a:endParaRPr lang="it-IT" sz="1400" noProof="0" dirty="0">
              <a:latin typeface="+mn-lt"/>
              <a:cs typeface="+mj-lt"/>
              <a:sym typeface="Wingdings" panose="05000000000000000000" pitchFamily="2" charset="2"/>
            </a:endParaRPr>
          </a:p>
          <a:p>
            <a:endParaRPr lang="it-IT" sz="1400" dirty="0">
              <a:latin typeface="+mn-lt"/>
              <a:cs typeface="+mj-lt"/>
              <a:sym typeface="Wingdings" panose="05000000000000000000" pitchFamily="2" charset="2"/>
            </a:endParaRPr>
          </a:p>
          <a:p>
            <a:endParaRPr lang="it-IT" sz="1400" noProof="0" dirty="0">
              <a:latin typeface="+mn-lt"/>
              <a:cs typeface="+mj-lt"/>
              <a:sym typeface="Wingdings" panose="05000000000000000000" pitchFamily="2" charset="2"/>
            </a:endParaRPr>
          </a:p>
          <a:p>
            <a:endParaRPr lang="it-IT" sz="1400" noProof="0" dirty="0">
              <a:latin typeface="+mn-lt"/>
              <a:cs typeface="+mj-lt"/>
              <a:sym typeface="Wingdings" panose="05000000000000000000" pitchFamily="2" charset="2"/>
            </a:endParaRPr>
          </a:p>
          <a:p>
            <a:pPr marL="0" indent="0">
              <a:buNone/>
            </a:pPr>
            <a:endParaRPr lang="it-IT" sz="1400" noProof="0" dirty="0">
              <a:latin typeface="+mn-lt"/>
              <a:cs typeface="+mj-lt"/>
              <a:sym typeface="Wingdings" panose="05000000000000000000" pitchFamily="2" charset="2"/>
            </a:endParaRPr>
          </a:p>
          <a:p>
            <a:endParaRPr lang="it-IT" sz="1400" noProof="0" dirty="0">
              <a:latin typeface="+mn-lt"/>
              <a:cs typeface="+mj-lt"/>
              <a:sym typeface="Wingdings" panose="05000000000000000000" pitchFamily="2" charset="2"/>
            </a:endParaRPr>
          </a:p>
        </p:txBody>
      </p:sp>
      <p:sp>
        <p:nvSpPr>
          <p:cNvPr id="3" name="Espace réservé de la date 4">
            <a:extLst>
              <a:ext uri="{FF2B5EF4-FFF2-40B4-BE49-F238E27FC236}">
                <a16:creationId xmlns:a16="http://schemas.microsoft.com/office/drawing/2014/main" id="{2BF301B1-592F-153D-A99F-A03B1CB1F3F3}"/>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5A766-F07F-8391-0076-4C13495B89CD}"/>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8F9A260A-4221-B683-934C-0724FF8180E1}"/>
              </a:ext>
            </a:extLst>
          </p:cNvPr>
          <p:cNvSpPr>
            <a:spLocks noGrp="1"/>
          </p:cNvSpPr>
          <p:nvPr>
            <p:ph type="title"/>
          </p:nvPr>
        </p:nvSpPr>
        <p:spPr>
          <a:xfrm>
            <a:off x="904875" y="130810"/>
            <a:ext cx="7802245" cy="455930"/>
          </a:xfrm>
        </p:spPr>
        <p:txBody>
          <a:bodyPr>
            <a:normAutofit fontScale="90000"/>
          </a:bodyPr>
          <a:lstStyle/>
          <a:p>
            <a:r>
              <a:rPr lang="it-CH" dirty="0"/>
              <a:t>Sperimentazione di 3 Geometrie di Elettrodi</a:t>
            </a:r>
            <a:endParaRPr lang="it-CH" b="0" dirty="0"/>
          </a:p>
        </p:txBody>
      </p:sp>
      <p:sp>
        <p:nvSpPr>
          <p:cNvPr id="7" name="Espace réservé du numéro de diapositive 6">
            <a:extLst>
              <a:ext uri="{FF2B5EF4-FFF2-40B4-BE49-F238E27FC236}">
                <a16:creationId xmlns:a16="http://schemas.microsoft.com/office/drawing/2014/main" id="{FF9CC60F-1D05-8D09-0960-6E8C16413DF3}"/>
              </a:ext>
            </a:extLst>
          </p:cNvPr>
          <p:cNvSpPr>
            <a:spLocks noGrp="1"/>
          </p:cNvSpPr>
          <p:nvPr>
            <p:ph type="sldNum" sz="quarter" idx="16"/>
          </p:nvPr>
        </p:nvSpPr>
        <p:spPr/>
        <p:txBody>
          <a:bodyPr/>
          <a:lstStyle/>
          <a:p>
            <a:fld id="{E1E1CD7C-2161-7D43-862E-CE4C333CD873}" type="slidenum">
              <a:rPr lang="fr-FR" smtClean="0"/>
              <a:t>20</a:t>
            </a:fld>
            <a:endParaRPr lang="fr-FR"/>
          </a:p>
        </p:txBody>
      </p:sp>
      <p:sp>
        <p:nvSpPr>
          <p:cNvPr id="3" name="Espace réservé du pied de page 5">
            <a:extLst>
              <a:ext uri="{FF2B5EF4-FFF2-40B4-BE49-F238E27FC236}">
                <a16:creationId xmlns:a16="http://schemas.microsoft.com/office/drawing/2014/main" id="{0CFF2CCD-0817-F527-D8C2-7320741CCE7F}"/>
              </a:ext>
            </a:extLst>
          </p:cNvPr>
          <p:cNvSpPr>
            <a:spLocks noGrp="1"/>
          </p:cNvSpPr>
          <p:nvPr>
            <p:ph type="ftr" sz="quarter" idx="15"/>
          </p:nvPr>
        </p:nvSpPr>
        <p:spPr/>
        <p:txBody>
          <a:bodyPr/>
          <a:lstStyle/>
          <a:p>
            <a:r>
              <a:rPr lang="fr-FR">
                <a:latin typeface="+mj-lt"/>
                <a:cs typeface="+mj-lt"/>
              </a:rPr>
              <a:t>F. Romano </a:t>
            </a:r>
          </a:p>
          <a:p>
            <a:r>
              <a:rPr lang="fr-FR">
                <a:latin typeface="+mj-lt"/>
                <a:cs typeface="+mj-lt"/>
              </a:rPr>
              <a:t> </a:t>
            </a:r>
          </a:p>
        </p:txBody>
      </p:sp>
      <p:sp>
        <p:nvSpPr>
          <p:cNvPr id="17" name="CasellaDiTesto 16">
            <a:extLst>
              <a:ext uri="{FF2B5EF4-FFF2-40B4-BE49-F238E27FC236}">
                <a16:creationId xmlns:a16="http://schemas.microsoft.com/office/drawing/2014/main" id="{61107324-B9A8-A174-F3EC-964E3239F681}"/>
              </a:ext>
            </a:extLst>
          </p:cNvPr>
          <p:cNvSpPr txBox="1"/>
          <p:nvPr/>
        </p:nvSpPr>
        <p:spPr>
          <a:xfrm>
            <a:off x="-696990" y="127888"/>
            <a:ext cx="184731" cy="300082"/>
          </a:xfrm>
          <a:prstGeom prst="rect">
            <a:avLst/>
          </a:prstGeom>
          <a:noFill/>
        </p:spPr>
        <p:txBody>
          <a:bodyPr wrap="none" rtlCol="0">
            <a:spAutoFit/>
          </a:bodyPr>
          <a:lstStyle/>
          <a:p>
            <a:endParaRPr lang="en-GB"/>
          </a:p>
        </p:txBody>
      </p:sp>
      <p:grpSp>
        <p:nvGrpSpPr>
          <p:cNvPr id="8" name="Gruppo 7">
            <a:extLst>
              <a:ext uri="{FF2B5EF4-FFF2-40B4-BE49-F238E27FC236}">
                <a16:creationId xmlns:a16="http://schemas.microsoft.com/office/drawing/2014/main" id="{80B740FA-A750-1D5D-15F4-9F9F2424CB02}"/>
              </a:ext>
            </a:extLst>
          </p:cNvPr>
          <p:cNvGrpSpPr/>
          <p:nvPr/>
        </p:nvGrpSpPr>
        <p:grpSpPr>
          <a:xfrm>
            <a:off x="467995" y="554431"/>
            <a:ext cx="6673208" cy="4458259"/>
            <a:chOff x="1376680" y="563517"/>
            <a:chExt cx="6673208" cy="4458259"/>
          </a:xfrm>
        </p:grpSpPr>
        <p:pic>
          <p:nvPicPr>
            <p:cNvPr id="5" name="Picture 14">
              <a:extLst>
                <a:ext uri="{FF2B5EF4-FFF2-40B4-BE49-F238E27FC236}">
                  <a16:creationId xmlns:a16="http://schemas.microsoft.com/office/drawing/2014/main" id="{8D199FFF-F610-C3CC-8B1C-303AC75E90C8}"/>
                </a:ext>
              </a:extLst>
            </p:cNvPr>
            <p:cNvPicPr>
              <a:picLocks noChangeAspect="1"/>
            </p:cNvPicPr>
            <p:nvPr/>
          </p:nvPicPr>
          <p:blipFill>
            <a:blip r:embed="rId3"/>
            <a:stretch>
              <a:fillRect/>
            </a:stretch>
          </p:blipFill>
          <p:spPr>
            <a:xfrm>
              <a:off x="1591744" y="563517"/>
              <a:ext cx="6458144" cy="1433152"/>
            </a:xfrm>
            <a:prstGeom prst="rect">
              <a:avLst/>
            </a:prstGeom>
          </p:spPr>
        </p:pic>
        <p:pic>
          <p:nvPicPr>
            <p:cNvPr id="6" name="Picture 16">
              <a:extLst>
                <a:ext uri="{FF2B5EF4-FFF2-40B4-BE49-F238E27FC236}">
                  <a16:creationId xmlns:a16="http://schemas.microsoft.com/office/drawing/2014/main" id="{6A05F12B-C755-DDA3-D89E-7C75993F977A}"/>
                </a:ext>
              </a:extLst>
            </p:cNvPr>
            <p:cNvPicPr>
              <a:picLocks noChangeAspect="1"/>
            </p:cNvPicPr>
            <p:nvPr/>
          </p:nvPicPr>
          <p:blipFill>
            <a:blip r:embed="rId4"/>
            <a:stretch>
              <a:fillRect/>
            </a:stretch>
          </p:blipFill>
          <p:spPr>
            <a:xfrm>
              <a:off x="1591744" y="1996669"/>
              <a:ext cx="6458144" cy="1433152"/>
            </a:xfrm>
            <a:prstGeom prst="rect">
              <a:avLst/>
            </a:prstGeom>
          </p:spPr>
        </p:pic>
        <p:pic>
          <p:nvPicPr>
            <p:cNvPr id="9" name="Picture 17">
              <a:extLst>
                <a:ext uri="{FF2B5EF4-FFF2-40B4-BE49-F238E27FC236}">
                  <a16:creationId xmlns:a16="http://schemas.microsoft.com/office/drawing/2014/main" id="{4566F120-E21B-736C-CC29-284BC496E5B9}"/>
                </a:ext>
              </a:extLst>
            </p:cNvPr>
            <p:cNvPicPr>
              <a:picLocks noChangeAspect="1"/>
            </p:cNvPicPr>
            <p:nvPr/>
          </p:nvPicPr>
          <p:blipFill>
            <a:blip r:embed="rId5"/>
            <a:stretch>
              <a:fillRect/>
            </a:stretch>
          </p:blipFill>
          <p:spPr>
            <a:xfrm>
              <a:off x="1591744" y="3429821"/>
              <a:ext cx="6458144" cy="1433152"/>
            </a:xfrm>
            <a:prstGeom prst="rect">
              <a:avLst/>
            </a:prstGeom>
          </p:spPr>
        </p:pic>
        <p:sp>
          <p:nvSpPr>
            <p:cNvPr id="11" name="Rectangle 18">
              <a:extLst>
                <a:ext uri="{FF2B5EF4-FFF2-40B4-BE49-F238E27FC236}">
                  <a16:creationId xmlns:a16="http://schemas.microsoft.com/office/drawing/2014/main" id="{DC50A865-DD34-361B-6A32-19C5C316CFA4}"/>
                </a:ext>
              </a:extLst>
            </p:cNvPr>
            <p:cNvSpPr/>
            <p:nvPr/>
          </p:nvSpPr>
          <p:spPr>
            <a:xfrm>
              <a:off x="3205480" y="1642745"/>
              <a:ext cx="1285240" cy="158115"/>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en-US" sz="1000" spc="-1">
                  <a:solidFill>
                    <a:srgbClr val="000000"/>
                  </a:solidFill>
                  <a:latin typeface="+mj-lt"/>
                  <a:ea typeface="DejaVu Sans" panose="020B0606030804020204"/>
                  <a:cs typeface="+mj-lt"/>
                </a:rPr>
                <a:t>Central Electrode</a:t>
              </a:r>
            </a:p>
          </p:txBody>
        </p:sp>
        <p:sp>
          <p:nvSpPr>
            <p:cNvPr id="12" name="Rectangle 19">
              <a:extLst>
                <a:ext uri="{FF2B5EF4-FFF2-40B4-BE49-F238E27FC236}">
                  <a16:creationId xmlns:a16="http://schemas.microsoft.com/office/drawing/2014/main" id="{93A691BC-ADC4-C4B4-53D9-2062B0C838AD}"/>
                </a:ext>
              </a:extLst>
            </p:cNvPr>
            <p:cNvSpPr/>
            <p:nvPr/>
          </p:nvSpPr>
          <p:spPr>
            <a:xfrm>
              <a:off x="3205480" y="3075940"/>
              <a:ext cx="1307465" cy="158115"/>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en-US" sz="1000" spc="-1">
                  <a:solidFill>
                    <a:srgbClr val="000000"/>
                  </a:solidFill>
                  <a:latin typeface="+mj-lt"/>
                  <a:ea typeface="DejaVu Sans" panose="020B0606030804020204"/>
                  <a:cs typeface="+mj-lt"/>
                </a:rPr>
                <a:t>Central Electrode</a:t>
              </a:r>
            </a:p>
          </p:txBody>
        </p:sp>
        <p:sp>
          <p:nvSpPr>
            <p:cNvPr id="13" name="Rectangle 20">
              <a:extLst>
                <a:ext uri="{FF2B5EF4-FFF2-40B4-BE49-F238E27FC236}">
                  <a16:creationId xmlns:a16="http://schemas.microsoft.com/office/drawing/2014/main" id="{8910BC81-85EB-C772-988E-DFFC78FEBC99}"/>
                </a:ext>
              </a:extLst>
            </p:cNvPr>
            <p:cNvSpPr/>
            <p:nvPr/>
          </p:nvSpPr>
          <p:spPr>
            <a:xfrm>
              <a:off x="3205480" y="4509135"/>
              <a:ext cx="1285240" cy="158115"/>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en-US" sz="1000" spc="-1">
                  <a:solidFill>
                    <a:srgbClr val="000000"/>
                  </a:solidFill>
                  <a:latin typeface="+mj-lt"/>
                  <a:ea typeface="DejaVu Sans" panose="020B0606030804020204"/>
                  <a:cs typeface="+mj-lt"/>
                </a:rPr>
                <a:t>Central Electrode</a:t>
              </a:r>
            </a:p>
          </p:txBody>
        </p:sp>
        <p:sp>
          <p:nvSpPr>
            <p:cNvPr id="14" name="Rectangle 21">
              <a:extLst>
                <a:ext uri="{FF2B5EF4-FFF2-40B4-BE49-F238E27FC236}">
                  <a16:creationId xmlns:a16="http://schemas.microsoft.com/office/drawing/2014/main" id="{D8E890F7-C246-013B-2F55-E502E0D2F152}"/>
                </a:ext>
              </a:extLst>
            </p:cNvPr>
            <p:cNvSpPr/>
            <p:nvPr/>
          </p:nvSpPr>
          <p:spPr>
            <a:xfrm>
              <a:off x="3205165" y="948173"/>
              <a:ext cx="1164673" cy="158149"/>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en-US" sz="1000" spc="-1" dirty="0">
                  <a:solidFill>
                    <a:srgbClr val="000000"/>
                  </a:solidFill>
                  <a:latin typeface="+mj-lt"/>
                  <a:ea typeface="DejaVu Sans" panose="020B0606030804020204"/>
                  <a:cs typeface="+mj-lt"/>
                </a:rPr>
                <a:t>Outer Electrode</a:t>
              </a:r>
            </a:p>
          </p:txBody>
        </p:sp>
        <p:sp>
          <p:nvSpPr>
            <p:cNvPr id="15" name="Rectangle 22">
              <a:extLst>
                <a:ext uri="{FF2B5EF4-FFF2-40B4-BE49-F238E27FC236}">
                  <a16:creationId xmlns:a16="http://schemas.microsoft.com/office/drawing/2014/main" id="{0AE8256E-4343-BA73-9A71-C82A3DDC19C0}"/>
                </a:ext>
              </a:extLst>
            </p:cNvPr>
            <p:cNvSpPr/>
            <p:nvPr/>
          </p:nvSpPr>
          <p:spPr>
            <a:xfrm>
              <a:off x="3205164" y="2460399"/>
              <a:ext cx="1164673" cy="158149"/>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en-US" sz="1000" spc="-1">
                  <a:solidFill>
                    <a:srgbClr val="000000"/>
                  </a:solidFill>
                  <a:latin typeface="+mj-lt"/>
                  <a:ea typeface="DejaVu Sans" panose="020B0606030804020204"/>
                  <a:cs typeface="+mj-lt"/>
                </a:rPr>
                <a:t>Outer Electrode</a:t>
              </a:r>
            </a:p>
          </p:txBody>
        </p:sp>
        <p:sp>
          <p:nvSpPr>
            <p:cNvPr id="16" name="Rectangle 23">
              <a:extLst>
                <a:ext uri="{FF2B5EF4-FFF2-40B4-BE49-F238E27FC236}">
                  <a16:creationId xmlns:a16="http://schemas.microsoft.com/office/drawing/2014/main" id="{BB35704E-5E20-7D95-51D3-3636F6B87C66}"/>
                </a:ext>
              </a:extLst>
            </p:cNvPr>
            <p:cNvSpPr/>
            <p:nvPr/>
          </p:nvSpPr>
          <p:spPr>
            <a:xfrm>
              <a:off x="3205163" y="3808263"/>
              <a:ext cx="1164673" cy="158149"/>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en-US" sz="1000" spc="-1">
                  <a:solidFill>
                    <a:srgbClr val="000000"/>
                  </a:solidFill>
                  <a:latin typeface="+mj-lt"/>
                  <a:ea typeface="DejaVu Sans" panose="020B0606030804020204"/>
                  <a:cs typeface="+mj-lt"/>
                </a:rPr>
                <a:t>Outer Electrode</a:t>
              </a:r>
            </a:p>
          </p:txBody>
        </p:sp>
        <p:sp>
          <p:nvSpPr>
            <p:cNvPr id="18" name="Rectangle 24">
              <a:extLst>
                <a:ext uri="{FF2B5EF4-FFF2-40B4-BE49-F238E27FC236}">
                  <a16:creationId xmlns:a16="http://schemas.microsoft.com/office/drawing/2014/main" id="{F72B2530-1521-94CC-7BF8-CC4A966E41B1}"/>
                </a:ext>
              </a:extLst>
            </p:cNvPr>
            <p:cNvSpPr/>
            <p:nvPr/>
          </p:nvSpPr>
          <p:spPr>
            <a:xfrm>
              <a:off x="2188129" y="1072980"/>
              <a:ext cx="611056" cy="362669"/>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en-US" sz="1000" spc="-1">
                  <a:solidFill>
                    <a:srgbClr val="000000"/>
                  </a:solidFill>
                  <a:latin typeface="+mj-lt"/>
                  <a:ea typeface="DejaVu Sans" panose="020B0606030804020204"/>
                  <a:cs typeface="+mj-lt"/>
                </a:rPr>
                <a:t>Set 1</a:t>
              </a:r>
              <a:endParaRPr lang="en-US" sz="1000" spc="-1">
                <a:latin typeface="+mj-lt"/>
                <a:cs typeface="+mj-lt"/>
              </a:endParaRPr>
            </a:p>
          </p:txBody>
        </p:sp>
        <p:sp>
          <p:nvSpPr>
            <p:cNvPr id="19" name="Rectangle 25">
              <a:extLst>
                <a:ext uri="{FF2B5EF4-FFF2-40B4-BE49-F238E27FC236}">
                  <a16:creationId xmlns:a16="http://schemas.microsoft.com/office/drawing/2014/main" id="{268B3CF3-7015-5778-268A-BBF5A2D47BB9}"/>
                </a:ext>
              </a:extLst>
            </p:cNvPr>
            <p:cNvSpPr/>
            <p:nvPr/>
          </p:nvSpPr>
          <p:spPr>
            <a:xfrm>
              <a:off x="2188129" y="2526515"/>
              <a:ext cx="611056" cy="362669"/>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en-US" sz="1000" spc="-1">
                  <a:solidFill>
                    <a:srgbClr val="000000"/>
                  </a:solidFill>
                  <a:latin typeface="+mj-lt"/>
                  <a:ea typeface="DejaVu Sans" panose="020B0606030804020204"/>
                  <a:cs typeface="+mj-lt"/>
                </a:rPr>
                <a:t>Set 2</a:t>
              </a:r>
            </a:p>
          </p:txBody>
        </p:sp>
        <p:sp>
          <p:nvSpPr>
            <p:cNvPr id="20" name="Rectangle 26">
              <a:extLst>
                <a:ext uri="{FF2B5EF4-FFF2-40B4-BE49-F238E27FC236}">
                  <a16:creationId xmlns:a16="http://schemas.microsoft.com/office/drawing/2014/main" id="{F7F91E6E-DB28-BEF4-40A1-419A1BF78F72}"/>
                </a:ext>
              </a:extLst>
            </p:cNvPr>
            <p:cNvSpPr/>
            <p:nvPr/>
          </p:nvSpPr>
          <p:spPr>
            <a:xfrm>
              <a:off x="2188129" y="3990841"/>
              <a:ext cx="611056" cy="362669"/>
            </a:xfrm>
            <a:prstGeom prst="rect">
              <a:avLst/>
            </a:prstGeom>
            <a:solidFill>
              <a:srgbClr val="FFFFFF"/>
            </a:solidFill>
            <a:ln w="0">
              <a:solidFill>
                <a:srgbClr val="000000"/>
              </a:solidFill>
            </a:ln>
          </p:spPr>
          <p:style>
            <a:lnRef idx="0">
              <a:scrgbClr r="0" g="0" b="0"/>
            </a:lnRef>
            <a:fillRef idx="0">
              <a:scrgbClr r="0" g="0" b="0"/>
            </a:fillRef>
            <a:effectRef idx="0">
              <a:scrgbClr r="0" g="0" b="0"/>
            </a:effectRef>
            <a:fontRef idx="minor"/>
          </p:style>
          <p:txBody>
            <a:bodyPr lIns="89972" tIns="44986" rIns="89972" bIns="44986" anchor="ctr">
              <a:noAutofit/>
            </a:bodyPr>
            <a:lstStyle/>
            <a:p>
              <a:pPr algn="ctr">
                <a:lnSpc>
                  <a:spcPct val="100000"/>
                </a:lnSpc>
                <a:buNone/>
              </a:pPr>
              <a:r>
                <a:rPr lang="en-US" sz="1000" spc="-1">
                  <a:solidFill>
                    <a:srgbClr val="000000"/>
                  </a:solidFill>
                  <a:latin typeface="+mj-lt"/>
                  <a:ea typeface="DejaVu Sans" panose="020B0606030804020204"/>
                  <a:cs typeface="+mj-lt"/>
                </a:rPr>
                <a:t>Set 3</a:t>
              </a:r>
            </a:p>
          </p:txBody>
        </p:sp>
        <p:sp>
          <p:nvSpPr>
            <p:cNvPr id="21" name="TextBox 29">
              <a:extLst>
                <a:ext uri="{FF2B5EF4-FFF2-40B4-BE49-F238E27FC236}">
                  <a16:creationId xmlns:a16="http://schemas.microsoft.com/office/drawing/2014/main" id="{1611C5F6-202B-DDA1-2DBA-1FCE24B4030E}"/>
                </a:ext>
              </a:extLst>
            </p:cNvPr>
            <p:cNvSpPr txBox="1"/>
            <p:nvPr/>
          </p:nvSpPr>
          <p:spPr>
            <a:xfrm>
              <a:off x="4369836" y="1851637"/>
              <a:ext cx="525625" cy="215444"/>
            </a:xfrm>
            <a:prstGeom prst="rect">
              <a:avLst/>
            </a:prstGeom>
            <a:noFill/>
          </p:spPr>
          <p:txBody>
            <a:bodyPr wrap="square" rtlCol="0">
              <a:spAutoFit/>
            </a:bodyPr>
            <a:lstStyle/>
            <a:p>
              <a:r>
                <a:rPr lang="en-GB" sz="800">
                  <a:latin typeface="+mj-lt"/>
                  <a:cs typeface="+mj-lt"/>
                </a:rPr>
                <a:t>z, [mm]</a:t>
              </a:r>
            </a:p>
          </p:txBody>
        </p:sp>
        <p:sp>
          <p:nvSpPr>
            <p:cNvPr id="22" name="TextBox 30">
              <a:extLst>
                <a:ext uri="{FF2B5EF4-FFF2-40B4-BE49-F238E27FC236}">
                  <a16:creationId xmlns:a16="http://schemas.microsoft.com/office/drawing/2014/main" id="{66FE3246-7296-9B1A-CA29-FA3D3D5FFF29}"/>
                </a:ext>
              </a:extLst>
            </p:cNvPr>
            <p:cNvSpPr txBox="1"/>
            <p:nvPr/>
          </p:nvSpPr>
          <p:spPr>
            <a:xfrm>
              <a:off x="4326293" y="3284118"/>
              <a:ext cx="525625" cy="215444"/>
            </a:xfrm>
            <a:prstGeom prst="rect">
              <a:avLst/>
            </a:prstGeom>
            <a:noFill/>
          </p:spPr>
          <p:txBody>
            <a:bodyPr wrap="square" rtlCol="0">
              <a:spAutoFit/>
            </a:bodyPr>
            <a:lstStyle/>
            <a:p>
              <a:r>
                <a:rPr lang="en-GB" sz="800">
                  <a:latin typeface="+mj-lt"/>
                  <a:cs typeface="+mj-lt"/>
                </a:rPr>
                <a:t>z, [mm]</a:t>
              </a:r>
            </a:p>
          </p:txBody>
        </p:sp>
        <p:sp>
          <p:nvSpPr>
            <p:cNvPr id="23" name="TextBox 31">
              <a:extLst>
                <a:ext uri="{FF2B5EF4-FFF2-40B4-BE49-F238E27FC236}">
                  <a16:creationId xmlns:a16="http://schemas.microsoft.com/office/drawing/2014/main" id="{3708C743-82F7-EFB2-99CC-B33D6FC2A529}"/>
                </a:ext>
              </a:extLst>
            </p:cNvPr>
            <p:cNvSpPr txBox="1"/>
            <p:nvPr/>
          </p:nvSpPr>
          <p:spPr>
            <a:xfrm>
              <a:off x="4295191" y="4806332"/>
              <a:ext cx="525625" cy="215444"/>
            </a:xfrm>
            <a:prstGeom prst="rect">
              <a:avLst/>
            </a:prstGeom>
            <a:noFill/>
          </p:spPr>
          <p:txBody>
            <a:bodyPr wrap="square" rtlCol="0">
              <a:spAutoFit/>
            </a:bodyPr>
            <a:lstStyle/>
            <a:p>
              <a:r>
                <a:rPr lang="en-GB" sz="800">
                  <a:latin typeface="+mj-lt"/>
                  <a:cs typeface="+mj-lt"/>
                </a:rPr>
                <a:t>z, [mm]</a:t>
              </a:r>
            </a:p>
          </p:txBody>
        </p:sp>
        <p:sp>
          <p:nvSpPr>
            <p:cNvPr id="24" name="TextBox 32">
              <a:extLst>
                <a:ext uri="{FF2B5EF4-FFF2-40B4-BE49-F238E27FC236}">
                  <a16:creationId xmlns:a16="http://schemas.microsoft.com/office/drawing/2014/main" id="{C70200F4-CD67-566D-4648-9D5FBF618933}"/>
                </a:ext>
              </a:extLst>
            </p:cNvPr>
            <p:cNvSpPr txBox="1"/>
            <p:nvPr/>
          </p:nvSpPr>
          <p:spPr>
            <a:xfrm rot="16200000">
              <a:off x="1081405" y="3924935"/>
              <a:ext cx="805180" cy="213995"/>
            </a:xfrm>
            <a:prstGeom prst="rect">
              <a:avLst/>
            </a:prstGeom>
            <a:noFill/>
          </p:spPr>
          <p:txBody>
            <a:bodyPr wrap="square" rtlCol="0">
              <a:spAutoFit/>
            </a:bodyPr>
            <a:lstStyle/>
            <a:p>
              <a:r>
                <a:rPr lang="en-GB" sz="800">
                  <a:latin typeface="+mj-lt"/>
                  <a:cs typeface="+mj-lt"/>
                </a:rPr>
                <a:t>r, [mm]</a:t>
              </a:r>
            </a:p>
          </p:txBody>
        </p:sp>
        <p:sp>
          <p:nvSpPr>
            <p:cNvPr id="25" name="TextBox 33">
              <a:extLst>
                <a:ext uri="{FF2B5EF4-FFF2-40B4-BE49-F238E27FC236}">
                  <a16:creationId xmlns:a16="http://schemas.microsoft.com/office/drawing/2014/main" id="{A0E8F82A-1BE6-98B3-1933-7E74D7B03FA0}"/>
                </a:ext>
              </a:extLst>
            </p:cNvPr>
            <p:cNvSpPr txBox="1"/>
            <p:nvPr/>
          </p:nvSpPr>
          <p:spPr>
            <a:xfrm rot="16200000">
              <a:off x="1116330" y="2493010"/>
              <a:ext cx="734695" cy="213995"/>
            </a:xfrm>
            <a:prstGeom prst="rect">
              <a:avLst/>
            </a:prstGeom>
            <a:noFill/>
          </p:spPr>
          <p:txBody>
            <a:bodyPr wrap="square" rtlCol="0">
              <a:spAutoFit/>
            </a:bodyPr>
            <a:lstStyle/>
            <a:p>
              <a:r>
                <a:rPr lang="en-GB" sz="800">
                  <a:latin typeface="+mj-lt"/>
                  <a:cs typeface="+mj-lt"/>
                </a:rPr>
                <a:t>r, [mm]</a:t>
              </a:r>
            </a:p>
          </p:txBody>
        </p:sp>
        <p:sp>
          <p:nvSpPr>
            <p:cNvPr id="26" name="TextBox 34">
              <a:extLst>
                <a:ext uri="{FF2B5EF4-FFF2-40B4-BE49-F238E27FC236}">
                  <a16:creationId xmlns:a16="http://schemas.microsoft.com/office/drawing/2014/main" id="{73FDDB70-87CE-AD68-D666-39FAB478274E}"/>
                </a:ext>
              </a:extLst>
            </p:cNvPr>
            <p:cNvSpPr txBox="1"/>
            <p:nvPr/>
          </p:nvSpPr>
          <p:spPr>
            <a:xfrm rot="16200000">
              <a:off x="1090930" y="1010285"/>
              <a:ext cx="785495" cy="213995"/>
            </a:xfrm>
            <a:prstGeom prst="rect">
              <a:avLst/>
            </a:prstGeom>
            <a:noFill/>
          </p:spPr>
          <p:txBody>
            <a:bodyPr wrap="square" rtlCol="0">
              <a:spAutoFit/>
            </a:bodyPr>
            <a:lstStyle/>
            <a:p>
              <a:r>
                <a:rPr lang="en-GB" sz="800">
                  <a:latin typeface="+mj-lt"/>
                  <a:cs typeface="+mj-lt"/>
                </a:rPr>
                <a:t>r, [mm]</a:t>
              </a:r>
            </a:p>
          </p:txBody>
        </p:sp>
      </p:grpSp>
      <p:pic>
        <p:nvPicPr>
          <p:cNvPr id="10" name="Immagine 9">
            <a:extLst>
              <a:ext uri="{FF2B5EF4-FFF2-40B4-BE49-F238E27FC236}">
                <a16:creationId xmlns:a16="http://schemas.microsoft.com/office/drawing/2014/main" id="{8429FCDB-1E5D-092B-F8BC-286115EF86C3}"/>
              </a:ext>
            </a:extLst>
          </p:cNvPr>
          <p:cNvPicPr>
            <a:picLocks noChangeAspect="1"/>
          </p:cNvPicPr>
          <p:nvPr/>
        </p:nvPicPr>
        <p:blipFill>
          <a:blip r:embed="rId6"/>
          <a:srcRect l="9121" r="4772" b="4242"/>
          <a:stretch>
            <a:fillRect/>
          </a:stretch>
        </p:blipFill>
        <p:spPr>
          <a:xfrm rot="5400000">
            <a:off x="7001192" y="3498647"/>
            <a:ext cx="1687622" cy="1407600"/>
          </a:xfrm>
          <a:prstGeom prst="rect">
            <a:avLst/>
          </a:prstGeom>
        </p:spPr>
      </p:pic>
      <p:pic>
        <p:nvPicPr>
          <p:cNvPr id="27" name="Immagine 26">
            <a:extLst>
              <a:ext uri="{FF2B5EF4-FFF2-40B4-BE49-F238E27FC236}">
                <a16:creationId xmlns:a16="http://schemas.microsoft.com/office/drawing/2014/main" id="{49067D64-222C-16DC-F96A-C6AA61E8210B}"/>
              </a:ext>
            </a:extLst>
          </p:cNvPr>
          <p:cNvPicPr>
            <a:picLocks noChangeAspect="1"/>
          </p:cNvPicPr>
          <p:nvPr/>
        </p:nvPicPr>
        <p:blipFill>
          <a:blip r:embed="rId7"/>
          <a:srcRect t="1323" b="1323"/>
          <a:stretch/>
        </p:blipFill>
        <p:spPr>
          <a:xfrm rot="5400000">
            <a:off x="7143784" y="1916448"/>
            <a:ext cx="1411200" cy="1406672"/>
          </a:xfrm>
          <a:prstGeom prst="rect">
            <a:avLst/>
          </a:prstGeom>
        </p:spPr>
      </p:pic>
      <p:pic>
        <p:nvPicPr>
          <p:cNvPr id="28" name="Picture 2" descr="No alternative text description for this image">
            <a:extLst>
              <a:ext uri="{FF2B5EF4-FFF2-40B4-BE49-F238E27FC236}">
                <a16:creationId xmlns:a16="http://schemas.microsoft.com/office/drawing/2014/main" id="{019B8793-49B5-BE7F-FECA-C5DF7DCF89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918" t="48612" r="32362" b="23253"/>
          <a:stretch>
            <a:fillRect/>
          </a:stretch>
        </p:blipFill>
        <p:spPr bwMode="auto">
          <a:xfrm>
            <a:off x="7141203" y="548638"/>
            <a:ext cx="1415125" cy="1335840"/>
          </a:xfrm>
          <a:prstGeom prst="rect">
            <a:avLst/>
          </a:prstGeom>
          <a:noFill/>
          <a:extLst>
            <a:ext uri="{909E8E84-426E-40DD-AFC4-6F175D3DCCD1}">
              <a14:hiddenFill xmlns:a14="http://schemas.microsoft.com/office/drawing/2010/main">
                <a:solidFill>
                  <a:srgbClr val="FFFFFF"/>
                </a:solidFill>
              </a14:hiddenFill>
            </a:ext>
          </a:extLst>
        </p:spPr>
      </p:pic>
      <p:sp>
        <p:nvSpPr>
          <p:cNvPr id="29" name="Espace réservé de la date 4">
            <a:extLst>
              <a:ext uri="{FF2B5EF4-FFF2-40B4-BE49-F238E27FC236}">
                <a16:creationId xmlns:a16="http://schemas.microsoft.com/office/drawing/2014/main" id="{50DEFA69-6E02-6DB4-3B28-C89E34215084}"/>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3664608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47679-9BF5-C82E-06D6-86D84030390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D7D717F-3978-6E11-E444-DADC45B4BACA}"/>
              </a:ext>
            </a:extLst>
          </p:cNvPr>
          <p:cNvSpPr>
            <a:spLocks noGrp="1"/>
          </p:cNvSpPr>
          <p:nvPr>
            <p:ph type="title"/>
          </p:nvPr>
        </p:nvSpPr>
        <p:spPr>
          <a:xfrm>
            <a:off x="904875" y="130810"/>
            <a:ext cx="7802245" cy="455930"/>
          </a:xfrm>
        </p:spPr>
        <p:txBody>
          <a:bodyPr>
            <a:normAutofit fontScale="90000"/>
          </a:bodyPr>
          <a:lstStyle/>
          <a:p>
            <a:r>
              <a:rPr lang="it-IT" noProof="0" dirty="0"/>
              <a:t>Spettroscopia ad Emissione Ottica – Effetto Stark</a:t>
            </a:r>
            <a:endParaRPr lang="it-IT" b="0" noProof="0" dirty="0"/>
          </a:p>
        </p:txBody>
      </p:sp>
      <p:sp>
        <p:nvSpPr>
          <p:cNvPr id="7" name="Espace réservé du numéro de diapositive 6">
            <a:extLst>
              <a:ext uri="{FF2B5EF4-FFF2-40B4-BE49-F238E27FC236}">
                <a16:creationId xmlns:a16="http://schemas.microsoft.com/office/drawing/2014/main" id="{B57A5F73-D124-81B6-5A27-34B332CACD41}"/>
              </a:ext>
            </a:extLst>
          </p:cNvPr>
          <p:cNvSpPr>
            <a:spLocks noGrp="1"/>
          </p:cNvSpPr>
          <p:nvPr>
            <p:ph type="sldNum" sz="quarter" idx="16"/>
          </p:nvPr>
        </p:nvSpPr>
        <p:spPr/>
        <p:txBody>
          <a:bodyPr/>
          <a:lstStyle/>
          <a:p>
            <a:fld id="{E1E1CD7C-2161-7D43-862E-CE4C333CD873}" type="slidenum">
              <a:rPr lang="it-IT" noProof="0" smtClean="0"/>
              <a:t>21</a:t>
            </a:fld>
            <a:endParaRPr lang="it-IT" noProof="0" dirty="0"/>
          </a:p>
        </p:txBody>
      </p:sp>
      <p:sp>
        <p:nvSpPr>
          <p:cNvPr id="3" name="Espace réservé du pied de page 5">
            <a:extLst>
              <a:ext uri="{FF2B5EF4-FFF2-40B4-BE49-F238E27FC236}">
                <a16:creationId xmlns:a16="http://schemas.microsoft.com/office/drawing/2014/main" id="{7C6BA15F-4FC5-263F-65F9-7B05E1341158}"/>
              </a:ext>
            </a:extLst>
          </p:cNvPr>
          <p:cNvSpPr>
            <a:spLocks noGrp="1"/>
          </p:cNvSpPr>
          <p:nvPr>
            <p:ph type="ftr" sz="quarter" idx="15"/>
          </p:nvPr>
        </p:nvSpPr>
        <p:spPr/>
        <p:txBody>
          <a:bodyPr/>
          <a:lstStyle/>
          <a:p>
            <a:r>
              <a:rPr lang="it-IT" noProof="0" dirty="0" err="1">
                <a:latin typeface="+mj-lt"/>
                <a:cs typeface="+mj-lt"/>
              </a:rPr>
              <a:t>F</a:t>
            </a:r>
            <a:r>
              <a:rPr lang="it-IT" noProof="0" dirty="0">
                <a:latin typeface="+mj-lt"/>
                <a:cs typeface="+mj-lt"/>
              </a:rPr>
              <a:t>. Romano </a:t>
            </a:r>
          </a:p>
          <a:p>
            <a:r>
              <a:rPr lang="it-IT" noProof="0" dirty="0">
                <a:latin typeface="+mj-lt"/>
                <a:cs typeface="+mj-lt"/>
              </a:rPr>
              <a:t> </a:t>
            </a:r>
          </a:p>
        </p:txBody>
      </p:sp>
      <p:sp>
        <p:nvSpPr>
          <p:cNvPr id="17" name="CasellaDiTesto 16">
            <a:extLst>
              <a:ext uri="{FF2B5EF4-FFF2-40B4-BE49-F238E27FC236}">
                <a16:creationId xmlns:a16="http://schemas.microsoft.com/office/drawing/2014/main" id="{837B20C3-17E2-57B6-E96A-81C3B751D125}"/>
              </a:ext>
            </a:extLst>
          </p:cNvPr>
          <p:cNvSpPr txBox="1"/>
          <p:nvPr/>
        </p:nvSpPr>
        <p:spPr>
          <a:xfrm>
            <a:off x="-696990" y="127888"/>
            <a:ext cx="184731" cy="300082"/>
          </a:xfrm>
          <a:prstGeom prst="rect">
            <a:avLst/>
          </a:prstGeom>
          <a:noFill/>
        </p:spPr>
        <p:txBody>
          <a:bodyPr wrap="none" rtlCol="0">
            <a:spAutoFit/>
          </a:bodyPr>
          <a:lstStyle/>
          <a:p>
            <a:endParaRPr lang="it-IT" noProof="0" dirty="0"/>
          </a:p>
        </p:txBody>
      </p:sp>
      <p:pic>
        <p:nvPicPr>
          <p:cNvPr id="8" name="Immagine 7">
            <a:extLst>
              <a:ext uri="{FF2B5EF4-FFF2-40B4-BE49-F238E27FC236}">
                <a16:creationId xmlns:a16="http://schemas.microsoft.com/office/drawing/2014/main" id="{CBD7BC4D-1B7D-6E31-FE91-49FEFFBB06DA}"/>
              </a:ext>
            </a:extLst>
          </p:cNvPr>
          <p:cNvPicPr>
            <a:picLocks noChangeAspect="1"/>
          </p:cNvPicPr>
          <p:nvPr/>
        </p:nvPicPr>
        <p:blipFill>
          <a:blip r:embed="rId3"/>
          <a:srcRect l="38331" t="5802" r="40100" b="26742"/>
          <a:stretch>
            <a:fillRect/>
          </a:stretch>
        </p:blipFill>
        <p:spPr>
          <a:xfrm>
            <a:off x="3998462" y="2368848"/>
            <a:ext cx="1676400" cy="2165717"/>
          </a:xfrm>
          <a:prstGeom prst="rect">
            <a:avLst/>
          </a:prstGeom>
        </p:spPr>
      </p:pic>
      <p:pic>
        <p:nvPicPr>
          <p:cNvPr id="9" name="Immagine 8">
            <a:extLst>
              <a:ext uri="{FF2B5EF4-FFF2-40B4-BE49-F238E27FC236}">
                <a16:creationId xmlns:a16="http://schemas.microsoft.com/office/drawing/2014/main" id="{112546E1-2A59-7F15-587C-D09FC8368D14}"/>
              </a:ext>
            </a:extLst>
          </p:cNvPr>
          <p:cNvPicPr>
            <a:picLocks noChangeAspect="1"/>
          </p:cNvPicPr>
          <p:nvPr/>
        </p:nvPicPr>
        <p:blipFill>
          <a:blip r:embed="rId4"/>
          <a:stretch>
            <a:fillRect/>
          </a:stretch>
        </p:blipFill>
        <p:spPr>
          <a:xfrm>
            <a:off x="512112" y="2122998"/>
            <a:ext cx="3486350" cy="3020502"/>
          </a:xfrm>
          <a:prstGeom prst="rect">
            <a:avLst/>
          </a:prstGeom>
        </p:spPr>
      </p:pic>
      <p:pic>
        <p:nvPicPr>
          <p:cNvPr id="10" name="Immagine 9">
            <a:extLst>
              <a:ext uri="{FF2B5EF4-FFF2-40B4-BE49-F238E27FC236}">
                <a16:creationId xmlns:a16="http://schemas.microsoft.com/office/drawing/2014/main" id="{2BF73698-E11D-C679-C5D2-8E1461EB81DB}"/>
              </a:ext>
            </a:extLst>
          </p:cNvPr>
          <p:cNvPicPr>
            <a:picLocks noChangeAspect="1"/>
          </p:cNvPicPr>
          <p:nvPr/>
        </p:nvPicPr>
        <p:blipFill>
          <a:blip r:embed="rId5"/>
          <a:stretch>
            <a:fillRect/>
          </a:stretch>
        </p:blipFill>
        <p:spPr>
          <a:xfrm>
            <a:off x="5715806" y="2153219"/>
            <a:ext cx="3387901" cy="2795018"/>
          </a:xfrm>
          <a:prstGeom prst="rect">
            <a:avLst/>
          </a:prstGeom>
        </p:spPr>
      </p:pic>
      <p:sp>
        <p:nvSpPr>
          <p:cNvPr id="11" name="CasellaDiTesto 10">
            <a:extLst>
              <a:ext uri="{FF2B5EF4-FFF2-40B4-BE49-F238E27FC236}">
                <a16:creationId xmlns:a16="http://schemas.microsoft.com/office/drawing/2014/main" id="{6823F976-1F02-24D2-CC37-17F60C9B9D5A}"/>
              </a:ext>
            </a:extLst>
          </p:cNvPr>
          <p:cNvSpPr txBox="1"/>
          <p:nvPr/>
        </p:nvSpPr>
        <p:spPr>
          <a:xfrm>
            <a:off x="6552987" y="2058288"/>
            <a:ext cx="2492297" cy="300082"/>
          </a:xfrm>
          <a:prstGeom prst="rect">
            <a:avLst/>
          </a:prstGeom>
          <a:noFill/>
        </p:spPr>
        <p:txBody>
          <a:bodyPr wrap="square" rtlCol="0">
            <a:spAutoFit/>
          </a:bodyPr>
          <a:lstStyle/>
          <a:p>
            <a:pPr algn="ctr"/>
            <a:r>
              <a:rPr lang="it-IT" noProof="0" dirty="0"/>
              <a:t>Stimato / Senza Nube</a:t>
            </a:r>
          </a:p>
        </p:txBody>
      </p:sp>
      <p:sp>
        <p:nvSpPr>
          <p:cNvPr id="12" name="CasellaDiTesto 11">
            <a:extLst>
              <a:ext uri="{FF2B5EF4-FFF2-40B4-BE49-F238E27FC236}">
                <a16:creationId xmlns:a16="http://schemas.microsoft.com/office/drawing/2014/main" id="{E36E48A1-EDCB-DF59-599E-80CDFC4EC86B}"/>
              </a:ext>
            </a:extLst>
          </p:cNvPr>
          <p:cNvSpPr txBox="1"/>
          <p:nvPr/>
        </p:nvSpPr>
        <p:spPr>
          <a:xfrm>
            <a:off x="3957518" y="2368847"/>
            <a:ext cx="374073" cy="300082"/>
          </a:xfrm>
          <a:prstGeom prst="rect">
            <a:avLst/>
          </a:prstGeom>
          <a:noFill/>
        </p:spPr>
        <p:txBody>
          <a:bodyPr wrap="square">
            <a:spAutoFit/>
          </a:bodyPr>
          <a:lstStyle/>
          <a:p>
            <a:r>
              <a:rPr lang="it-IT" noProof="0" dirty="0">
                <a:solidFill>
                  <a:schemeClr val="bg1"/>
                </a:solidFill>
              </a:rPr>
              <a:t>H</a:t>
            </a:r>
            <a:r>
              <a:rPr lang="it-IT" baseline="-25000" noProof="0" dirty="0">
                <a:solidFill>
                  <a:schemeClr val="bg1"/>
                </a:solidFill>
              </a:rPr>
              <a:t>2</a:t>
            </a:r>
            <a:endParaRPr lang="it-IT" b="0" baseline="-25000" noProof="0" dirty="0">
              <a:solidFill>
                <a:schemeClr val="bg1"/>
              </a:solidFill>
            </a:endParaRPr>
          </a:p>
        </p:txBody>
      </p:sp>
      <mc:AlternateContent xmlns:mc="http://schemas.openxmlformats.org/markup-compatibility/2006">
        <mc:Choice xmlns:a14="http://schemas.microsoft.com/office/drawing/2010/main" Requires="a14">
          <p:sp>
            <p:nvSpPr>
              <p:cNvPr id="2" name="Espace réservé du contenu 1">
                <a:extLst>
                  <a:ext uri="{FF2B5EF4-FFF2-40B4-BE49-F238E27FC236}">
                    <a16:creationId xmlns:a16="http://schemas.microsoft.com/office/drawing/2014/main" id="{EF3A1D5E-A230-FE45-C96B-2A60D7840154}"/>
                  </a:ext>
                </a:extLst>
              </p:cNvPr>
              <p:cNvSpPr>
                <a:spLocks noGrp="1"/>
              </p:cNvSpPr>
              <p:nvPr>
                <p:ph idx="1"/>
              </p:nvPr>
            </p:nvSpPr>
            <p:spPr>
              <a:xfrm>
                <a:off x="311570" y="608934"/>
                <a:ext cx="8533172" cy="1855406"/>
              </a:xfrm>
            </p:spPr>
            <p:txBody>
              <a:bodyPr>
                <a:noAutofit/>
              </a:bodyPr>
              <a:lstStyle/>
              <a:p>
                <a:r>
                  <a:rPr lang="it-IT" sz="1400" noProof="0" dirty="0">
                    <a:latin typeface="+mn-lt"/>
                  </a:rPr>
                  <a:t>Misura di </a:t>
                </a:r>
                <a14:m>
                  <m:oMath xmlns:m="http://schemas.openxmlformats.org/officeDocument/2006/math">
                    <m:r>
                      <a:rPr lang="it-IT" sz="1400" i="1" noProof="0" dirty="0" smtClean="0">
                        <a:latin typeface="Cambria Math" panose="02040503050406030204" pitchFamily="18" charset="0"/>
                      </a:rPr>
                      <m:t>𝐸</m:t>
                    </m:r>
                    <m:r>
                      <a:rPr lang="it-IT" sz="1400" i="1" noProof="0" dirty="0" smtClean="0">
                        <a:latin typeface="Cambria Math" panose="02040503050406030204" pitchFamily="18" charset="0"/>
                      </a:rPr>
                      <m:t>(</m:t>
                    </m:r>
                    <m:r>
                      <a:rPr lang="it-IT" sz="1400" i="1" noProof="0" dirty="0" err="1">
                        <a:latin typeface="Cambria Math" panose="02040503050406030204" pitchFamily="18" charset="0"/>
                      </a:rPr>
                      <m:t>𝑟</m:t>
                    </m:r>
                    <m:r>
                      <a:rPr lang="it-IT" sz="1400" i="1" noProof="0" dirty="0">
                        <a:latin typeface="Cambria Math" panose="02040503050406030204" pitchFamily="18" charset="0"/>
                      </a:rPr>
                      <m:t>)</m:t>
                    </m:r>
                  </m:oMath>
                </a14:m>
                <a:r>
                  <a:rPr lang="it-IT" sz="1400" noProof="0" dirty="0">
                    <a:latin typeface="+mn-lt"/>
                  </a:rPr>
                  <a:t> nella nube di elettroni attraverso l’effetto Stark: </a:t>
                </a:r>
                <a:br>
                  <a:rPr lang="it-IT" sz="1400" noProof="0" dirty="0">
                    <a:latin typeface="+mn-lt"/>
                  </a:rPr>
                </a:br>
                <a:r>
                  <a:rPr lang="it-IT" sz="1400" noProof="0" dirty="0">
                    <a:latin typeface="+mn-lt"/>
                  </a:rPr>
                  <a:t>spostamento e sdoppiamento delle linee spettrali a cause di E</a:t>
                </a:r>
              </a:p>
              <a:p>
                <a:r>
                  <a:rPr lang="it-IT" sz="1400" noProof="0" dirty="0">
                    <a:latin typeface="+mn-lt"/>
                  </a:rPr>
                  <a:t>Misure preliminari attraverso le linee spettrali proibite del He per stimare E</a:t>
                </a:r>
              </a:p>
              <a:p>
                <a:pPr lvl="1"/>
                <a:r>
                  <a:rPr lang="it-IT" sz="1400" noProof="0" dirty="0">
                    <a:latin typeface="+mn-lt"/>
                  </a:rPr>
                  <a:t>Abbiamo misurato l’amplificazione di E nella regione della nube per un intervallo di </a:t>
                </a:r>
                <a14:m>
                  <m:oMath xmlns:m="http://schemas.openxmlformats.org/officeDocument/2006/math">
                    <m:sSub>
                      <m:sSubPr>
                        <m:ctrlPr>
                          <a:rPr lang="it-IT" sz="1400" i="1" noProof="0" smtClean="0">
                            <a:latin typeface="Cambria Math" panose="02040503050406030204" pitchFamily="18" charset="0"/>
                          </a:rPr>
                        </m:ctrlPr>
                      </m:sSubPr>
                      <m:e>
                        <m:r>
                          <m:rPr>
                            <m:sty m:val="p"/>
                          </m:rPr>
                          <a:rPr lang="it-IT" sz="1400" noProof="0" smtClean="0">
                            <a:latin typeface="Cambria Math" panose="02040503050406030204" pitchFamily="18" charset="0"/>
                          </a:rPr>
                          <m:t>ΔV</m:t>
                        </m:r>
                      </m:e>
                      <m:sub>
                        <m:r>
                          <a:rPr lang="it-IT" sz="1400" i="1" noProof="0" smtClean="0">
                            <a:latin typeface="Cambria Math" panose="02040503050406030204" pitchFamily="18" charset="0"/>
                          </a:rPr>
                          <m:t>𝑏𝑖𝑎𝑠</m:t>
                        </m:r>
                      </m:sub>
                    </m:sSub>
                  </m:oMath>
                </a14:m>
                <a:r>
                  <a:rPr lang="it-IT" sz="1400" noProof="0" dirty="0">
                    <a:latin typeface="+mn-lt"/>
                  </a:rPr>
                  <a:t> e B</a:t>
                </a:r>
                <a:br>
                  <a:rPr lang="it-IT" sz="1400" noProof="0" dirty="0">
                    <a:latin typeface="+mn-lt"/>
                  </a:rPr>
                </a:br>
                <a:r>
                  <a:rPr lang="it-IT" sz="1400" noProof="0" dirty="0">
                    <a:latin typeface="+mn-lt"/>
                  </a:rPr>
                  <a:t>ed è in accordo con le simulazioni: </a:t>
                </a:r>
                <a14:m>
                  <m:oMath xmlns:m="http://schemas.openxmlformats.org/officeDocument/2006/math">
                    <m:sSub>
                      <m:sSubPr>
                        <m:ctrlPr>
                          <a:rPr lang="en-US" sz="1400" b="0" i="1" noProof="0" smtClean="0">
                            <a:latin typeface="Cambria Math" panose="02040503050406030204" pitchFamily="18" charset="0"/>
                          </a:rPr>
                        </m:ctrlPr>
                      </m:sSubPr>
                      <m:e>
                        <m:r>
                          <a:rPr lang="it-IT" sz="1400" i="1" noProof="0" smtClean="0">
                            <a:latin typeface="Cambria Math" panose="02040503050406030204" pitchFamily="18" charset="0"/>
                          </a:rPr>
                          <m:t>𝐸</m:t>
                        </m:r>
                      </m:e>
                      <m:sub>
                        <m:r>
                          <a:rPr lang="en-US" sz="1400" b="0" i="1" noProof="0" smtClean="0">
                            <a:latin typeface="Cambria Math" panose="02040503050406030204" pitchFamily="18" charset="0"/>
                          </a:rPr>
                          <m:t>𝑒𝑠𝑡</m:t>
                        </m:r>
                      </m:sub>
                    </m:sSub>
                    <m:r>
                      <a:rPr lang="it-IT" sz="1400" i="1" noProof="0" smtClean="0">
                        <a:latin typeface="Cambria Math" panose="02040503050406030204" pitchFamily="18" charset="0"/>
                      </a:rPr>
                      <m:t>/</m:t>
                    </m:r>
                    <m:sSub>
                      <m:sSubPr>
                        <m:ctrlPr>
                          <a:rPr lang="en-US" sz="1400" b="0" i="1" baseline="-25000" noProof="0" smtClean="0">
                            <a:latin typeface="Cambria Math" panose="02040503050406030204" pitchFamily="18" charset="0"/>
                          </a:rPr>
                        </m:ctrlPr>
                      </m:sSubPr>
                      <m:e>
                        <m:r>
                          <a:rPr lang="it-IT" sz="1400" i="1" noProof="0" smtClean="0">
                            <a:latin typeface="Cambria Math" panose="02040503050406030204" pitchFamily="18" charset="0"/>
                          </a:rPr>
                          <m:t>𝐸</m:t>
                        </m:r>
                      </m:e>
                      <m:sub>
                        <m:r>
                          <a:rPr lang="en-US" sz="1400" b="0" i="1" noProof="0" smtClean="0">
                            <a:latin typeface="Cambria Math" panose="02040503050406030204" pitchFamily="18" charset="0"/>
                          </a:rPr>
                          <m:t>𝑣𝑎𝑐</m:t>
                        </m:r>
                      </m:sub>
                    </m:sSub>
                    <m:r>
                      <a:rPr lang="it-IT" sz="1400" i="1" noProof="0" smtClean="0">
                        <a:latin typeface="Cambria Math" panose="02040503050406030204" pitchFamily="18" charset="0"/>
                      </a:rPr>
                      <m:t>~1.2</m:t>
                    </m:r>
                  </m:oMath>
                </a14:m>
                <a:endParaRPr lang="it-IT" sz="1400" noProof="0" dirty="0">
                  <a:latin typeface="+mn-lt"/>
                </a:endParaRPr>
              </a:p>
              <a:p>
                <a:r>
                  <a:rPr lang="it-IT" sz="1400" noProof="0" dirty="0">
                    <a:latin typeface="+mn-lt"/>
                  </a:rPr>
                  <a:t>Stiamo costruendo uno spettrometro migliore per ottenere un maggiore SNR e usare direttamente l’effetto Stark con H</a:t>
                </a:r>
                <a:r>
                  <a:rPr lang="it-IT" sz="1400" baseline="-25000" noProof="0" dirty="0">
                    <a:latin typeface="+mn-lt"/>
                  </a:rPr>
                  <a:t>2</a:t>
                </a:r>
                <a:endParaRPr lang="it-IT" sz="1400" noProof="0" dirty="0">
                  <a:latin typeface="+mn-lt"/>
                </a:endParaRPr>
              </a:p>
            </p:txBody>
          </p:sp>
        </mc:Choice>
        <mc:Fallback>
          <p:sp>
            <p:nvSpPr>
              <p:cNvPr id="2" name="Espace réservé du contenu 1">
                <a:extLst>
                  <a:ext uri="{FF2B5EF4-FFF2-40B4-BE49-F238E27FC236}">
                    <a16:creationId xmlns:a16="http://schemas.microsoft.com/office/drawing/2014/main" id="{EF3A1D5E-A230-FE45-C96B-2A60D7840154}"/>
                  </a:ext>
                </a:extLst>
              </p:cNvPr>
              <p:cNvSpPr>
                <a:spLocks noGrp="1" noRot="1" noChangeAspect="1" noMove="1" noResize="1" noEditPoints="1" noAdjustHandles="1" noChangeArrowheads="1" noChangeShapeType="1" noTextEdit="1"/>
              </p:cNvSpPr>
              <p:nvPr>
                <p:ph idx="1"/>
              </p:nvPr>
            </p:nvSpPr>
            <p:spPr>
              <a:xfrm>
                <a:off x="311570" y="608934"/>
                <a:ext cx="8533172" cy="1855406"/>
              </a:xfrm>
              <a:blipFill>
                <a:blip r:embed="rId6"/>
                <a:stretch>
                  <a:fillRect t="-2055"/>
                </a:stretch>
              </a:blipFill>
            </p:spPr>
            <p:txBody>
              <a:bodyPr/>
              <a:lstStyle/>
              <a:p>
                <a:r>
                  <a:rPr lang="en-GB">
                    <a:noFill/>
                  </a:rPr>
                  <a:t> </a:t>
                </a:r>
              </a:p>
            </p:txBody>
          </p:sp>
        </mc:Fallback>
      </mc:AlternateContent>
      <p:sp>
        <p:nvSpPr>
          <p:cNvPr id="6" name="Espace réservé de la date 4">
            <a:extLst>
              <a:ext uri="{FF2B5EF4-FFF2-40B4-BE49-F238E27FC236}">
                <a16:creationId xmlns:a16="http://schemas.microsoft.com/office/drawing/2014/main" id="{77EB1D5B-3CBF-0FBF-D4C3-2E2B5CFB6E8B}"/>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1211416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072EF-8CC7-6C66-BFF5-3509799F853F}"/>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D610015-D3B0-07D5-5051-2C80318D5792}"/>
              </a:ext>
            </a:extLst>
          </p:cNvPr>
          <p:cNvSpPr>
            <a:spLocks noGrp="1"/>
          </p:cNvSpPr>
          <p:nvPr>
            <p:ph idx="1"/>
          </p:nvPr>
        </p:nvSpPr>
        <p:spPr>
          <a:xfrm>
            <a:off x="590693" y="750292"/>
            <a:ext cx="8173862" cy="3897907"/>
          </a:xfrm>
        </p:spPr>
        <p:txBody>
          <a:bodyPr>
            <a:normAutofit fontScale="95000" lnSpcReduction="10000"/>
          </a:bodyPr>
          <a:lstStyle/>
          <a:p>
            <a:r>
              <a:rPr lang="it-CH" b="1" i="0" u="none" strike="noStrike" dirty="0">
                <a:effectLst/>
              </a:rPr>
              <a:t>T-REX:</a:t>
            </a:r>
            <a:r>
              <a:rPr lang="it-CH" i="0" u="none" strike="noStrike" dirty="0">
                <a:effectLst/>
              </a:rPr>
              <a:t> esperimento unico che ricrea le condizioni delle MIG dei girotroni per studiare la formazione e la dinamica di nubi di elettroni intrappolati</a:t>
            </a:r>
            <a:endParaRPr lang="it-CH" b="0" i="0" u="none" strike="noStrike" dirty="0">
              <a:effectLst/>
            </a:endParaRPr>
          </a:p>
          <a:p>
            <a:r>
              <a:rPr lang="it-CH" dirty="0"/>
              <a:t>Eccezionale sinergia e concordanza tra teoria ed esperimenti</a:t>
            </a:r>
          </a:p>
          <a:p>
            <a:r>
              <a:rPr lang="it-CH" dirty="0"/>
              <a:t>Abbiamo misurato il comportamento generale : distribuzione della corrente, le soglie di E e B per la formazione della nube</a:t>
            </a:r>
          </a:p>
          <a:p>
            <a:r>
              <a:rPr lang="it-CH" dirty="0"/>
              <a:t>Abbiamo trovato che la instabilità di </a:t>
            </a:r>
            <a:r>
              <a:rPr lang="it-CH" u="sng" dirty="0"/>
              <a:t>diocotrone</a:t>
            </a:r>
            <a:r>
              <a:rPr lang="it-CH" dirty="0"/>
              <a:t> gioca un ruolo </a:t>
            </a:r>
            <a:r>
              <a:rPr lang="it-CH" u="sng" dirty="0"/>
              <a:t>fondamentale</a:t>
            </a:r>
          </a:p>
          <a:p>
            <a:r>
              <a:rPr lang="it-CH" dirty="0"/>
              <a:t>Stiamo studiando i fenomeni oscillatori per rilevare sperimentalmente l’instabilità di diocotrone attraverso nuove diagnostiche</a:t>
            </a:r>
          </a:p>
          <a:p>
            <a:r>
              <a:rPr lang="it-CH" b="1" dirty="0"/>
              <a:t>Oggigiorno:</a:t>
            </a:r>
            <a:r>
              <a:rPr lang="it-CH" dirty="0"/>
              <a:t> le MIG dei girotroni sono progettate con </a:t>
            </a:r>
            <a:r>
              <a:rPr lang="it-CH" u="sng" dirty="0"/>
              <a:t>limitazioni</a:t>
            </a:r>
            <a:r>
              <a:rPr lang="it-CH" dirty="0"/>
              <a:t> stringenti sulla </a:t>
            </a:r>
            <a:r>
              <a:rPr lang="it-CH" u="sng" dirty="0"/>
              <a:t>geometria</a:t>
            </a:r>
            <a:r>
              <a:rPr lang="it-CH" dirty="0"/>
              <a:t> per evitare la formazione di buche di potenziale</a:t>
            </a:r>
          </a:p>
          <a:p>
            <a:r>
              <a:rPr lang="it-CH" b="1" dirty="0"/>
              <a:t>Nel futuro:</a:t>
            </a:r>
            <a:r>
              <a:rPr lang="it-CH" dirty="0"/>
              <a:t> i girotroni a più elevata potenza saranno progettati con MIG coassiali, dove le problematiche dovute ad elettroni intrappolati sono più severe</a:t>
            </a:r>
          </a:p>
          <a:p>
            <a:r>
              <a:rPr lang="it-CH" dirty="0"/>
              <a:t>Per questo abbiamo bisogno di una migliore comprensione della fisica alla base di questi fenomeni</a:t>
            </a:r>
          </a:p>
        </p:txBody>
      </p:sp>
      <p:sp>
        <p:nvSpPr>
          <p:cNvPr id="4" name="Titre 3">
            <a:extLst>
              <a:ext uri="{FF2B5EF4-FFF2-40B4-BE49-F238E27FC236}">
                <a16:creationId xmlns:a16="http://schemas.microsoft.com/office/drawing/2014/main" id="{870E461F-491A-56B6-26BB-E4634FBD117C}"/>
              </a:ext>
            </a:extLst>
          </p:cNvPr>
          <p:cNvSpPr>
            <a:spLocks noGrp="1"/>
          </p:cNvSpPr>
          <p:nvPr>
            <p:ph type="title"/>
          </p:nvPr>
        </p:nvSpPr>
        <p:spPr>
          <a:xfrm>
            <a:off x="904875" y="130850"/>
            <a:ext cx="7802245" cy="455930"/>
          </a:xfrm>
        </p:spPr>
        <p:txBody>
          <a:bodyPr>
            <a:normAutofit fontScale="90000"/>
          </a:bodyPr>
          <a:lstStyle/>
          <a:p>
            <a:r>
              <a:rPr lang="en-GB" noProof="0" dirty="0" err="1"/>
              <a:t>Conclusioni</a:t>
            </a:r>
            <a:r>
              <a:rPr lang="en-GB" noProof="0" dirty="0"/>
              <a:t> e </a:t>
            </a:r>
            <a:r>
              <a:rPr lang="en-GB" noProof="0" dirty="0" err="1"/>
              <a:t>Prospettive</a:t>
            </a:r>
            <a:endParaRPr lang="en-GB" noProof="0" dirty="0"/>
          </a:p>
        </p:txBody>
      </p:sp>
      <p:sp>
        <p:nvSpPr>
          <p:cNvPr id="7" name="Espace réservé du numéro de diapositive 6">
            <a:extLst>
              <a:ext uri="{FF2B5EF4-FFF2-40B4-BE49-F238E27FC236}">
                <a16:creationId xmlns:a16="http://schemas.microsoft.com/office/drawing/2014/main" id="{57C816E6-EEF7-A6AF-B15C-68DE4CF0DED4}"/>
              </a:ext>
            </a:extLst>
          </p:cNvPr>
          <p:cNvSpPr>
            <a:spLocks noGrp="1"/>
          </p:cNvSpPr>
          <p:nvPr>
            <p:ph type="sldNum" sz="quarter" idx="16"/>
          </p:nvPr>
        </p:nvSpPr>
        <p:spPr/>
        <p:txBody>
          <a:bodyPr/>
          <a:lstStyle/>
          <a:p>
            <a:fld id="{E1E1CD7C-2161-7D43-862E-CE4C333CD873}" type="slidenum">
              <a:rPr lang="fr-FR" smtClean="0"/>
              <a:t>22</a:t>
            </a:fld>
            <a:endParaRPr lang="fr-FR" dirty="0"/>
          </a:p>
        </p:txBody>
      </p:sp>
      <p:sp>
        <p:nvSpPr>
          <p:cNvPr id="3" name="Espace réservé du pied de page 5">
            <a:extLst>
              <a:ext uri="{FF2B5EF4-FFF2-40B4-BE49-F238E27FC236}">
                <a16:creationId xmlns:a16="http://schemas.microsoft.com/office/drawing/2014/main" id="{7527D0C4-B4FE-5043-45F1-E8AAA7136E00}"/>
              </a:ext>
            </a:extLst>
          </p:cNvPr>
          <p:cNvSpPr>
            <a:spLocks noGrp="1"/>
          </p:cNvSpPr>
          <p:nvPr>
            <p:ph type="ftr" sz="quarter" idx="15"/>
          </p:nvPr>
        </p:nvSpPr>
        <p:spPr/>
        <p:txBody>
          <a:bodyPr/>
          <a:lstStyle/>
          <a:p>
            <a:r>
              <a:rPr lang="fr-FR" dirty="0">
                <a:latin typeface="+mj-lt"/>
                <a:cs typeface="+mj-lt"/>
              </a:rPr>
              <a:t>F. Romano </a:t>
            </a:r>
          </a:p>
          <a:p>
            <a:r>
              <a:rPr lang="fr-FR" dirty="0">
                <a:latin typeface="+mj-lt"/>
                <a:cs typeface="+mj-lt"/>
              </a:rPr>
              <a:t> </a:t>
            </a:r>
          </a:p>
        </p:txBody>
      </p:sp>
      <p:sp>
        <p:nvSpPr>
          <p:cNvPr id="6" name="Espace réservé de la date 4">
            <a:extLst>
              <a:ext uri="{FF2B5EF4-FFF2-40B4-BE49-F238E27FC236}">
                <a16:creationId xmlns:a16="http://schemas.microsoft.com/office/drawing/2014/main" id="{BDF388FE-C482-3D65-4816-E6B0C2DF57E8}"/>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2175000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63769" y="525726"/>
            <a:ext cx="4617494" cy="2036637"/>
          </a:xfrm>
        </p:spPr>
        <p:txBody>
          <a:bodyPr>
            <a:normAutofit/>
          </a:bodyPr>
          <a:lstStyle/>
          <a:p>
            <a:r>
              <a:rPr lang="fr-FR" noProof="1">
                <a:latin typeface="+mj-lt"/>
                <a:cs typeface="+mj-lt"/>
              </a:rPr>
              <a:t>Grazie della vostra gentile</a:t>
            </a:r>
            <a:br>
              <a:rPr lang="fr-FR" noProof="1">
                <a:latin typeface="+mj-lt"/>
                <a:cs typeface="+mj-lt"/>
              </a:rPr>
            </a:br>
            <a:r>
              <a:rPr lang="fr-FR" noProof="1">
                <a:latin typeface="+mj-lt"/>
                <a:cs typeface="+mj-lt"/>
              </a:rPr>
              <a:t>Attenzione!</a:t>
            </a:r>
          </a:p>
        </p:txBody>
      </p:sp>
      <p:sp>
        <p:nvSpPr>
          <p:cNvPr id="7" name="Espace réservé du numéro de diapositive 6"/>
          <p:cNvSpPr>
            <a:spLocks noGrp="1"/>
          </p:cNvSpPr>
          <p:nvPr>
            <p:ph type="sldNum" sz="quarter" idx="16"/>
          </p:nvPr>
        </p:nvSpPr>
        <p:spPr/>
        <p:txBody>
          <a:bodyPr/>
          <a:lstStyle/>
          <a:p>
            <a:fld id="{E1E1CD7C-2161-7D43-862E-CE4C333CD873}" type="slidenum">
              <a:rPr lang="fr-FR" smtClean="0">
                <a:cs typeface="+mj-lt"/>
              </a:rPr>
              <a:t>23</a:t>
            </a:fld>
            <a:endParaRPr lang="fr-FR" dirty="0">
              <a:cs typeface="+mj-lt"/>
            </a:endParaRPr>
          </a:p>
        </p:txBody>
      </p:sp>
      <p:sp>
        <p:nvSpPr>
          <p:cNvPr id="9" name="ZoneTexte 15"/>
          <p:cNvSpPr txBox="1"/>
          <p:nvPr/>
        </p:nvSpPr>
        <p:spPr>
          <a:xfrm>
            <a:off x="615315" y="4238917"/>
            <a:ext cx="8255000" cy="830997"/>
          </a:xfrm>
          <a:prstGeom prst="rect">
            <a:avLst/>
          </a:prstGeom>
          <a:noFill/>
        </p:spPr>
        <p:txBody>
          <a:bodyPr wrap="square" rtlCol="0">
            <a:spAutoFit/>
          </a:bodyPr>
          <a:lstStyle/>
          <a:p>
            <a:pPr algn="just"/>
            <a:r>
              <a:rPr lang="en-US" sz="800" dirty="0">
                <a:ea typeface="Helvetica" charset="0"/>
                <a:cs typeface="+mj-lt"/>
              </a:rPr>
              <a:t>This work was supported by the Swiss National Science Foundation under Grant No. 204631.</a:t>
            </a:r>
          </a:p>
          <a:p>
            <a:pPr algn="just"/>
            <a:endParaRPr lang="en-US" sz="800" dirty="0">
              <a:ea typeface="Helvetica" charset="0"/>
              <a:cs typeface="+mj-lt"/>
            </a:endParaRPr>
          </a:p>
          <a:p>
            <a:pPr algn="just"/>
            <a:r>
              <a:rPr lang="en-US" sz="800" dirty="0">
                <a:ea typeface="Helvetica" charset="0"/>
                <a:cs typeface="+mj-lt"/>
              </a:rPr>
              <a:t>This work has been carried out within the framework of the </a:t>
            </a:r>
            <a:r>
              <a:rPr lang="en-US" sz="800" dirty="0" err="1">
                <a:ea typeface="Helvetica" charset="0"/>
                <a:cs typeface="+mj-lt"/>
              </a:rPr>
              <a:t>EUROfusion</a:t>
            </a:r>
            <a:r>
              <a:rPr lang="en-US" sz="800" dirty="0">
                <a:ea typeface="Helvetica" charset="0"/>
                <a:cs typeface="+mj-lt"/>
              </a:rPr>
              <a:t> Consortium, partially funded by the European Union via the Euratom Research and Training </a:t>
            </a:r>
            <a:r>
              <a:rPr lang="en-US" sz="800" dirty="0" err="1">
                <a:ea typeface="Helvetica" charset="0"/>
                <a:cs typeface="+mj-lt"/>
              </a:rPr>
              <a:t>Programme</a:t>
            </a:r>
            <a:r>
              <a:rPr lang="en-US" sz="800" dirty="0">
                <a:ea typeface="Helvetica" charset="0"/>
                <a:cs typeface="+mj-lt"/>
              </a:rPr>
              <a:t> (Grant Agreement No 101052200 — </a:t>
            </a:r>
            <a:r>
              <a:rPr lang="en-US" sz="800" dirty="0" err="1">
                <a:ea typeface="Helvetica" charset="0"/>
                <a:cs typeface="+mj-lt"/>
              </a:rPr>
              <a:t>EUROfusion</a:t>
            </a:r>
            <a:r>
              <a:rPr lang="en-US" sz="800" dirty="0">
                <a:ea typeface="Helvetica" charset="0"/>
                <a:cs typeface="+mj-lt"/>
              </a:rPr>
              <a:t>). The Swiss contribution to this work has been funded in part by the Swiss State Secretariat for Education, Research and Innovation (SERI). Views and opinions expressed are however those of the author(s) only and do not necessarily reflect those of the European Union, the European Commission or SERI. Neither the European Union nor the European Commission nor SERI can be held responsible for them.</a:t>
            </a:r>
          </a:p>
        </p:txBody>
      </p:sp>
      <p:pic>
        <p:nvPicPr>
          <p:cNvPr id="11" name="Picture 10" descr="Electron_Cloud"/>
          <p:cNvPicPr>
            <a:picLocks noChangeAspect="1"/>
          </p:cNvPicPr>
          <p:nvPr/>
        </p:nvPicPr>
        <p:blipFill>
          <a:blip r:embed="rId3"/>
          <a:srcRect t="16880"/>
          <a:stretch>
            <a:fillRect/>
          </a:stretch>
        </p:blipFill>
        <p:spPr>
          <a:xfrm>
            <a:off x="4874449" y="642620"/>
            <a:ext cx="3861435" cy="3547745"/>
          </a:xfrm>
          <a:prstGeom prst="rect">
            <a:avLst/>
          </a:prstGeom>
        </p:spPr>
      </p:pic>
      <p:sp>
        <p:nvSpPr>
          <p:cNvPr id="2" name="Espace réservé du pied de page 5"/>
          <p:cNvSpPr>
            <a:spLocks noGrp="1"/>
          </p:cNvSpPr>
          <p:nvPr>
            <p:ph type="ftr" sz="quarter" idx="15"/>
          </p:nvPr>
        </p:nvSpPr>
        <p:spPr/>
        <p:txBody>
          <a:bodyPr/>
          <a:lstStyle/>
          <a:p>
            <a:r>
              <a:rPr lang="fr-FR">
                <a:latin typeface="+mj-lt"/>
                <a:cs typeface="+mj-lt"/>
              </a:rPr>
              <a:t>F. Romano </a:t>
            </a:r>
          </a:p>
          <a:p>
            <a:r>
              <a:rPr lang="fr-FR">
                <a:latin typeface="+mj-lt"/>
                <a:cs typeface="+mj-lt"/>
              </a:rPr>
              <a:t> </a:t>
            </a:r>
          </a:p>
        </p:txBody>
      </p:sp>
      <p:pic>
        <p:nvPicPr>
          <p:cNvPr id="5" name="Picture 4"/>
          <p:cNvPicPr>
            <a:picLocks noChangeAspect="1"/>
          </p:cNvPicPr>
          <p:nvPr/>
        </p:nvPicPr>
        <p:blipFill>
          <a:blip r:embed="rId4"/>
          <a:stretch>
            <a:fillRect/>
          </a:stretch>
        </p:blipFill>
        <p:spPr>
          <a:xfrm>
            <a:off x="2556510" y="3491865"/>
            <a:ext cx="612000" cy="612000"/>
          </a:xfrm>
          <a:prstGeom prst="rect">
            <a:avLst/>
          </a:prstGeom>
        </p:spPr>
      </p:pic>
      <p:pic>
        <p:nvPicPr>
          <p:cNvPr id="6" name="Picture 5"/>
          <p:cNvPicPr>
            <a:picLocks noChangeAspect="1"/>
          </p:cNvPicPr>
          <p:nvPr/>
        </p:nvPicPr>
        <p:blipFill>
          <a:blip r:embed="rId5"/>
          <a:stretch>
            <a:fillRect/>
          </a:stretch>
        </p:blipFill>
        <p:spPr>
          <a:xfrm>
            <a:off x="679450" y="3491230"/>
            <a:ext cx="1595634" cy="612000"/>
          </a:xfrm>
          <a:prstGeom prst="rect">
            <a:avLst/>
          </a:prstGeom>
        </p:spPr>
      </p:pic>
      <p:pic>
        <p:nvPicPr>
          <p:cNvPr id="13" name="Picture 12"/>
          <p:cNvPicPr>
            <a:picLocks noChangeAspect="1"/>
          </p:cNvPicPr>
          <p:nvPr/>
        </p:nvPicPr>
        <p:blipFill>
          <a:blip r:embed="rId6"/>
          <a:stretch>
            <a:fillRect/>
          </a:stretch>
        </p:blipFill>
        <p:spPr>
          <a:xfrm>
            <a:off x="3585210" y="3491865"/>
            <a:ext cx="917261" cy="612000"/>
          </a:xfrm>
          <a:prstGeom prst="rect">
            <a:avLst/>
          </a:prstGeom>
        </p:spPr>
      </p:pic>
      <p:grpSp>
        <p:nvGrpSpPr>
          <p:cNvPr id="3" name="Gruppo 2">
            <a:extLst>
              <a:ext uri="{FF2B5EF4-FFF2-40B4-BE49-F238E27FC236}">
                <a16:creationId xmlns:a16="http://schemas.microsoft.com/office/drawing/2014/main" id="{8D7AACA5-3734-C813-29C4-C678BC8BC8F3}"/>
              </a:ext>
            </a:extLst>
          </p:cNvPr>
          <p:cNvGrpSpPr/>
          <p:nvPr/>
        </p:nvGrpSpPr>
        <p:grpSpPr>
          <a:xfrm>
            <a:off x="615315" y="1545575"/>
            <a:ext cx="5428820" cy="2644790"/>
            <a:chOff x="707382" y="865414"/>
            <a:chExt cx="5428820" cy="2644790"/>
          </a:xfrm>
        </p:grpSpPr>
        <p:pic>
          <p:nvPicPr>
            <p:cNvPr id="8" name="Immagine 7">
              <a:extLst>
                <a:ext uri="{FF2B5EF4-FFF2-40B4-BE49-F238E27FC236}">
                  <a16:creationId xmlns:a16="http://schemas.microsoft.com/office/drawing/2014/main" id="{7B580347-F2C8-D690-1CE2-BBF510C81A2E}"/>
                </a:ext>
              </a:extLst>
            </p:cNvPr>
            <p:cNvPicPr>
              <a:picLocks noChangeAspect="1"/>
            </p:cNvPicPr>
            <p:nvPr/>
          </p:nvPicPr>
          <p:blipFill>
            <a:blip r:embed="rId7"/>
            <a:srcRect t="20536" b="14507"/>
            <a:stretch>
              <a:fillRect/>
            </a:stretch>
          </p:blipFill>
          <p:spPr>
            <a:xfrm>
              <a:off x="707382" y="865414"/>
              <a:ext cx="5428820" cy="2644790"/>
            </a:xfrm>
            <a:prstGeom prst="rect">
              <a:avLst/>
            </a:prstGeom>
          </p:spPr>
        </p:pic>
        <p:sp>
          <p:nvSpPr>
            <p:cNvPr id="12" name="CasellaDiTesto 11">
              <a:extLst>
                <a:ext uri="{FF2B5EF4-FFF2-40B4-BE49-F238E27FC236}">
                  <a16:creationId xmlns:a16="http://schemas.microsoft.com/office/drawing/2014/main" id="{B84D0FA5-A3B2-A391-D528-EBEB5CD9770F}"/>
                </a:ext>
              </a:extLst>
            </p:cNvPr>
            <p:cNvSpPr txBox="1"/>
            <p:nvPr/>
          </p:nvSpPr>
          <p:spPr>
            <a:xfrm>
              <a:off x="2319567" y="3099106"/>
              <a:ext cx="2204450" cy="300082"/>
            </a:xfrm>
            <a:prstGeom prst="rect">
              <a:avLst/>
            </a:prstGeom>
            <a:solidFill>
              <a:schemeClr val="bg1"/>
            </a:solidFill>
          </p:spPr>
          <p:txBody>
            <a:bodyPr wrap="none" rtlCol="0" anchor="ctr">
              <a:spAutoFit/>
            </a:bodyPr>
            <a:lstStyle/>
            <a:p>
              <a:pPr algn="ctr"/>
              <a:r>
                <a:rPr lang="it-CH" b="1" dirty="0">
                  <a:solidFill>
                    <a:srgbClr val="FF0000"/>
                  </a:solidFill>
                </a:rPr>
                <a:t>Da tutto il team di T-REX</a:t>
              </a:r>
              <a:endParaRPr lang="en-GB" dirty="0"/>
            </a:p>
          </p:txBody>
        </p:sp>
      </p:grpSp>
      <p:sp>
        <p:nvSpPr>
          <p:cNvPr id="21" name="Espace réservé de la date 4">
            <a:extLst>
              <a:ext uri="{FF2B5EF4-FFF2-40B4-BE49-F238E27FC236}">
                <a16:creationId xmlns:a16="http://schemas.microsoft.com/office/drawing/2014/main" id="{C9422363-1CC2-675F-016E-21E2BD8B1A37}"/>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4EF83-21E7-8C89-1AEA-5D54096301C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3DFE70B9-7A52-01FA-65CB-DF0FFE514BF8}"/>
              </a:ext>
            </a:extLst>
          </p:cNvPr>
          <p:cNvSpPr>
            <a:spLocks noGrp="1"/>
          </p:cNvSpPr>
          <p:nvPr>
            <p:ph type="title"/>
          </p:nvPr>
        </p:nvSpPr>
        <p:spPr>
          <a:xfrm>
            <a:off x="904875" y="130810"/>
            <a:ext cx="7802245" cy="455930"/>
          </a:xfrm>
        </p:spPr>
        <p:txBody>
          <a:bodyPr>
            <a:normAutofit fontScale="90000"/>
          </a:bodyPr>
          <a:lstStyle/>
          <a:p>
            <a:r>
              <a:rPr lang="it-CH" dirty="0">
                <a:solidFill>
                  <a:srgbClr val="000000"/>
                </a:solidFill>
              </a:rPr>
              <a:t>Extra Slides</a:t>
            </a:r>
          </a:p>
        </p:txBody>
      </p:sp>
      <p:sp>
        <p:nvSpPr>
          <p:cNvPr id="7" name="Espace réservé du numéro de diapositive 6">
            <a:extLst>
              <a:ext uri="{FF2B5EF4-FFF2-40B4-BE49-F238E27FC236}">
                <a16:creationId xmlns:a16="http://schemas.microsoft.com/office/drawing/2014/main" id="{54DFAB47-D2C2-C5B9-F905-E6CA303BDC0A}"/>
              </a:ext>
            </a:extLst>
          </p:cNvPr>
          <p:cNvSpPr>
            <a:spLocks noGrp="1"/>
          </p:cNvSpPr>
          <p:nvPr>
            <p:ph type="sldNum" sz="quarter" idx="16"/>
          </p:nvPr>
        </p:nvSpPr>
        <p:spPr/>
        <p:txBody>
          <a:bodyPr/>
          <a:lstStyle/>
          <a:p>
            <a:fld id="{E1E1CD7C-2161-7D43-862E-CE4C333CD873}" type="slidenum">
              <a:rPr lang="fr-FR" smtClean="0"/>
              <a:t>24</a:t>
            </a:fld>
            <a:endParaRPr lang="fr-FR" dirty="0"/>
          </a:p>
        </p:txBody>
      </p:sp>
      <p:sp>
        <p:nvSpPr>
          <p:cNvPr id="3" name="Espace réservé du pied de page 5">
            <a:extLst>
              <a:ext uri="{FF2B5EF4-FFF2-40B4-BE49-F238E27FC236}">
                <a16:creationId xmlns:a16="http://schemas.microsoft.com/office/drawing/2014/main" id="{176A457C-97D3-231A-4895-DA1EB98EA6CF}"/>
              </a:ext>
            </a:extLst>
          </p:cNvPr>
          <p:cNvSpPr>
            <a:spLocks noGrp="1"/>
          </p:cNvSpPr>
          <p:nvPr>
            <p:ph type="ftr" sz="quarter" idx="15"/>
          </p:nvPr>
        </p:nvSpPr>
        <p:spPr/>
        <p:txBody>
          <a:bodyPr/>
          <a:lstStyle/>
          <a:p>
            <a:r>
              <a:rPr lang="fr-FR" dirty="0">
                <a:latin typeface="+mj-lt"/>
                <a:cs typeface="+mj-lt"/>
              </a:rPr>
              <a:t>F. Romano </a:t>
            </a:r>
          </a:p>
          <a:p>
            <a:r>
              <a:rPr lang="fr-FR" dirty="0">
                <a:latin typeface="+mj-lt"/>
                <a:cs typeface="+mj-lt"/>
              </a:rPr>
              <a:t> </a:t>
            </a:r>
          </a:p>
        </p:txBody>
      </p:sp>
      <p:pic>
        <p:nvPicPr>
          <p:cNvPr id="10" name="Immagine 9">
            <a:extLst>
              <a:ext uri="{FF2B5EF4-FFF2-40B4-BE49-F238E27FC236}">
                <a16:creationId xmlns:a16="http://schemas.microsoft.com/office/drawing/2014/main" id="{0A27EEC8-EAE8-257E-FA39-42B1261FF38B}"/>
              </a:ext>
            </a:extLst>
          </p:cNvPr>
          <p:cNvPicPr>
            <a:picLocks noChangeAspect="1"/>
          </p:cNvPicPr>
          <p:nvPr/>
        </p:nvPicPr>
        <p:blipFill>
          <a:blip r:embed="rId3"/>
          <a:srcRect l="9917" r="19316" b="64599"/>
          <a:stretch>
            <a:fillRect/>
          </a:stretch>
        </p:blipFill>
        <p:spPr>
          <a:xfrm>
            <a:off x="524240" y="586740"/>
            <a:ext cx="4047760" cy="2323149"/>
          </a:xfrm>
          <a:prstGeom prst="rect">
            <a:avLst/>
          </a:prstGeom>
        </p:spPr>
      </p:pic>
      <p:pic>
        <p:nvPicPr>
          <p:cNvPr id="9" name="Immagine 8">
            <a:extLst>
              <a:ext uri="{FF2B5EF4-FFF2-40B4-BE49-F238E27FC236}">
                <a16:creationId xmlns:a16="http://schemas.microsoft.com/office/drawing/2014/main" id="{BAFA9B47-72C4-88EA-65E1-4D1E5B0BB742}"/>
              </a:ext>
            </a:extLst>
          </p:cNvPr>
          <p:cNvPicPr>
            <a:picLocks noChangeAspect="1"/>
          </p:cNvPicPr>
          <p:nvPr/>
        </p:nvPicPr>
        <p:blipFill>
          <a:blip r:embed="rId4"/>
          <a:srcRect t="2949" r="1458" b="5138"/>
          <a:stretch>
            <a:fillRect/>
          </a:stretch>
        </p:blipFill>
        <p:spPr>
          <a:xfrm>
            <a:off x="3799726" y="2298849"/>
            <a:ext cx="5344274" cy="2844651"/>
          </a:xfrm>
          <a:prstGeom prst="rect">
            <a:avLst/>
          </a:prstGeom>
        </p:spPr>
      </p:pic>
      <p:sp>
        <p:nvSpPr>
          <p:cNvPr id="5" name="Espace réservé de la date 4">
            <a:extLst>
              <a:ext uri="{FF2B5EF4-FFF2-40B4-BE49-F238E27FC236}">
                <a16:creationId xmlns:a16="http://schemas.microsoft.com/office/drawing/2014/main" id="{B400B235-5269-6D11-ABF0-D8BD05522896}"/>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123978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EAAFA-8161-B4B4-3F03-99B3918D0125}"/>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0790F36-7638-AB81-B20C-F413B673CFAD}"/>
              </a:ext>
            </a:extLst>
          </p:cNvPr>
          <p:cNvSpPr>
            <a:spLocks noGrp="1"/>
          </p:cNvSpPr>
          <p:nvPr>
            <p:ph idx="1"/>
          </p:nvPr>
        </p:nvSpPr>
        <p:spPr>
          <a:xfrm>
            <a:off x="654788" y="586740"/>
            <a:ext cx="8302417" cy="1424939"/>
          </a:xfrm>
        </p:spPr>
        <p:txBody>
          <a:bodyPr>
            <a:normAutofit fontScale="95000"/>
          </a:bodyPr>
          <a:lstStyle/>
          <a:p>
            <a:r>
              <a:rPr lang="it-CH" sz="1600" dirty="0"/>
              <a:t>A larger B decreases the ExB velocity of electrons, lowering their ionoization frequency:</a:t>
            </a:r>
            <a:br>
              <a:rPr lang="it-CH" sz="1600" dirty="0"/>
            </a:br>
            <a:r>
              <a:rPr lang="it-CH" sz="1600" dirty="0"/>
              <a:t>the cloud builds up slower and the period between disruption is longer leading to lower currents</a:t>
            </a:r>
          </a:p>
        </p:txBody>
      </p:sp>
      <p:sp>
        <p:nvSpPr>
          <p:cNvPr id="7" name="Espace réservé du numéro de diapositive 6">
            <a:extLst>
              <a:ext uri="{FF2B5EF4-FFF2-40B4-BE49-F238E27FC236}">
                <a16:creationId xmlns:a16="http://schemas.microsoft.com/office/drawing/2014/main" id="{B5A875CE-507E-8EE2-70D9-DA80705E508E}"/>
              </a:ext>
            </a:extLst>
          </p:cNvPr>
          <p:cNvSpPr>
            <a:spLocks noGrp="1"/>
          </p:cNvSpPr>
          <p:nvPr>
            <p:ph type="sldNum" sz="quarter" idx="16"/>
          </p:nvPr>
        </p:nvSpPr>
        <p:spPr/>
        <p:txBody>
          <a:bodyPr/>
          <a:lstStyle/>
          <a:p>
            <a:fld id="{E1E1CD7C-2161-7D43-862E-CE4C333CD873}" type="slidenum">
              <a:rPr lang="fr-FR" smtClean="0"/>
              <a:t>25</a:t>
            </a:fld>
            <a:endParaRPr lang="fr-FR"/>
          </a:p>
        </p:txBody>
      </p:sp>
      <p:sp>
        <p:nvSpPr>
          <p:cNvPr id="3" name="Espace réservé du pied de page 5">
            <a:extLst>
              <a:ext uri="{FF2B5EF4-FFF2-40B4-BE49-F238E27FC236}">
                <a16:creationId xmlns:a16="http://schemas.microsoft.com/office/drawing/2014/main" id="{A10A152A-DF79-0F90-ABE0-DA3B25D6E859}"/>
              </a:ext>
            </a:extLst>
          </p:cNvPr>
          <p:cNvSpPr>
            <a:spLocks noGrp="1"/>
          </p:cNvSpPr>
          <p:nvPr>
            <p:ph type="ftr" sz="quarter" idx="15"/>
          </p:nvPr>
        </p:nvSpPr>
        <p:spPr/>
        <p:txBody>
          <a:bodyPr/>
          <a:lstStyle/>
          <a:p>
            <a:r>
              <a:rPr lang="fr-FR">
                <a:latin typeface="+mj-lt"/>
                <a:cs typeface="+mj-lt"/>
              </a:rPr>
              <a:t>F. Romano </a:t>
            </a:r>
          </a:p>
          <a:p>
            <a:r>
              <a:rPr lang="fr-FR">
                <a:latin typeface="+mj-lt"/>
                <a:cs typeface="+mj-lt"/>
              </a:rPr>
              <a:t> </a:t>
            </a:r>
          </a:p>
        </p:txBody>
      </p:sp>
      <p:sp>
        <p:nvSpPr>
          <p:cNvPr id="17" name="CasellaDiTesto 16">
            <a:extLst>
              <a:ext uri="{FF2B5EF4-FFF2-40B4-BE49-F238E27FC236}">
                <a16:creationId xmlns:a16="http://schemas.microsoft.com/office/drawing/2014/main" id="{55C2442C-95E3-D10B-5DEC-172ECF611F9F}"/>
              </a:ext>
            </a:extLst>
          </p:cNvPr>
          <p:cNvSpPr txBox="1"/>
          <p:nvPr/>
        </p:nvSpPr>
        <p:spPr>
          <a:xfrm>
            <a:off x="-696990" y="127888"/>
            <a:ext cx="184731" cy="300082"/>
          </a:xfrm>
          <a:prstGeom prst="rect">
            <a:avLst/>
          </a:prstGeom>
          <a:noFill/>
        </p:spPr>
        <p:txBody>
          <a:bodyPr wrap="none" rtlCol="0">
            <a:spAutoFit/>
          </a:bodyPr>
          <a:lstStyle/>
          <a:p>
            <a:endParaRPr lang="en-GB"/>
          </a:p>
        </p:txBody>
      </p:sp>
      <p:sp>
        <p:nvSpPr>
          <p:cNvPr id="5" name="CasellaDiTesto 4">
            <a:extLst>
              <a:ext uri="{FF2B5EF4-FFF2-40B4-BE49-F238E27FC236}">
                <a16:creationId xmlns:a16="http://schemas.microsoft.com/office/drawing/2014/main" id="{21F9BCC3-95F6-342A-2F7D-36F48EC0035F}"/>
              </a:ext>
            </a:extLst>
          </p:cNvPr>
          <p:cNvSpPr txBox="1"/>
          <p:nvPr/>
        </p:nvSpPr>
        <p:spPr>
          <a:xfrm>
            <a:off x="687623" y="4512325"/>
            <a:ext cx="8160867" cy="784830"/>
          </a:xfrm>
          <a:prstGeom prst="rect">
            <a:avLst/>
          </a:prstGeom>
          <a:noFill/>
        </p:spPr>
        <p:txBody>
          <a:bodyPr wrap="square">
            <a:spAutoFit/>
          </a:bodyPr>
          <a:lstStyle/>
          <a:p>
            <a:pPr algn="just"/>
            <a:r>
              <a:rPr lang="it-CH" sz="900" dirty="0">
                <a:solidFill>
                  <a:srgbClr val="1A1A1A"/>
                </a:solidFill>
                <a:latin typeface="Arial" panose="020B0604020202020204" pitchFamily="34" charset="0"/>
                <a:cs typeface="Arial" panose="020B0604020202020204" pitchFamily="34" charset="0"/>
              </a:rPr>
              <a:t>[1] G. Le Bars, J. Loizu, et al., FENNECS: A novel particle-in-cell code for simulating the formation of magnetized non-neutral plasmas trapped by electrodes of complex geometries, Computer Physics Communications, 109268, 2024, </a:t>
            </a:r>
            <a:r>
              <a:rPr lang="it-CH" sz="900" dirty="0">
                <a:solidFill>
                  <a:srgbClr val="1A1A1A"/>
                </a:solidFill>
                <a:latin typeface="Arial" panose="020B0604020202020204" pitchFamily="34" charset="0"/>
                <a:cs typeface="Arial" panose="020B0604020202020204" pitchFamily="34" charset="0"/>
                <a:hlinkClick r:id="rId3"/>
              </a:rPr>
              <a:t>https://doi.org/10.1016/j.cpc.2024.109268</a:t>
            </a:r>
            <a:endParaRPr lang="it-CH" sz="900" dirty="0">
              <a:solidFill>
                <a:srgbClr val="1A1A1A"/>
              </a:solidFill>
              <a:latin typeface="Arial" panose="020B0604020202020204" pitchFamily="34" charset="0"/>
              <a:cs typeface="Arial" panose="020B0604020202020204" pitchFamily="34" charset="0"/>
            </a:endParaRPr>
          </a:p>
          <a:p>
            <a:pPr algn="just"/>
            <a:r>
              <a:rPr lang="it-CH" sz="900" dirty="0">
                <a:solidFill>
                  <a:srgbClr val="1A1A1A"/>
                </a:solidFill>
                <a:latin typeface="Arial" panose="020B0604020202020204" pitchFamily="34" charset="0"/>
                <a:cs typeface="Arial" panose="020B0604020202020204" pitchFamily="34" charset="0"/>
              </a:rPr>
              <a:t>[2] </a:t>
            </a:r>
            <a:r>
              <a:rPr lang="it-CH" sz="900" dirty="0">
                <a:latin typeface="Arial" panose="020B0604020202020204" pitchFamily="34" charset="0"/>
                <a:cs typeface="Arial" panose="020B0604020202020204" pitchFamily="34" charset="0"/>
              </a:rPr>
              <a:t>P. Giroud-Garampon, F. Romano, et al., Electron trapping in gyrotron electron guns: Validation of the FENNECS code with the T-REX experiment. </a:t>
            </a:r>
            <a:r>
              <a:rPr lang="it-CH" sz="900" i="1" dirty="0">
                <a:latin typeface="Arial" panose="020B0604020202020204" pitchFamily="34" charset="0"/>
                <a:cs typeface="Arial" panose="020B0604020202020204" pitchFamily="34" charset="0"/>
              </a:rPr>
              <a:t>Phys. Plasmas</a:t>
            </a:r>
            <a:r>
              <a:rPr lang="it-CH" sz="900" dirty="0">
                <a:latin typeface="Arial" panose="020B0604020202020204" pitchFamily="34" charset="0"/>
                <a:cs typeface="Arial" panose="020B0604020202020204" pitchFamily="34" charset="0"/>
              </a:rPr>
              <a:t> 1 May 2025; 32 (5): 053903. </a:t>
            </a:r>
            <a:r>
              <a:rPr lang="it-CH" sz="900" dirty="0">
                <a:latin typeface="Arial" panose="020B0604020202020204" pitchFamily="34" charset="0"/>
                <a:cs typeface="Arial" panose="020B0604020202020204" pitchFamily="34" charset="0"/>
                <a:hlinkClick r:id="rId4"/>
              </a:rPr>
              <a:t>https://doi.org/10.1063/5.0267466</a:t>
            </a:r>
            <a:r>
              <a:rPr lang="it-CH" sz="900" dirty="0">
                <a:solidFill>
                  <a:srgbClr val="1A1A1A"/>
                </a:solidFill>
                <a:latin typeface="Arial" panose="020B0604020202020204" pitchFamily="34" charset="0"/>
                <a:cs typeface="Arial" panose="020B0604020202020204" pitchFamily="34" charset="0"/>
              </a:rPr>
              <a:t> </a:t>
            </a:r>
          </a:p>
          <a:p>
            <a:pPr algn="just"/>
            <a:endParaRPr lang="en-GB" sz="900" dirty="0"/>
          </a:p>
        </p:txBody>
      </p:sp>
      <p:pic>
        <p:nvPicPr>
          <p:cNvPr id="9" name="Immagine 8">
            <a:extLst>
              <a:ext uri="{FF2B5EF4-FFF2-40B4-BE49-F238E27FC236}">
                <a16:creationId xmlns:a16="http://schemas.microsoft.com/office/drawing/2014/main" id="{2E93C989-E9D5-0EC5-6AA4-63992248A400}"/>
              </a:ext>
            </a:extLst>
          </p:cNvPr>
          <p:cNvPicPr>
            <a:picLocks noChangeAspect="1"/>
          </p:cNvPicPr>
          <p:nvPr/>
        </p:nvPicPr>
        <p:blipFill>
          <a:blip r:embed="rId5"/>
          <a:stretch>
            <a:fillRect/>
          </a:stretch>
        </p:blipFill>
        <p:spPr>
          <a:xfrm>
            <a:off x="858838" y="1451275"/>
            <a:ext cx="7772400" cy="2614352"/>
          </a:xfrm>
          <a:prstGeom prst="rect">
            <a:avLst/>
          </a:prstGeom>
        </p:spPr>
      </p:pic>
      <p:sp>
        <p:nvSpPr>
          <p:cNvPr id="11" name="Titre 3">
            <a:extLst>
              <a:ext uri="{FF2B5EF4-FFF2-40B4-BE49-F238E27FC236}">
                <a16:creationId xmlns:a16="http://schemas.microsoft.com/office/drawing/2014/main" id="{95D1F089-D0AE-4396-E2F6-547B56F1D9DB}"/>
              </a:ext>
            </a:extLst>
          </p:cNvPr>
          <p:cNvSpPr txBox="1">
            <a:spLocks/>
          </p:cNvSpPr>
          <p:nvPr/>
        </p:nvSpPr>
        <p:spPr>
          <a:xfrm>
            <a:off x="904875" y="130810"/>
            <a:ext cx="7802245" cy="455930"/>
          </a:xfrm>
          <a:prstGeom prst="rect">
            <a:avLst/>
          </a:prstGeom>
        </p:spPr>
        <p:txBody>
          <a:bodyPr vert="horz" lIns="180000" tIns="0" rIns="72000" bIns="46800" rtlCol="0" anchor="t">
            <a:normAutofit fontScale="97500" lnSpcReduction="10000"/>
          </a:bodyPr>
          <a:lst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80604020202020204" pitchFamily="34" charset="0"/>
              </a:defRPr>
            </a:lvl1pPr>
          </a:lstStyle>
          <a:p>
            <a:r>
              <a:rPr lang="it-CH" dirty="0"/>
              <a:t>Extra slides </a:t>
            </a:r>
            <a:endParaRPr lang="it-CH" b="0" dirty="0"/>
          </a:p>
        </p:txBody>
      </p:sp>
      <p:sp>
        <p:nvSpPr>
          <p:cNvPr id="6" name="Espace réservé de la date 4">
            <a:extLst>
              <a:ext uri="{FF2B5EF4-FFF2-40B4-BE49-F238E27FC236}">
                <a16:creationId xmlns:a16="http://schemas.microsoft.com/office/drawing/2014/main" id="{F650D5A4-BFBB-3262-6BBE-AE0A08D2904C}"/>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3658907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p:cNvSpPr>
            <a:spLocks noGrp="1"/>
          </p:cNvSpPr>
          <p:nvPr>
            <p:ph type="ftr" sz="quarter" idx="15"/>
          </p:nvPr>
        </p:nvSpPr>
        <p:spPr/>
        <p:txBody>
          <a:bodyPr/>
          <a:lstStyle/>
          <a:p>
            <a:r>
              <a:rPr lang="it-IT" dirty="0" err="1">
                <a:latin typeface="+mj-lt"/>
                <a:cs typeface="+mj-lt"/>
              </a:rPr>
              <a:t>F</a:t>
            </a:r>
            <a:r>
              <a:rPr lang="it-IT" dirty="0">
                <a:latin typeface="+mj-lt"/>
                <a:cs typeface="+mj-lt"/>
              </a:rPr>
              <a:t>. Romano </a:t>
            </a:r>
          </a:p>
          <a:p>
            <a:r>
              <a:rPr lang="it-IT" dirty="0">
                <a:latin typeface="+mj-lt"/>
                <a:cs typeface="+mj-lt"/>
              </a:rPr>
              <a:t> </a:t>
            </a:r>
          </a:p>
        </p:txBody>
      </p:sp>
      <p:sp>
        <p:nvSpPr>
          <p:cNvPr id="7" name="Espace réservé du numéro de diapositive 6"/>
          <p:cNvSpPr>
            <a:spLocks noGrp="1"/>
          </p:cNvSpPr>
          <p:nvPr>
            <p:ph type="sldNum" sz="quarter" idx="16"/>
          </p:nvPr>
        </p:nvSpPr>
        <p:spPr/>
        <p:txBody>
          <a:bodyPr/>
          <a:lstStyle/>
          <a:p>
            <a:fld id="{E1E1CD7C-2161-7D43-862E-CE4C333CD873}" type="slidenum">
              <a:rPr lang="it-IT" smtClean="0"/>
              <a:t>3</a:t>
            </a:fld>
            <a:endParaRPr lang="it-IT" dirty="0"/>
          </a:p>
        </p:txBody>
      </p:sp>
      <p:pic>
        <p:nvPicPr>
          <p:cNvPr id="9" name="Picture Placeholder 8" descr="/home/frromano/Switchdrive/Private/PostDoc/T-REX/Schematics/Gyrotron_3D_naked.pngGyrotron_3D_naked"/>
          <p:cNvPicPr>
            <a:picLocks noGrp="1" noChangeAspect="1"/>
          </p:cNvPicPr>
          <p:nvPr>
            <p:ph type="pic" sz="quarter" idx="13"/>
          </p:nvPr>
        </p:nvPicPr>
        <p:blipFill rotWithShape="1">
          <a:blip r:embed="rId3"/>
          <a:srcRect l="3166" t="4172" b="8413"/>
          <a:stretch>
            <a:fillRect/>
          </a:stretch>
        </p:blipFill>
        <p:spPr>
          <a:xfrm>
            <a:off x="2494344" y="3622910"/>
            <a:ext cx="2186374" cy="1511567"/>
          </a:xfrm>
        </p:spPr>
      </p:pic>
      <p:sp>
        <p:nvSpPr>
          <p:cNvPr id="10" name="Text Box 9"/>
          <p:cNvSpPr txBox="1"/>
          <p:nvPr/>
        </p:nvSpPr>
        <p:spPr>
          <a:xfrm>
            <a:off x="1795397" y="3911980"/>
            <a:ext cx="1368012" cy="300082"/>
          </a:xfrm>
          <a:prstGeom prst="rect">
            <a:avLst/>
          </a:prstGeom>
          <a:noFill/>
        </p:spPr>
        <p:txBody>
          <a:bodyPr wrap="square" rtlCol="0">
            <a:spAutoFit/>
          </a:bodyPr>
          <a:lstStyle/>
          <a:p>
            <a:r>
              <a:rPr lang="it-IT" dirty="0">
                <a:latin typeface="+mj-lt"/>
              </a:rPr>
              <a:t>Fascio di elettroni</a:t>
            </a:r>
            <a:endParaRPr lang="it-IT" dirty="0">
              <a:latin typeface="+mj-lt"/>
              <a:cs typeface="+mj-lt"/>
            </a:endParaRPr>
          </a:p>
        </p:txBody>
      </p:sp>
      <p:sp>
        <p:nvSpPr>
          <p:cNvPr id="11" name="Text Box 10"/>
          <p:cNvSpPr txBox="1"/>
          <p:nvPr/>
        </p:nvSpPr>
        <p:spPr>
          <a:xfrm>
            <a:off x="4216658" y="4648561"/>
            <a:ext cx="1690733" cy="507831"/>
          </a:xfrm>
          <a:prstGeom prst="rect">
            <a:avLst/>
          </a:prstGeom>
          <a:noFill/>
        </p:spPr>
        <p:txBody>
          <a:bodyPr wrap="square" rtlCol="0">
            <a:spAutoFit/>
          </a:bodyPr>
          <a:lstStyle/>
          <a:p>
            <a:r>
              <a:rPr lang="it-IT" b="0" i="0" u="none" strike="noStrike" dirty="0">
                <a:effectLst/>
                <a:latin typeface="+mj-lt"/>
              </a:rPr>
              <a:t>Al plasma da fusione: </a:t>
            </a:r>
            <a:r>
              <a:rPr lang="it-IT" dirty="0">
                <a:latin typeface="+mj-lt"/>
                <a:cs typeface="+mj-lt"/>
              </a:rPr>
              <a:t>1MW @ 100-200 GHz</a:t>
            </a:r>
          </a:p>
        </p:txBody>
      </p:sp>
      <p:sp>
        <p:nvSpPr>
          <p:cNvPr id="12" name="Text Box 11"/>
          <p:cNvSpPr txBox="1"/>
          <p:nvPr/>
        </p:nvSpPr>
        <p:spPr>
          <a:xfrm>
            <a:off x="1168746" y="4675432"/>
            <a:ext cx="693674" cy="461665"/>
          </a:xfrm>
          <a:prstGeom prst="rect">
            <a:avLst/>
          </a:prstGeom>
          <a:noFill/>
        </p:spPr>
        <p:txBody>
          <a:bodyPr wrap="square" rtlCol="0">
            <a:spAutoFit/>
          </a:bodyPr>
          <a:lstStyle/>
          <a:p>
            <a:pPr algn="ctr"/>
            <a:r>
              <a:rPr lang="it-IT" sz="2400" b="1" dirty="0">
                <a:latin typeface="+mj-lt"/>
                <a:cs typeface="+mj-lt"/>
              </a:rPr>
              <a:t>MIG</a:t>
            </a:r>
          </a:p>
        </p:txBody>
      </p:sp>
      <p:sp>
        <p:nvSpPr>
          <p:cNvPr id="14" name="Text Box 13"/>
          <p:cNvSpPr txBox="1"/>
          <p:nvPr/>
        </p:nvSpPr>
        <p:spPr>
          <a:xfrm>
            <a:off x="1869900" y="4329815"/>
            <a:ext cx="815269" cy="300082"/>
          </a:xfrm>
          <a:prstGeom prst="rect">
            <a:avLst/>
          </a:prstGeom>
          <a:noFill/>
        </p:spPr>
        <p:txBody>
          <a:bodyPr wrap="square" rtlCol="0">
            <a:spAutoFit/>
          </a:bodyPr>
          <a:lstStyle/>
          <a:p>
            <a:pPr algn="l"/>
            <a:r>
              <a:rPr lang="it-IT" b="0" i="0" u="none" strike="noStrike" dirty="0">
                <a:effectLst/>
                <a:latin typeface="+mj-lt"/>
              </a:rPr>
              <a:t>Magneti</a:t>
            </a:r>
          </a:p>
        </p:txBody>
      </p:sp>
      <p:cxnSp>
        <p:nvCxnSpPr>
          <p:cNvPr id="16" name="Straight Arrow Connector 15"/>
          <p:cNvCxnSpPr>
            <a:cxnSpLocks/>
            <a:stCxn id="10" idx="3"/>
          </p:cNvCxnSpPr>
          <p:nvPr/>
        </p:nvCxnSpPr>
        <p:spPr>
          <a:xfrm>
            <a:off x="3163409" y="4062021"/>
            <a:ext cx="789675" cy="91712"/>
          </a:xfrm>
          <a:prstGeom prst="straightConnector1">
            <a:avLst/>
          </a:prstGeom>
          <a:ln>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557288" y="4509904"/>
            <a:ext cx="323850" cy="87630"/>
          </a:xfrm>
          <a:prstGeom prst="straightConnector1">
            <a:avLst/>
          </a:prstGeom>
          <a:ln>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2" idx="3"/>
            <a:endCxn id="21" idx="2"/>
          </p:cNvCxnSpPr>
          <p:nvPr/>
        </p:nvCxnSpPr>
        <p:spPr>
          <a:xfrm>
            <a:off x="1862420" y="4906265"/>
            <a:ext cx="613853" cy="83754"/>
          </a:xfrm>
          <a:prstGeom prst="straightConnector1">
            <a:avLst/>
          </a:prstGeom>
          <a:ln w="28575">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476273" y="4874422"/>
            <a:ext cx="345513" cy="23119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2" name="Espace réservé du contenu 1"/>
          <p:cNvSpPr>
            <a:spLocks noGrp="1"/>
          </p:cNvSpPr>
          <p:nvPr>
            <p:ph idx="1"/>
          </p:nvPr>
        </p:nvSpPr>
        <p:spPr>
          <a:xfrm>
            <a:off x="385600" y="576837"/>
            <a:ext cx="8674202" cy="2525011"/>
          </a:xfrm>
        </p:spPr>
        <p:txBody>
          <a:bodyPr>
            <a:noAutofit/>
          </a:bodyPr>
          <a:lstStyle/>
          <a:p>
            <a:r>
              <a:rPr lang="it-IT" sz="1400" b="1" noProof="0" dirty="0">
                <a:cs typeface="+mj-lt"/>
              </a:rPr>
              <a:t>Girotroni:</a:t>
            </a:r>
            <a:r>
              <a:rPr lang="it-IT" sz="1400" noProof="0" dirty="0">
                <a:cs typeface="+mj-lt"/>
              </a:rPr>
              <a:t> sorgenti di microonde (MW) per riscaldare plasmi di fusione a confinamento magnetico</a:t>
            </a:r>
          </a:p>
          <a:p>
            <a:pPr lvl="1"/>
            <a:r>
              <a:rPr lang="it-IT" sz="1400" noProof="0" dirty="0">
                <a:cs typeface="+mj-lt"/>
              </a:rPr>
              <a:t>24-80 girotroni per ITER, 130 MW di potenza-</a:t>
            </a:r>
            <a:r>
              <a:rPr lang="it-IT" sz="1400" noProof="0" dirty="0" err="1">
                <a:cs typeface="+mj-lt"/>
              </a:rPr>
              <a:t>girotronica</a:t>
            </a:r>
            <a:r>
              <a:rPr lang="it-IT" sz="1400" dirty="0">
                <a:cs typeface="+mj-lt"/>
              </a:rPr>
              <a:t> </a:t>
            </a:r>
            <a:r>
              <a:rPr lang="it-IT" sz="1400" noProof="0" dirty="0">
                <a:cs typeface="+mj-lt"/>
              </a:rPr>
              <a:t>per DEMO</a:t>
            </a:r>
          </a:p>
          <a:p>
            <a:pPr lvl="1"/>
            <a:r>
              <a:rPr lang="it-IT" sz="1400" noProof="0" dirty="0">
                <a:cs typeface="+mj-lt"/>
              </a:rPr>
              <a:t>Fascio di elettroni magnetizzati interagisce con una cavità risonante generando un </a:t>
            </a:r>
            <a:r>
              <a:rPr lang="it-IT" sz="1400" dirty="0">
                <a:cs typeface="+mj-lt"/>
              </a:rPr>
              <a:t>fascio di microonde</a:t>
            </a:r>
            <a:endParaRPr lang="it-IT" sz="1400" noProof="0" dirty="0">
              <a:cs typeface="+mj-lt"/>
            </a:endParaRPr>
          </a:p>
          <a:p>
            <a:r>
              <a:rPr lang="it-IT" sz="1400" noProof="0" dirty="0"/>
              <a:t>Il cannone a iniezione </a:t>
            </a:r>
            <a:r>
              <a:rPr lang="it-IT" sz="1400" noProof="0" dirty="0" err="1"/>
              <a:t>magnetronica</a:t>
            </a:r>
            <a:r>
              <a:rPr lang="it-IT" sz="1400" b="1" noProof="0" dirty="0"/>
              <a:t> (MIG)</a:t>
            </a:r>
            <a:r>
              <a:rPr lang="it-IT" sz="1400" dirty="0"/>
              <a:t>: la sezione (di un girotrone) in cui il fascio di elettroni principale viene creato e accelerato</a:t>
            </a:r>
            <a:endParaRPr lang="it-IT" sz="1400" noProof="0" dirty="0"/>
          </a:p>
          <a:p>
            <a:pPr lvl="1"/>
            <a:r>
              <a:rPr lang="it-IT" sz="1400" noProof="0" dirty="0"/>
              <a:t>Ambiente in grado di intrappolare elettroni che non appartengono al </a:t>
            </a:r>
            <a:br>
              <a:rPr lang="it-IT" sz="1400" noProof="0" dirty="0"/>
            </a:br>
            <a:r>
              <a:rPr lang="it-IT" sz="1400" noProof="0" dirty="0"/>
              <a:t>fascio principale: </a:t>
            </a:r>
            <a:r>
              <a:rPr lang="it-IT" sz="1400" b="1" noProof="0" dirty="0"/>
              <a:t>plasma non-neutro</a:t>
            </a:r>
          </a:p>
          <a:p>
            <a:r>
              <a:rPr lang="it-IT" sz="1400" b="1" noProof="0" dirty="0"/>
              <a:t>Elettroni intrappolati </a:t>
            </a:r>
            <a:r>
              <a:rPr lang="it-IT" sz="1400" noProof="0" dirty="0"/>
              <a:t>possono portare a tenute in tensione instabili, </a:t>
            </a:r>
            <a:br>
              <a:rPr lang="it-IT" sz="1400" noProof="0" dirty="0"/>
            </a:br>
            <a:r>
              <a:rPr lang="it-IT" sz="1400" noProof="0" dirty="0"/>
              <a:t>archi elettrici, danni e fusioni localizzate.</a:t>
            </a:r>
          </a:p>
          <a:p>
            <a:pPr lvl="1"/>
            <a:r>
              <a:rPr lang="it-IT" sz="1400" u="sng" dirty="0"/>
              <a:t>Oggi</a:t>
            </a:r>
            <a:r>
              <a:rPr lang="it-IT" sz="1400" dirty="0"/>
              <a:t>: geometrie complesse per evitare l’intrappolamento di elettroni</a:t>
            </a:r>
          </a:p>
          <a:p>
            <a:pPr lvl="1"/>
            <a:r>
              <a:rPr lang="it-IT" sz="1400" u="sng" dirty="0"/>
              <a:t>Futuro</a:t>
            </a:r>
            <a:r>
              <a:rPr lang="it-IT" sz="1400" dirty="0"/>
              <a:t>: girotroni a più alta potenza saranno più sensibili a queste </a:t>
            </a:r>
            <a:br>
              <a:rPr lang="it-IT" sz="1400" dirty="0"/>
            </a:br>
            <a:r>
              <a:rPr lang="it-IT" sz="1400" dirty="0"/>
              <a:t>problematiche richiedendo strategie più mirate</a:t>
            </a:r>
            <a:endParaRPr lang="it-IT" b="1" i="1" dirty="0">
              <a:solidFill>
                <a:srgbClr val="FF0000"/>
              </a:solidFill>
              <a:cs typeface="+mj-lt"/>
              <a:sym typeface="Wingdings" panose="05000000000000000000" pitchFamily="2" charset="2"/>
            </a:endParaRPr>
          </a:p>
          <a:p>
            <a:endParaRPr lang="it-IT" sz="1400" noProof="0" dirty="0"/>
          </a:p>
        </p:txBody>
      </p:sp>
      <p:pic>
        <p:nvPicPr>
          <p:cNvPr id="27" name="Immagine 26">
            <a:extLst>
              <a:ext uri="{FF2B5EF4-FFF2-40B4-BE49-F238E27FC236}">
                <a16:creationId xmlns:a16="http://schemas.microsoft.com/office/drawing/2014/main" id="{F58A097A-DF27-F1CC-0A22-BCEA306160E1}"/>
              </a:ext>
            </a:extLst>
          </p:cNvPr>
          <p:cNvPicPr>
            <a:picLocks noChangeAspect="1"/>
          </p:cNvPicPr>
          <p:nvPr/>
        </p:nvPicPr>
        <p:blipFill>
          <a:blip r:embed="rId4"/>
          <a:srcRect l="9890" t="12461" r="15798" b="20983"/>
          <a:stretch>
            <a:fillRect/>
          </a:stretch>
        </p:blipFill>
        <p:spPr>
          <a:xfrm>
            <a:off x="6652918" y="1917154"/>
            <a:ext cx="2406884" cy="3163672"/>
          </a:xfrm>
          <a:prstGeom prst="rect">
            <a:avLst/>
          </a:prstGeom>
        </p:spPr>
      </p:pic>
      <p:sp>
        <p:nvSpPr>
          <p:cNvPr id="30" name="CasellaDiTesto 29">
            <a:extLst>
              <a:ext uri="{FF2B5EF4-FFF2-40B4-BE49-F238E27FC236}">
                <a16:creationId xmlns:a16="http://schemas.microsoft.com/office/drawing/2014/main" id="{CD050D6F-00CC-72CC-18D8-FDF5AEF91CC4}"/>
              </a:ext>
            </a:extLst>
          </p:cNvPr>
          <p:cNvSpPr txBox="1"/>
          <p:nvPr/>
        </p:nvSpPr>
        <p:spPr>
          <a:xfrm>
            <a:off x="561739" y="4119507"/>
            <a:ext cx="1368012" cy="400110"/>
          </a:xfrm>
          <a:prstGeom prst="rect">
            <a:avLst/>
          </a:prstGeom>
          <a:solidFill>
            <a:schemeClr val="bg1"/>
          </a:solidFill>
        </p:spPr>
        <p:txBody>
          <a:bodyPr wrap="square" rtlCol="0" anchor="ctr">
            <a:spAutoFit/>
          </a:bodyPr>
          <a:lstStyle/>
          <a:p>
            <a:pPr algn="ctr"/>
            <a:r>
              <a:rPr lang="it-IT" sz="2000" b="1" dirty="0">
                <a:solidFill>
                  <a:srgbClr val="FF0000"/>
                </a:solidFill>
              </a:rPr>
              <a:t>Girotrone</a:t>
            </a:r>
          </a:p>
        </p:txBody>
      </p:sp>
      <p:sp>
        <p:nvSpPr>
          <p:cNvPr id="3" name="Titre 3">
            <a:extLst>
              <a:ext uri="{FF2B5EF4-FFF2-40B4-BE49-F238E27FC236}">
                <a16:creationId xmlns:a16="http://schemas.microsoft.com/office/drawing/2014/main" id="{A877D9C2-3611-28A6-6D15-E755647B4E90}"/>
              </a:ext>
            </a:extLst>
          </p:cNvPr>
          <p:cNvSpPr txBox="1">
            <a:spLocks/>
          </p:cNvSpPr>
          <p:nvPr/>
        </p:nvSpPr>
        <p:spPr>
          <a:xfrm>
            <a:off x="904875" y="130810"/>
            <a:ext cx="8081645" cy="536575"/>
          </a:xfrm>
          <a:prstGeom prst="rect">
            <a:avLst/>
          </a:prstGeom>
        </p:spPr>
        <p:txBody>
          <a:bodyPr vert="horz" lIns="180000" tIns="0" rIns="72000" bIns="46800" rtlCol="0" anchor="t">
            <a:normAutofit/>
          </a:bodyPr>
          <a:lst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80604020202020204" pitchFamily="34" charset="0"/>
              </a:defRPr>
            </a:lvl1pPr>
          </a:lstStyle>
          <a:p>
            <a:r>
              <a:rPr lang="it-IT" noProof="0" dirty="0"/>
              <a:t>Cosa sono i girotroni e i plasmi non-neutri? </a:t>
            </a:r>
          </a:p>
        </p:txBody>
      </p:sp>
      <p:sp>
        <p:nvSpPr>
          <p:cNvPr id="13" name="CasellaDiTesto 12">
            <a:extLst>
              <a:ext uri="{FF2B5EF4-FFF2-40B4-BE49-F238E27FC236}">
                <a16:creationId xmlns:a16="http://schemas.microsoft.com/office/drawing/2014/main" id="{1D7D8F0E-16E8-6AD2-396C-041AB9075583}"/>
              </a:ext>
            </a:extLst>
          </p:cNvPr>
          <p:cNvSpPr txBox="1"/>
          <p:nvPr/>
        </p:nvSpPr>
        <p:spPr>
          <a:xfrm>
            <a:off x="5762396" y="4127499"/>
            <a:ext cx="943168" cy="830997"/>
          </a:xfrm>
          <a:prstGeom prst="rect">
            <a:avLst/>
          </a:prstGeom>
          <a:noFill/>
        </p:spPr>
        <p:txBody>
          <a:bodyPr wrap="square" rtlCol="0">
            <a:spAutoFit/>
          </a:bodyPr>
          <a:lstStyle/>
          <a:p>
            <a:r>
              <a:rPr lang="it-IT" sz="800" dirty="0">
                <a:latin typeface="Arial" panose="020B0604020202020204" pitchFamily="34" charset="0"/>
                <a:cs typeface="Arial" panose="020B0604020202020204" pitchFamily="34" charset="0"/>
              </a:rPr>
              <a:t>Girotrone da </a:t>
            </a:r>
            <a:br>
              <a:rPr lang="it-IT" sz="800" dirty="0">
                <a:latin typeface="Arial" panose="020B0604020202020204" pitchFamily="34" charset="0"/>
                <a:cs typeface="Arial" panose="020B0604020202020204" pitchFamily="34" charset="0"/>
              </a:rPr>
            </a:br>
            <a:r>
              <a:rPr lang="it-IT" sz="800" dirty="0">
                <a:latin typeface="Arial" panose="020B0604020202020204" pitchFamily="34" charset="0"/>
                <a:cs typeface="Arial" panose="020B0604020202020204" pitchFamily="34" charset="0"/>
              </a:rPr>
              <a:t>170 GHZ 1 MW sviluppato per ITER e DTT in sperimentazione a SPC-EPFL.</a:t>
            </a:r>
          </a:p>
        </p:txBody>
      </p:sp>
      <p:sp>
        <p:nvSpPr>
          <p:cNvPr id="5" name="Espace réservé de la date 4">
            <a:extLst>
              <a:ext uri="{FF2B5EF4-FFF2-40B4-BE49-F238E27FC236}">
                <a16:creationId xmlns:a16="http://schemas.microsoft.com/office/drawing/2014/main" id="{219AE4EE-7EE6-8E23-FCDA-D344BE2AE9A8}"/>
              </a:ext>
            </a:extLst>
          </p:cNvPr>
          <p:cNvSpPr>
            <a:spLocks noGrp="1"/>
          </p:cNvSpPr>
          <p:nvPr>
            <p:ph type="dt" sz="half" idx="14"/>
          </p:nvPr>
        </p:nvSpPr>
        <p:spPr>
          <a:xfrm rot="16200000">
            <a:off x="-717382" y="3282483"/>
            <a:ext cx="2332990" cy="911524"/>
          </a:xfrm>
        </p:spPr>
        <p:txBody>
          <a:bodyPr/>
          <a:lstStyle/>
          <a:p>
            <a:r>
              <a:rPr lang="it-IT" dirty="0">
                <a:solidFill>
                  <a:srgbClr val="FF0000"/>
                </a:solidFill>
                <a:latin typeface="+mj-lt"/>
                <a:cs typeface="+mj-lt"/>
              </a:rPr>
              <a:t>1º  CIP/ </a:t>
            </a:r>
            <a:r>
              <a:rPr lang="it-IT" dirty="0" err="1">
                <a:solidFill>
                  <a:srgbClr val="FF0000"/>
                </a:solidFill>
                <a:latin typeface="+mj-lt"/>
                <a:cs typeface="+mj-lt"/>
              </a:rPr>
              <a:t>TRapped</a:t>
            </a:r>
            <a:r>
              <a:rPr lang="it-IT" dirty="0">
                <a:solidFill>
                  <a:srgbClr val="FF0000"/>
                </a:solidFill>
                <a:latin typeface="+mj-lt"/>
                <a:cs typeface="+mj-lt"/>
              </a:rPr>
              <a:t> </a:t>
            </a:r>
            <a:r>
              <a:rPr lang="it-IT" dirty="0" err="1">
                <a:solidFill>
                  <a:srgbClr val="FF0000"/>
                </a:solidFill>
                <a:latin typeface="+mj-lt"/>
                <a:cs typeface="+mj-lt"/>
              </a:rPr>
              <a:t>Electrons</a:t>
            </a:r>
            <a:r>
              <a:rPr lang="it-IT" dirty="0">
                <a:solidFill>
                  <a:srgbClr val="FF0000"/>
                </a:solidFill>
                <a:latin typeface="+mj-lt"/>
                <a:cs typeface="+mj-lt"/>
              </a:rPr>
              <a:t> </a:t>
            </a:r>
            <a:r>
              <a:rPr lang="it-IT" dirty="0" err="1">
                <a:solidFill>
                  <a:srgbClr val="FF0000"/>
                </a:solidFill>
                <a:latin typeface="+mj-lt"/>
                <a:cs typeface="+mj-lt"/>
              </a:rPr>
              <a:t>eXperiment</a:t>
            </a:r>
            <a:r>
              <a:rPr lang="it-IT" dirty="0">
                <a:solidFill>
                  <a:srgbClr val="FF0000"/>
                </a:solidFill>
                <a:latin typeface="+mj-lt"/>
                <a:cs typeface="+mj-lt"/>
              </a:rPr>
              <a:t> - T-REX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0C90-542B-1AA1-6E04-7FEB14F3A58C}"/>
            </a:ext>
          </a:extLst>
        </p:cNvPr>
        <p:cNvGrpSpPr/>
        <p:nvPr/>
      </p:nvGrpSpPr>
      <p:grpSpPr>
        <a:xfrm>
          <a:off x="0" y="0"/>
          <a:ext cx="0" cy="0"/>
          <a:chOff x="0" y="0"/>
          <a:chExt cx="0" cy="0"/>
        </a:xfrm>
      </p:grpSpPr>
      <p:sp>
        <p:nvSpPr>
          <p:cNvPr id="6" name="Espace réservé du pied de page 5">
            <a:extLst>
              <a:ext uri="{FF2B5EF4-FFF2-40B4-BE49-F238E27FC236}">
                <a16:creationId xmlns:a16="http://schemas.microsoft.com/office/drawing/2014/main" id="{92E61778-B5A6-9CDD-2DEF-61E44D1690F8}"/>
              </a:ext>
            </a:extLst>
          </p:cNvPr>
          <p:cNvSpPr>
            <a:spLocks noGrp="1"/>
          </p:cNvSpPr>
          <p:nvPr>
            <p:ph type="ftr" sz="quarter" idx="15"/>
          </p:nvPr>
        </p:nvSpPr>
        <p:spPr/>
        <p:txBody>
          <a:bodyPr/>
          <a:lstStyle/>
          <a:p>
            <a:r>
              <a:rPr lang="it-IT" noProof="0" dirty="0" err="1">
                <a:latin typeface="+mj-lt"/>
                <a:cs typeface="+mj-lt"/>
              </a:rPr>
              <a:t>F</a:t>
            </a:r>
            <a:r>
              <a:rPr lang="it-IT" noProof="0" dirty="0">
                <a:latin typeface="+mj-lt"/>
                <a:cs typeface="+mj-lt"/>
              </a:rPr>
              <a:t>. Romano </a:t>
            </a:r>
          </a:p>
          <a:p>
            <a:r>
              <a:rPr lang="it-IT" noProof="0" dirty="0">
                <a:latin typeface="+mj-lt"/>
                <a:cs typeface="+mj-lt"/>
              </a:rPr>
              <a:t> </a:t>
            </a:r>
          </a:p>
        </p:txBody>
      </p:sp>
      <p:sp>
        <p:nvSpPr>
          <p:cNvPr id="7" name="Espace réservé du numéro de diapositive 6">
            <a:extLst>
              <a:ext uri="{FF2B5EF4-FFF2-40B4-BE49-F238E27FC236}">
                <a16:creationId xmlns:a16="http://schemas.microsoft.com/office/drawing/2014/main" id="{D0096EAB-7B1F-81B9-5E04-84654E3BBB3C}"/>
              </a:ext>
            </a:extLst>
          </p:cNvPr>
          <p:cNvSpPr>
            <a:spLocks noGrp="1"/>
          </p:cNvSpPr>
          <p:nvPr>
            <p:ph type="sldNum" sz="quarter" idx="16"/>
          </p:nvPr>
        </p:nvSpPr>
        <p:spPr/>
        <p:txBody>
          <a:bodyPr/>
          <a:lstStyle/>
          <a:p>
            <a:fld id="{E1E1CD7C-2161-7D43-862E-CE4C333CD873}" type="slidenum">
              <a:rPr lang="it-IT" noProof="0" smtClean="0"/>
              <a:t>4</a:t>
            </a:fld>
            <a:endParaRPr lang="it-IT" noProof="0" dirty="0"/>
          </a:p>
        </p:txBody>
      </p:sp>
      <p:sp>
        <p:nvSpPr>
          <p:cNvPr id="2" name="Espace réservé du contenu 1">
            <a:extLst>
              <a:ext uri="{FF2B5EF4-FFF2-40B4-BE49-F238E27FC236}">
                <a16:creationId xmlns:a16="http://schemas.microsoft.com/office/drawing/2014/main" id="{FFE0A76F-431C-EBC8-8CE4-6D870725BB6B}"/>
              </a:ext>
            </a:extLst>
          </p:cNvPr>
          <p:cNvSpPr>
            <a:spLocks noGrp="1"/>
          </p:cNvSpPr>
          <p:nvPr>
            <p:ph idx="1"/>
          </p:nvPr>
        </p:nvSpPr>
        <p:spPr>
          <a:xfrm>
            <a:off x="385568" y="694258"/>
            <a:ext cx="8600952" cy="1526212"/>
          </a:xfrm>
        </p:spPr>
        <p:txBody>
          <a:bodyPr>
            <a:noAutofit/>
          </a:bodyPr>
          <a:lstStyle/>
          <a:p>
            <a:r>
              <a:rPr lang="it-IT" sz="1300" b="1" noProof="0" dirty="0"/>
              <a:t>Plasmi non-neutri: </a:t>
            </a:r>
            <a:r>
              <a:rPr lang="it-IT" sz="1300" noProof="0" dirty="0"/>
              <a:t>plasmi di soli elettroni (singola-specie)</a:t>
            </a:r>
            <a:endParaRPr lang="it-IT" sz="1300" b="1" noProof="0" dirty="0"/>
          </a:p>
          <a:p>
            <a:r>
              <a:rPr lang="it-IT" sz="1300" b="1" noProof="0" dirty="0"/>
              <a:t>Elettroni</a:t>
            </a:r>
            <a:r>
              <a:rPr lang="it-IT" sz="1300" noProof="0" dirty="0"/>
              <a:t> (secondari) vengono </a:t>
            </a:r>
            <a:r>
              <a:rPr lang="it-IT" sz="1300" b="1" noProof="0" dirty="0"/>
              <a:t>intrappolati in buche di potenziale</a:t>
            </a:r>
            <a:r>
              <a:rPr lang="it-IT" sz="1300" noProof="0" dirty="0"/>
              <a:t> e influenzano il funzionamento dei girotroni</a:t>
            </a:r>
          </a:p>
          <a:p>
            <a:r>
              <a:rPr lang="it-IT" sz="1300" b="1" noProof="0" dirty="0">
                <a:cs typeface="+mj-lt"/>
                <a:sym typeface="Wingdings" panose="05000000000000000000" pitchFamily="2" charset="2"/>
              </a:rPr>
              <a:t>Intrappolamento:</a:t>
            </a:r>
            <a:r>
              <a:rPr lang="it-IT" sz="1300" noProof="0" dirty="0">
                <a:cs typeface="+mj-lt"/>
                <a:sym typeface="Wingdings" panose="05000000000000000000" pitchFamily="2" charset="2"/>
              </a:rPr>
              <a:t> una linea di campo magnetico incrocia </a:t>
            </a:r>
            <a:r>
              <a:rPr lang="it-IT" sz="1300" u="sng" noProof="0" dirty="0">
                <a:cs typeface="+mj-lt"/>
                <a:sym typeface="Wingdings" panose="05000000000000000000" pitchFamily="2" charset="2"/>
              </a:rPr>
              <a:t>due</a:t>
            </a:r>
            <a:r>
              <a:rPr lang="it-IT" sz="1300" noProof="0" dirty="0">
                <a:cs typeface="+mj-lt"/>
                <a:sym typeface="Wingdings" panose="05000000000000000000" pitchFamily="2" charset="2"/>
              </a:rPr>
              <a:t> volte una linea di equipotenziale</a:t>
            </a:r>
          </a:p>
          <a:p>
            <a:r>
              <a:rPr lang="it-IT" sz="1300" b="1" noProof="0" dirty="0"/>
              <a:t>Primo</a:t>
            </a:r>
            <a:r>
              <a:rPr lang="it-IT" sz="1300" noProof="0" dirty="0"/>
              <a:t> </a:t>
            </a:r>
            <a:r>
              <a:rPr lang="it-IT" sz="1300" b="1" noProof="0" dirty="0"/>
              <a:t>elettrone:</a:t>
            </a:r>
            <a:r>
              <a:rPr lang="it-IT" sz="1300" noProof="0" dirty="0"/>
              <a:t> può </a:t>
            </a:r>
            <a:r>
              <a:rPr lang="it-IT" sz="1300" dirty="0"/>
              <a:t>avere </a:t>
            </a:r>
            <a:r>
              <a:rPr lang="it-IT" sz="1300" noProof="0" dirty="0"/>
              <a:t>origine da diverse fonti - e.g. raggi cosmici</a:t>
            </a:r>
          </a:p>
          <a:p>
            <a:r>
              <a:rPr lang="it-IT" sz="1300" noProof="0" dirty="0"/>
              <a:t>L’elevata rotazione azimutale indotta dal </a:t>
            </a:r>
            <a:r>
              <a:rPr lang="it-IT" sz="1300" b="1" noProof="0" dirty="0" err="1"/>
              <a:t>E</a:t>
            </a:r>
            <a:r>
              <a:rPr lang="it-IT" sz="1300" noProof="0" dirty="0" err="1"/>
              <a:t>x</a:t>
            </a:r>
            <a:r>
              <a:rPr lang="it-IT" sz="1300" b="1" noProof="0" dirty="0" err="1"/>
              <a:t>B</a:t>
            </a:r>
            <a:r>
              <a:rPr lang="it-IT" sz="1300" noProof="0" dirty="0"/>
              <a:t> assicura una continua </a:t>
            </a:r>
            <a:br>
              <a:rPr lang="it-IT" sz="1300" noProof="0" dirty="0"/>
            </a:br>
            <a:r>
              <a:rPr lang="it-IT" sz="1300" noProof="0" dirty="0"/>
              <a:t>generazione di elettroni attraverso collisioni elettroni-neutri</a:t>
            </a:r>
            <a:br>
              <a:rPr lang="it-IT" sz="1300" noProof="0" dirty="0">
                <a:cs typeface="+mj-lt"/>
                <a:sym typeface="Wingdings" panose="05000000000000000000" pitchFamily="2" charset="2"/>
              </a:rPr>
            </a:br>
            <a:endParaRPr lang="it-IT" sz="1300" noProof="0" dirty="0">
              <a:solidFill>
                <a:srgbClr val="FF0000"/>
              </a:solidFill>
              <a:cs typeface="+mj-lt"/>
              <a:sym typeface="Wingdings" panose="05000000000000000000" pitchFamily="2" charset="2"/>
            </a:endParaRPr>
          </a:p>
          <a:p>
            <a:endParaRPr lang="it-IT" sz="1300" noProof="0" dirty="0"/>
          </a:p>
        </p:txBody>
      </p:sp>
      <p:grpSp>
        <p:nvGrpSpPr>
          <p:cNvPr id="10" name="Gruppo 9">
            <a:extLst>
              <a:ext uri="{FF2B5EF4-FFF2-40B4-BE49-F238E27FC236}">
                <a16:creationId xmlns:a16="http://schemas.microsoft.com/office/drawing/2014/main" id="{8C3FC4F1-B2DE-0C59-CDC4-1A41FF764664}"/>
              </a:ext>
            </a:extLst>
          </p:cNvPr>
          <p:cNvGrpSpPr/>
          <p:nvPr/>
        </p:nvGrpSpPr>
        <p:grpSpPr>
          <a:xfrm>
            <a:off x="810797" y="3112408"/>
            <a:ext cx="6237605" cy="2031365"/>
            <a:chOff x="810797" y="3112408"/>
            <a:chExt cx="6237605" cy="2031365"/>
          </a:xfrm>
        </p:grpSpPr>
        <p:grpSp>
          <p:nvGrpSpPr>
            <p:cNvPr id="3" name="Group 24">
              <a:extLst>
                <a:ext uri="{FF2B5EF4-FFF2-40B4-BE49-F238E27FC236}">
                  <a16:creationId xmlns:a16="http://schemas.microsoft.com/office/drawing/2014/main" id="{142C7C50-15DF-8946-03FD-69BDFC15F944}"/>
                </a:ext>
              </a:extLst>
            </p:cNvPr>
            <p:cNvGrpSpPr/>
            <p:nvPr/>
          </p:nvGrpSpPr>
          <p:grpSpPr>
            <a:xfrm>
              <a:off x="810797" y="3112408"/>
              <a:ext cx="6237605" cy="2031365"/>
              <a:chOff x="455295" y="1998817"/>
              <a:chExt cx="6237605" cy="2031365"/>
            </a:xfrm>
          </p:grpSpPr>
          <p:grpSp>
            <p:nvGrpSpPr>
              <p:cNvPr id="5" name="Group 23">
                <a:extLst>
                  <a:ext uri="{FF2B5EF4-FFF2-40B4-BE49-F238E27FC236}">
                    <a16:creationId xmlns:a16="http://schemas.microsoft.com/office/drawing/2014/main" id="{247912BB-3EBF-8918-421A-7BF8850B0267}"/>
                  </a:ext>
                </a:extLst>
              </p:cNvPr>
              <p:cNvGrpSpPr/>
              <p:nvPr/>
            </p:nvGrpSpPr>
            <p:grpSpPr>
              <a:xfrm>
                <a:off x="455295" y="1998817"/>
                <a:ext cx="6237605" cy="2031365"/>
                <a:chOff x="717" y="3135"/>
                <a:chExt cx="9823" cy="3199"/>
              </a:xfrm>
            </p:grpSpPr>
            <p:pic>
              <p:nvPicPr>
                <p:cNvPr id="15" name="Picture 16" descr="MIG_Guillaume">
                  <a:extLst>
                    <a:ext uri="{FF2B5EF4-FFF2-40B4-BE49-F238E27FC236}">
                      <a16:creationId xmlns:a16="http://schemas.microsoft.com/office/drawing/2014/main" id="{618A5FDD-2910-901F-45D1-B820DA87F1B4}"/>
                    </a:ext>
                  </a:extLst>
                </p:cNvPr>
                <p:cNvPicPr>
                  <a:picLocks noChangeAspect="1"/>
                </p:cNvPicPr>
                <p:nvPr/>
              </p:nvPicPr>
              <p:blipFill>
                <a:blip r:embed="rId3"/>
                <a:stretch>
                  <a:fillRect/>
                </a:stretch>
              </p:blipFill>
              <p:spPr>
                <a:xfrm>
                  <a:off x="717" y="3135"/>
                  <a:ext cx="9404" cy="3109"/>
                </a:xfrm>
                <a:prstGeom prst="rect">
                  <a:avLst/>
                </a:prstGeom>
              </p:spPr>
            </p:pic>
            <p:sp>
              <p:nvSpPr>
                <p:cNvPr id="17" name="Text Box 21">
                  <a:extLst>
                    <a:ext uri="{FF2B5EF4-FFF2-40B4-BE49-F238E27FC236}">
                      <a16:creationId xmlns:a16="http://schemas.microsoft.com/office/drawing/2014/main" id="{096267EC-4935-7527-20C8-CB747E7532B1}"/>
                    </a:ext>
                  </a:extLst>
                </p:cNvPr>
                <p:cNvSpPr txBox="1"/>
                <p:nvPr/>
              </p:nvSpPr>
              <p:spPr>
                <a:xfrm>
                  <a:off x="8026" y="5534"/>
                  <a:ext cx="2514" cy="800"/>
                </a:xfrm>
                <a:prstGeom prst="rect">
                  <a:avLst/>
                </a:prstGeom>
                <a:solidFill>
                  <a:schemeClr val="bg1"/>
                </a:solidFill>
              </p:spPr>
              <p:txBody>
                <a:bodyPr wrap="square" rtlCol="0">
                  <a:spAutoFit/>
                </a:bodyPr>
                <a:lstStyle/>
                <a:p>
                  <a:r>
                    <a:rPr lang="it-IT" sz="900" noProof="0" dirty="0">
                      <a:cs typeface="+mj-lt"/>
                    </a:rPr>
                    <a:t>Buca di potenziale nel prototipo del girotrone EU 170 GHz - 2 MW per ITER</a:t>
                  </a:r>
                </a:p>
              </p:txBody>
            </p:sp>
          </p:grpSp>
          <p:sp>
            <p:nvSpPr>
              <p:cNvPr id="13" name="Text Box 22">
                <a:extLst>
                  <a:ext uri="{FF2B5EF4-FFF2-40B4-BE49-F238E27FC236}">
                    <a16:creationId xmlns:a16="http://schemas.microsoft.com/office/drawing/2014/main" id="{AFD29953-6866-69F7-A76B-AC1B3299BE47}"/>
                  </a:ext>
                </a:extLst>
              </p:cNvPr>
              <p:cNvSpPr txBox="1"/>
              <p:nvPr/>
            </p:nvSpPr>
            <p:spPr>
              <a:xfrm>
                <a:off x="2524760" y="2650490"/>
                <a:ext cx="718185" cy="299085"/>
              </a:xfrm>
              <a:prstGeom prst="rect">
                <a:avLst/>
              </a:prstGeom>
              <a:noFill/>
            </p:spPr>
            <p:txBody>
              <a:bodyPr wrap="none" rtlCol="0" anchor="t">
                <a:spAutoFit/>
              </a:bodyPr>
              <a:lstStyle/>
              <a:p>
                <a:r>
                  <a:rPr lang="it-IT" b="1" noProof="0" dirty="0">
                    <a:sym typeface="+mn-ea"/>
                  </a:rPr>
                  <a:t>−90 kV</a:t>
                </a:r>
              </a:p>
            </p:txBody>
          </p:sp>
        </p:grpSp>
        <p:sp>
          <p:nvSpPr>
            <p:cNvPr id="9" name="Text Box 22">
              <a:extLst>
                <a:ext uri="{FF2B5EF4-FFF2-40B4-BE49-F238E27FC236}">
                  <a16:creationId xmlns:a16="http://schemas.microsoft.com/office/drawing/2014/main" id="{938A4605-9771-DB83-5871-6EDDAD47A81A}"/>
                </a:ext>
              </a:extLst>
            </p:cNvPr>
            <p:cNvSpPr txBox="1"/>
            <p:nvPr/>
          </p:nvSpPr>
          <p:spPr>
            <a:xfrm>
              <a:off x="3303006" y="4180440"/>
              <a:ext cx="1627369" cy="300082"/>
            </a:xfrm>
            <a:prstGeom prst="rect">
              <a:avLst/>
            </a:prstGeom>
            <a:noFill/>
          </p:spPr>
          <p:txBody>
            <a:bodyPr wrap="none" rtlCol="0" anchor="t">
              <a:spAutoFit/>
            </a:bodyPr>
            <a:lstStyle/>
            <a:p>
              <a:r>
                <a:rPr lang="it-IT" noProof="0" dirty="0" err="1">
                  <a:sym typeface="+mn-ea"/>
                </a:rPr>
                <a:t>Magnetic</a:t>
              </a:r>
              <a:r>
                <a:rPr lang="it-IT" noProof="0" dirty="0">
                  <a:sym typeface="+mn-ea"/>
                </a:rPr>
                <a:t> field Line</a:t>
              </a:r>
            </a:p>
          </p:txBody>
        </p:sp>
      </p:grpSp>
      <p:pic>
        <p:nvPicPr>
          <p:cNvPr id="22" name="Immagine 21">
            <a:extLst>
              <a:ext uri="{FF2B5EF4-FFF2-40B4-BE49-F238E27FC236}">
                <a16:creationId xmlns:a16="http://schemas.microsoft.com/office/drawing/2014/main" id="{B7E15C33-BDCB-89BE-DDBF-B39C22DCA1F1}"/>
              </a:ext>
            </a:extLst>
          </p:cNvPr>
          <p:cNvPicPr>
            <a:picLocks noChangeAspect="1"/>
          </p:cNvPicPr>
          <p:nvPr/>
        </p:nvPicPr>
        <p:blipFill>
          <a:blip r:embed="rId4"/>
          <a:stretch>
            <a:fillRect/>
          </a:stretch>
        </p:blipFill>
        <p:spPr>
          <a:xfrm>
            <a:off x="6635703" y="1508670"/>
            <a:ext cx="2453729" cy="1586988"/>
          </a:xfrm>
          <a:prstGeom prst="rect">
            <a:avLst/>
          </a:prstGeom>
        </p:spPr>
      </p:pic>
      <p:cxnSp>
        <p:nvCxnSpPr>
          <p:cNvPr id="14" name="Connettore curvo 13">
            <a:extLst>
              <a:ext uri="{FF2B5EF4-FFF2-40B4-BE49-F238E27FC236}">
                <a16:creationId xmlns:a16="http://schemas.microsoft.com/office/drawing/2014/main" id="{B0025729-6194-CC3B-D80D-109534940871}"/>
              </a:ext>
            </a:extLst>
          </p:cNvPr>
          <p:cNvCxnSpPr>
            <a:cxnSpLocks/>
            <a:endCxn id="22" idx="1"/>
          </p:cNvCxnSpPr>
          <p:nvPr/>
        </p:nvCxnSpPr>
        <p:spPr>
          <a:xfrm flipV="1">
            <a:off x="3697548" y="2302164"/>
            <a:ext cx="2938155" cy="1383589"/>
          </a:xfrm>
          <a:prstGeom prst="curvedConnector3">
            <a:avLst>
              <a:gd name="adj1" fmla="val 6677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Placeholder 8" descr="/home/frromano/Switchdrive/Private/PostDoc/T-REX/Schematics/Gyrotron_3D_naked.pngGyrotron_3D_naked">
            <a:extLst>
              <a:ext uri="{FF2B5EF4-FFF2-40B4-BE49-F238E27FC236}">
                <a16:creationId xmlns:a16="http://schemas.microsoft.com/office/drawing/2014/main" id="{7766A453-00DD-2C49-A073-D7FE7630A65F}"/>
              </a:ext>
            </a:extLst>
          </p:cNvPr>
          <p:cNvPicPr>
            <a:picLocks noGrp="1" noChangeAspect="1"/>
          </p:cNvPicPr>
          <p:nvPr>
            <p:ph type="pic" sz="quarter" idx="13"/>
          </p:nvPr>
        </p:nvPicPr>
        <p:blipFill rotWithShape="1">
          <a:blip r:embed="rId5"/>
          <a:srcRect l="3166" t="65655" r="18511" b="9704"/>
          <a:stretch>
            <a:fillRect/>
          </a:stretch>
        </p:blipFill>
        <p:spPr>
          <a:xfrm>
            <a:off x="1465799" y="2404223"/>
            <a:ext cx="2862809" cy="689763"/>
          </a:xfrm>
        </p:spPr>
      </p:pic>
      <p:sp>
        <p:nvSpPr>
          <p:cNvPr id="26" name="Oval 20">
            <a:extLst>
              <a:ext uri="{FF2B5EF4-FFF2-40B4-BE49-F238E27FC236}">
                <a16:creationId xmlns:a16="http://schemas.microsoft.com/office/drawing/2014/main" id="{B25EFE77-C4C5-1397-6D43-B28E063F438D}"/>
              </a:ext>
            </a:extLst>
          </p:cNvPr>
          <p:cNvSpPr/>
          <p:nvPr/>
        </p:nvSpPr>
        <p:spPr>
          <a:xfrm>
            <a:off x="1390453" y="2600277"/>
            <a:ext cx="699696" cy="572471"/>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noProof="0" dirty="0">
              <a:solidFill>
                <a:schemeClr val="tx1"/>
              </a:solidFill>
            </a:endParaRPr>
          </a:p>
        </p:txBody>
      </p:sp>
      <p:sp>
        <p:nvSpPr>
          <p:cNvPr id="19" name="Titre 3">
            <a:extLst>
              <a:ext uri="{FF2B5EF4-FFF2-40B4-BE49-F238E27FC236}">
                <a16:creationId xmlns:a16="http://schemas.microsoft.com/office/drawing/2014/main" id="{318C9F03-2FCF-F6FB-D01C-772FCE77F816}"/>
              </a:ext>
            </a:extLst>
          </p:cNvPr>
          <p:cNvSpPr>
            <a:spLocks noGrp="1"/>
          </p:cNvSpPr>
          <p:nvPr>
            <p:ph type="title"/>
          </p:nvPr>
        </p:nvSpPr>
        <p:spPr>
          <a:xfrm>
            <a:off x="904875" y="130810"/>
            <a:ext cx="8081645" cy="536575"/>
          </a:xfrm>
        </p:spPr>
        <p:txBody>
          <a:bodyPr>
            <a:normAutofit/>
          </a:bodyPr>
          <a:lstStyle/>
          <a:p>
            <a:r>
              <a:rPr lang="it-IT" noProof="0" dirty="0"/>
              <a:t>Fisica dell’intrappolamento degli elettroni</a:t>
            </a:r>
          </a:p>
        </p:txBody>
      </p:sp>
      <p:cxnSp>
        <p:nvCxnSpPr>
          <p:cNvPr id="18" name="Connettore diritto a freccia 17">
            <a:extLst>
              <a:ext uri="{FF2B5EF4-FFF2-40B4-BE49-F238E27FC236}">
                <a16:creationId xmlns:a16="http://schemas.microsoft.com/office/drawing/2014/main" id="{1355101E-A466-6EE2-D490-C497CAC20D73}"/>
              </a:ext>
            </a:extLst>
          </p:cNvPr>
          <p:cNvCxnSpPr>
            <a:cxnSpLocks/>
            <a:stCxn id="26" idx="5"/>
          </p:cNvCxnSpPr>
          <p:nvPr/>
        </p:nvCxnSpPr>
        <p:spPr>
          <a:xfrm>
            <a:off x="1987681" y="3088912"/>
            <a:ext cx="327057" cy="265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space réservé de la date 4">
            <a:extLst>
              <a:ext uri="{FF2B5EF4-FFF2-40B4-BE49-F238E27FC236}">
                <a16:creationId xmlns:a16="http://schemas.microsoft.com/office/drawing/2014/main" id="{32084E58-4BBE-ED58-CAF0-D2C8701E5E85}"/>
              </a:ext>
            </a:extLst>
          </p:cNvPr>
          <p:cNvSpPr>
            <a:spLocks noGrp="1"/>
          </p:cNvSpPr>
          <p:nvPr>
            <p:ph type="dt" sz="half" idx="14"/>
          </p:nvPr>
        </p:nvSpPr>
        <p:spPr>
          <a:xfrm rot="16200000">
            <a:off x="-717382" y="3282483"/>
            <a:ext cx="2332990" cy="911524"/>
          </a:xfrm>
        </p:spPr>
        <p:txBody>
          <a:bodyPr/>
          <a:lstStyle/>
          <a:p>
            <a:r>
              <a:rPr lang="it-IT" noProof="0" dirty="0">
                <a:solidFill>
                  <a:srgbClr val="FF0000"/>
                </a:solidFill>
                <a:latin typeface="+mj-lt"/>
                <a:cs typeface="+mj-lt"/>
              </a:rPr>
              <a:t>1º  CIP/ </a:t>
            </a:r>
            <a:r>
              <a:rPr lang="it-IT" noProof="0" dirty="0" err="1">
                <a:solidFill>
                  <a:srgbClr val="FF0000"/>
                </a:solidFill>
                <a:latin typeface="+mj-lt"/>
                <a:cs typeface="+mj-lt"/>
              </a:rPr>
              <a:t>TRapped</a:t>
            </a:r>
            <a:r>
              <a:rPr lang="it-IT" noProof="0" dirty="0">
                <a:solidFill>
                  <a:srgbClr val="FF0000"/>
                </a:solidFill>
                <a:latin typeface="+mj-lt"/>
                <a:cs typeface="+mj-lt"/>
              </a:rPr>
              <a:t> </a:t>
            </a:r>
            <a:r>
              <a:rPr lang="it-IT" noProof="0" dirty="0" err="1">
                <a:solidFill>
                  <a:srgbClr val="FF0000"/>
                </a:solidFill>
                <a:latin typeface="+mj-lt"/>
                <a:cs typeface="+mj-lt"/>
              </a:rPr>
              <a:t>Electrons</a:t>
            </a:r>
            <a:r>
              <a:rPr lang="it-IT" noProof="0" dirty="0">
                <a:solidFill>
                  <a:srgbClr val="FF0000"/>
                </a:solidFill>
                <a:latin typeface="+mj-lt"/>
                <a:cs typeface="+mj-lt"/>
              </a:rPr>
              <a:t> </a:t>
            </a:r>
            <a:r>
              <a:rPr lang="it-IT" noProof="0" dirty="0" err="1">
                <a:solidFill>
                  <a:srgbClr val="FF0000"/>
                </a:solidFill>
                <a:latin typeface="+mj-lt"/>
                <a:cs typeface="+mj-lt"/>
              </a:rPr>
              <a:t>eXperiment</a:t>
            </a:r>
            <a:r>
              <a:rPr lang="it-IT" noProof="0" dirty="0">
                <a:solidFill>
                  <a:srgbClr val="FF0000"/>
                </a:solidFill>
                <a:latin typeface="+mj-lt"/>
                <a:cs typeface="+mj-lt"/>
              </a:rPr>
              <a:t> - T-REX</a:t>
            </a:r>
          </a:p>
        </p:txBody>
      </p:sp>
    </p:spTree>
    <p:extLst>
      <p:ext uri="{BB962C8B-B14F-4D97-AF65-F5344CB8AC3E}">
        <p14:creationId xmlns:p14="http://schemas.microsoft.com/office/powerpoint/2010/main" val="3660269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4C53-1B48-AD4E-123E-D9E2F88DF5FE}"/>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EC8FC12-0D4E-46CF-D835-55CE49D1AADC}"/>
              </a:ext>
            </a:extLst>
          </p:cNvPr>
          <p:cNvSpPr>
            <a:spLocks noGrp="1"/>
          </p:cNvSpPr>
          <p:nvPr>
            <p:ph idx="1"/>
          </p:nvPr>
        </p:nvSpPr>
        <p:spPr>
          <a:xfrm>
            <a:off x="385504" y="635325"/>
            <a:ext cx="8792109" cy="2062851"/>
          </a:xfrm>
        </p:spPr>
        <p:txBody>
          <a:bodyPr>
            <a:noAutofit/>
          </a:bodyPr>
          <a:lstStyle/>
          <a:p>
            <a:r>
              <a:rPr lang="it-CH" sz="1400" dirty="0"/>
              <a:t>Esperimento realizzato per riprodurre ambienti simili alle MIG dei girotroni per studiare nubi di </a:t>
            </a:r>
            <a:br>
              <a:rPr lang="it-CH" sz="1400" dirty="0"/>
            </a:br>
            <a:r>
              <a:rPr lang="it-CH" sz="1400" dirty="0"/>
              <a:t>elettroni intrappolati</a:t>
            </a:r>
            <a:endParaRPr lang="it-CH" sz="1400" i="1" dirty="0"/>
          </a:p>
          <a:p>
            <a:r>
              <a:rPr lang="it-CH" sz="1400" dirty="0"/>
              <a:t>Costruito allo Swiss Plasma Center – EPFL partendo da zero</a:t>
            </a:r>
          </a:p>
          <a:p>
            <a:r>
              <a:rPr lang="it-CH" sz="1400" dirty="0"/>
              <a:t>Collaborazione sinergetica tra sperimentazione (T-REX) e simulazione (FENNECS)</a:t>
            </a:r>
            <a:br>
              <a:rPr lang="it-CH" sz="1400" dirty="0"/>
            </a:br>
            <a:r>
              <a:rPr lang="it-CH" sz="400" dirty="0"/>
              <a:t> </a:t>
            </a:r>
            <a:endParaRPr lang="it-CH" sz="1400" dirty="0"/>
          </a:p>
          <a:p>
            <a:pPr marL="0" indent="0">
              <a:buNone/>
            </a:pPr>
            <a:r>
              <a:rPr lang="it-CH" sz="1400" b="1" dirty="0"/>
              <a:t>Obiettivi:</a:t>
            </a:r>
          </a:p>
          <a:p>
            <a:pPr lvl="1"/>
            <a:r>
              <a:rPr lang="it-CH" sz="1400" dirty="0"/>
              <a:t>Comprendere la dinamica e la formazione di nubi di elettroni intrappolati – in MIG e oltre</a:t>
            </a:r>
          </a:p>
          <a:p>
            <a:pPr lvl="1"/>
            <a:r>
              <a:rPr lang="it-CH" sz="1400" dirty="0"/>
              <a:t>Trovare strategie che possano risultare in girotroni piu’ affidabili, potenti e robusti </a:t>
            </a:r>
            <a:endParaRPr lang="it-CH" sz="1400" i="0" u="none" strike="noStrike" dirty="0">
              <a:effectLst/>
            </a:endParaRPr>
          </a:p>
          <a:p>
            <a:endParaRPr lang="en-US" altLang="en-GB" sz="1400" noProof="0" dirty="0">
              <a:latin typeface="+mn-lt"/>
              <a:cs typeface="+mj-lt"/>
              <a:sym typeface="Wingdings" panose="05000000000000000000" pitchFamily="2" charset="2"/>
            </a:endParaRPr>
          </a:p>
          <a:p>
            <a:endParaRPr lang="en-US" altLang="en-GB" sz="1400" noProof="0" dirty="0">
              <a:latin typeface="+mn-lt"/>
              <a:cs typeface="+mj-lt"/>
              <a:sym typeface="Wingdings" panose="05000000000000000000" pitchFamily="2" charset="2"/>
            </a:endParaRPr>
          </a:p>
          <a:p>
            <a:endParaRPr lang="en-US" altLang="en-GB" sz="1400" noProof="0" dirty="0">
              <a:latin typeface="+mn-lt"/>
              <a:cs typeface="+mj-lt"/>
              <a:sym typeface="Wingdings" panose="05000000000000000000" pitchFamily="2" charset="2"/>
            </a:endParaRPr>
          </a:p>
          <a:p>
            <a:endParaRPr lang="en-US" altLang="en-GB" sz="1400" noProof="0" dirty="0">
              <a:latin typeface="+mn-lt"/>
              <a:cs typeface="+mj-lt"/>
              <a:sym typeface="Wingdings" panose="05000000000000000000" pitchFamily="2" charset="2"/>
            </a:endParaRPr>
          </a:p>
          <a:p>
            <a:endParaRPr lang="en-US" altLang="en-GB" sz="1400" noProof="0" dirty="0">
              <a:latin typeface="+mn-lt"/>
              <a:cs typeface="+mj-lt"/>
              <a:sym typeface="Wingdings" panose="05000000000000000000" pitchFamily="2" charset="2"/>
            </a:endParaRPr>
          </a:p>
          <a:p>
            <a:endParaRPr lang="en-US" altLang="en-GB" sz="1400" noProof="0" dirty="0">
              <a:latin typeface="+mn-lt"/>
              <a:cs typeface="+mj-lt"/>
              <a:sym typeface="Wingdings" panose="05000000000000000000" pitchFamily="2" charset="2"/>
            </a:endParaRPr>
          </a:p>
          <a:p>
            <a:endParaRPr lang="en-US" altLang="en-GB" sz="1400" dirty="0">
              <a:latin typeface="+mn-lt"/>
              <a:cs typeface="+mj-lt"/>
              <a:sym typeface="Wingdings" panose="05000000000000000000" pitchFamily="2" charset="2"/>
            </a:endParaRPr>
          </a:p>
          <a:p>
            <a:endParaRPr lang="en-US" altLang="en-GB" sz="1400" dirty="0">
              <a:latin typeface="+mn-lt"/>
              <a:cs typeface="+mj-lt"/>
              <a:sym typeface="Wingdings" panose="05000000000000000000" pitchFamily="2" charset="2"/>
            </a:endParaRPr>
          </a:p>
          <a:p>
            <a:endParaRPr lang="en-GB" sz="1400" noProof="0" dirty="0">
              <a:latin typeface="+mn-lt"/>
              <a:cs typeface="+mj-lt"/>
              <a:sym typeface="Wingdings" panose="05000000000000000000" pitchFamily="2" charset="2"/>
            </a:endParaRPr>
          </a:p>
        </p:txBody>
      </p:sp>
      <p:sp>
        <p:nvSpPr>
          <p:cNvPr id="4" name="Titre 3">
            <a:extLst>
              <a:ext uri="{FF2B5EF4-FFF2-40B4-BE49-F238E27FC236}">
                <a16:creationId xmlns:a16="http://schemas.microsoft.com/office/drawing/2014/main" id="{86C96350-7E5D-7F11-8B03-3E52D36DFFED}"/>
              </a:ext>
            </a:extLst>
          </p:cNvPr>
          <p:cNvSpPr>
            <a:spLocks noGrp="1"/>
          </p:cNvSpPr>
          <p:nvPr>
            <p:ph type="title"/>
          </p:nvPr>
        </p:nvSpPr>
        <p:spPr>
          <a:xfrm>
            <a:off x="904875" y="130810"/>
            <a:ext cx="8081645" cy="536575"/>
          </a:xfrm>
        </p:spPr>
        <p:txBody>
          <a:bodyPr>
            <a:normAutofit/>
          </a:bodyPr>
          <a:lstStyle/>
          <a:p>
            <a:r>
              <a:rPr lang="en-GB" noProof="0" dirty="0"/>
              <a:t>T-REX : </a:t>
            </a:r>
            <a:r>
              <a:rPr lang="en-GB" noProof="0" dirty="0" err="1"/>
              <a:t>TRapped</a:t>
            </a:r>
            <a:r>
              <a:rPr lang="en-GB" noProof="0" dirty="0"/>
              <a:t> </a:t>
            </a:r>
            <a:r>
              <a:rPr lang="en-GB" dirty="0"/>
              <a:t>E</a:t>
            </a:r>
            <a:r>
              <a:rPr lang="en-GB" noProof="0" dirty="0" err="1"/>
              <a:t>lectrons</a:t>
            </a:r>
            <a:r>
              <a:rPr lang="en-GB" noProof="0" dirty="0"/>
              <a:t> eXperiment</a:t>
            </a:r>
          </a:p>
        </p:txBody>
      </p:sp>
      <p:sp>
        <p:nvSpPr>
          <p:cNvPr id="6" name="Espace réservé du pied de page 5">
            <a:extLst>
              <a:ext uri="{FF2B5EF4-FFF2-40B4-BE49-F238E27FC236}">
                <a16:creationId xmlns:a16="http://schemas.microsoft.com/office/drawing/2014/main" id="{28DC942B-0476-A216-E644-E6C7CF92295A}"/>
              </a:ext>
            </a:extLst>
          </p:cNvPr>
          <p:cNvSpPr>
            <a:spLocks noGrp="1"/>
          </p:cNvSpPr>
          <p:nvPr>
            <p:ph type="ftr" sz="quarter" idx="15"/>
          </p:nvPr>
        </p:nvSpPr>
        <p:spPr/>
        <p:txBody>
          <a:bodyPr/>
          <a:lstStyle/>
          <a:p>
            <a:r>
              <a:rPr lang="fr-FR" dirty="0">
                <a:latin typeface="+mj-lt"/>
                <a:cs typeface="+mj-lt"/>
              </a:rPr>
              <a:t>F. Romano </a:t>
            </a:r>
          </a:p>
          <a:p>
            <a:r>
              <a:rPr lang="fr-FR" dirty="0">
                <a:latin typeface="+mj-lt"/>
                <a:cs typeface="+mj-lt"/>
              </a:rPr>
              <a:t> </a:t>
            </a:r>
          </a:p>
        </p:txBody>
      </p:sp>
      <p:sp>
        <p:nvSpPr>
          <p:cNvPr id="7" name="Espace réservé du numéro de diapositive 6">
            <a:extLst>
              <a:ext uri="{FF2B5EF4-FFF2-40B4-BE49-F238E27FC236}">
                <a16:creationId xmlns:a16="http://schemas.microsoft.com/office/drawing/2014/main" id="{731F279D-F27F-E2E0-FDF6-DCA1079D9713}"/>
              </a:ext>
            </a:extLst>
          </p:cNvPr>
          <p:cNvSpPr>
            <a:spLocks noGrp="1"/>
          </p:cNvSpPr>
          <p:nvPr>
            <p:ph type="sldNum" sz="quarter" idx="16"/>
          </p:nvPr>
        </p:nvSpPr>
        <p:spPr/>
        <p:txBody>
          <a:bodyPr/>
          <a:lstStyle/>
          <a:p>
            <a:fld id="{E1E1CD7C-2161-7D43-862E-CE4C333CD873}" type="slidenum">
              <a:rPr lang="fr-FR" smtClean="0"/>
              <a:t>5</a:t>
            </a:fld>
            <a:endParaRPr lang="fr-FR"/>
          </a:p>
        </p:txBody>
      </p:sp>
      <p:pic>
        <p:nvPicPr>
          <p:cNvPr id="19" name="Immagine 18">
            <a:extLst>
              <a:ext uri="{FF2B5EF4-FFF2-40B4-BE49-F238E27FC236}">
                <a16:creationId xmlns:a16="http://schemas.microsoft.com/office/drawing/2014/main" id="{C6314B5B-712D-C301-06E0-C7EE8CCBBFF2}"/>
              </a:ext>
            </a:extLst>
          </p:cNvPr>
          <p:cNvPicPr>
            <a:picLocks noChangeAspect="1"/>
          </p:cNvPicPr>
          <p:nvPr/>
        </p:nvPicPr>
        <p:blipFill>
          <a:blip r:embed="rId3"/>
          <a:srcRect t="24908"/>
          <a:stretch/>
        </p:blipFill>
        <p:spPr>
          <a:xfrm>
            <a:off x="3903986" y="2669879"/>
            <a:ext cx="2232102" cy="2234860"/>
          </a:xfrm>
          <a:prstGeom prst="rect">
            <a:avLst/>
          </a:prstGeom>
        </p:spPr>
      </p:pic>
      <p:pic>
        <p:nvPicPr>
          <p:cNvPr id="3" name="Picture Placeholder 8" descr="/home/frromano/Switchdrive/Private/PostDoc/T-REX/Schematics/Gyrotron_3D_naked.pngGyrotron_3D_naked">
            <a:extLst>
              <a:ext uri="{FF2B5EF4-FFF2-40B4-BE49-F238E27FC236}">
                <a16:creationId xmlns:a16="http://schemas.microsoft.com/office/drawing/2014/main" id="{14F647D3-EC4E-6F07-28EE-905F5F65EC34}"/>
              </a:ext>
            </a:extLst>
          </p:cNvPr>
          <p:cNvPicPr>
            <a:picLocks noGrp="1" noChangeAspect="1"/>
          </p:cNvPicPr>
          <p:nvPr>
            <p:ph type="pic" sz="quarter" idx="13"/>
          </p:nvPr>
        </p:nvPicPr>
        <p:blipFill rotWithShape="1">
          <a:blip r:embed="rId4"/>
          <a:srcRect l="3166" t="4172" b="8413"/>
          <a:stretch>
            <a:fillRect/>
          </a:stretch>
        </p:blipFill>
        <p:spPr>
          <a:xfrm>
            <a:off x="782569" y="2809409"/>
            <a:ext cx="2828925" cy="1955800"/>
          </a:xfrm>
        </p:spPr>
      </p:pic>
      <p:sp>
        <p:nvSpPr>
          <p:cNvPr id="5" name="Freccia destra 4">
            <a:extLst>
              <a:ext uri="{FF2B5EF4-FFF2-40B4-BE49-F238E27FC236}">
                <a16:creationId xmlns:a16="http://schemas.microsoft.com/office/drawing/2014/main" id="{481B5F50-B6B1-A84F-0AD8-12BE8FAB6BEF}"/>
              </a:ext>
            </a:extLst>
          </p:cNvPr>
          <p:cNvSpPr/>
          <p:nvPr/>
        </p:nvSpPr>
        <p:spPr>
          <a:xfrm>
            <a:off x="3147881" y="3569540"/>
            <a:ext cx="1015550" cy="4725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20">
            <a:extLst>
              <a:ext uri="{FF2B5EF4-FFF2-40B4-BE49-F238E27FC236}">
                <a16:creationId xmlns:a16="http://schemas.microsoft.com/office/drawing/2014/main" id="{B8F190D8-0EEA-240F-0A2B-CCD88A720663}"/>
              </a:ext>
            </a:extLst>
          </p:cNvPr>
          <p:cNvSpPr/>
          <p:nvPr/>
        </p:nvSpPr>
        <p:spPr>
          <a:xfrm>
            <a:off x="776045" y="4385388"/>
            <a:ext cx="390043" cy="404326"/>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11" name="Connettore curvo 10">
            <a:extLst>
              <a:ext uri="{FF2B5EF4-FFF2-40B4-BE49-F238E27FC236}">
                <a16:creationId xmlns:a16="http://schemas.microsoft.com/office/drawing/2014/main" id="{5AC25C2D-B91D-51B8-5964-C6B30D7542A9}"/>
              </a:ext>
            </a:extLst>
          </p:cNvPr>
          <p:cNvCxnSpPr>
            <a:cxnSpLocks/>
            <a:stCxn id="9" idx="0"/>
          </p:cNvCxnSpPr>
          <p:nvPr/>
        </p:nvCxnSpPr>
        <p:spPr>
          <a:xfrm rot="5400000" flipH="1" flipV="1">
            <a:off x="1772814" y="2982625"/>
            <a:ext cx="601016" cy="2204510"/>
          </a:xfrm>
          <a:prstGeom prst="curvedConnector2">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3" name="Immagine 12">
            <a:extLst>
              <a:ext uri="{FF2B5EF4-FFF2-40B4-BE49-F238E27FC236}">
                <a16:creationId xmlns:a16="http://schemas.microsoft.com/office/drawing/2014/main" id="{9A030C55-63C6-6C37-34D0-CFE827A1FEA7}"/>
              </a:ext>
            </a:extLst>
          </p:cNvPr>
          <p:cNvPicPr>
            <a:picLocks noChangeAspect="1"/>
          </p:cNvPicPr>
          <p:nvPr/>
        </p:nvPicPr>
        <p:blipFill>
          <a:blip r:embed="rId5"/>
          <a:srcRect l="43568" t="2543" r="3379" b="4642"/>
          <a:stretch>
            <a:fillRect/>
          </a:stretch>
        </p:blipFill>
        <p:spPr>
          <a:xfrm>
            <a:off x="4211216" y="2653584"/>
            <a:ext cx="1715707" cy="2251155"/>
          </a:xfrm>
          <a:prstGeom prst="rect">
            <a:avLst/>
          </a:prstGeom>
        </p:spPr>
      </p:pic>
      <p:pic>
        <p:nvPicPr>
          <p:cNvPr id="16" name="Picture 2" descr="No alternative text description for this image">
            <a:extLst>
              <a:ext uri="{FF2B5EF4-FFF2-40B4-BE49-F238E27FC236}">
                <a16:creationId xmlns:a16="http://schemas.microsoft.com/office/drawing/2014/main" id="{B9258040-31CD-EC04-FD53-AC98D69195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918" t="48612" r="32362" b="23253"/>
          <a:stretch>
            <a:fillRect/>
          </a:stretch>
        </p:blipFill>
        <p:spPr bwMode="auto">
          <a:xfrm>
            <a:off x="6443318" y="2665045"/>
            <a:ext cx="2371523" cy="2238654"/>
          </a:xfrm>
          <a:prstGeom prst="rect">
            <a:avLst/>
          </a:prstGeom>
          <a:noFill/>
          <a:extLst>
            <a:ext uri="{909E8E84-426E-40DD-AFC4-6F175D3DCCD1}">
              <a14:hiddenFill xmlns:a14="http://schemas.microsoft.com/office/drawing/2010/main">
                <a:solidFill>
                  <a:srgbClr val="FFFFFF"/>
                </a:solidFill>
              </a14:hiddenFill>
            </a:ext>
          </a:extLst>
        </p:spPr>
      </p:pic>
      <p:sp>
        <p:nvSpPr>
          <p:cNvPr id="8" name="Freccia destra 7">
            <a:extLst>
              <a:ext uri="{FF2B5EF4-FFF2-40B4-BE49-F238E27FC236}">
                <a16:creationId xmlns:a16="http://schemas.microsoft.com/office/drawing/2014/main" id="{EF230EDF-7276-8FB8-A899-51C0FC544041}"/>
              </a:ext>
            </a:extLst>
          </p:cNvPr>
          <p:cNvSpPr/>
          <p:nvPr/>
        </p:nvSpPr>
        <p:spPr>
          <a:xfrm>
            <a:off x="5856710" y="3569540"/>
            <a:ext cx="1015550" cy="4725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space réservé de la date 4">
            <a:extLst>
              <a:ext uri="{FF2B5EF4-FFF2-40B4-BE49-F238E27FC236}">
                <a16:creationId xmlns:a16="http://schemas.microsoft.com/office/drawing/2014/main" id="{81957376-7059-487C-BBCB-E7E531CC047F}"/>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417231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F3C31-2C2F-55E5-ACBA-EAC65F3E2EE6}"/>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B586CB8-4C15-04E4-3B50-149EA7974124}"/>
              </a:ext>
            </a:extLst>
          </p:cNvPr>
          <p:cNvSpPr>
            <a:spLocks noGrp="1"/>
          </p:cNvSpPr>
          <p:nvPr>
            <p:ph type="sldNum" sz="quarter" idx="16"/>
          </p:nvPr>
        </p:nvSpPr>
        <p:spPr/>
        <p:txBody>
          <a:bodyPr/>
          <a:lstStyle/>
          <a:p>
            <a:fld id="{E1E1CD7C-2161-7D43-862E-CE4C333CD873}" type="slidenum">
              <a:rPr lang="it-IT" noProof="0" smtClean="0">
                <a:cs typeface="+mj-lt"/>
              </a:rPr>
              <a:t>6</a:t>
            </a:fld>
            <a:endParaRPr lang="it-IT" noProof="0" dirty="0">
              <a:cs typeface="+mj-lt"/>
            </a:endParaRPr>
          </a:p>
        </p:txBody>
      </p:sp>
      <p:grpSp>
        <p:nvGrpSpPr>
          <p:cNvPr id="5" name="Group 14">
            <a:extLst>
              <a:ext uri="{FF2B5EF4-FFF2-40B4-BE49-F238E27FC236}">
                <a16:creationId xmlns:a16="http://schemas.microsoft.com/office/drawing/2014/main" id="{9E57D63B-497E-1D78-6AC4-50D060A0E603}"/>
              </a:ext>
            </a:extLst>
          </p:cNvPr>
          <p:cNvGrpSpPr/>
          <p:nvPr/>
        </p:nvGrpSpPr>
        <p:grpSpPr>
          <a:xfrm>
            <a:off x="4061679" y="1682458"/>
            <a:ext cx="5082321" cy="3841722"/>
            <a:chOff x="5885" y="2226"/>
            <a:chExt cx="7557" cy="5394"/>
          </a:xfrm>
        </p:grpSpPr>
        <p:grpSp>
          <p:nvGrpSpPr>
            <p:cNvPr id="6" name="Group 2">
              <a:extLst>
                <a:ext uri="{FF2B5EF4-FFF2-40B4-BE49-F238E27FC236}">
                  <a16:creationId xmlns:a16="http://schemas.microsoft.com/office/drawing/2014/main" id="{AE35FD4A-301D-2757-55F4-66584D80D92C}"/>
                </a:ext>
              </a:extLst>
            </p:cNvPr>
            <p:cNvGrpSpPr/>
            <p:nvPr/>
          </p:nvGrpSpPr>
          <p:grpSpPr>
            <a:xfrm>
              <a:off x="5885" y="2226"/>
              <a:ext cx="7557" cy="5394"/>
              <a:chOff x="3050" y="2878"/>
              <a:chExt cx="7557" cy="5394"/>
            </a:xfrm>
          </p:grpSpPr>
          <p:grpSp>
            <p:nvGrpSpPr>
              <p:cNvPr id="15" name="Group 317">
                <a:extLst>
                  <a:ext uri="{FF2B5EF4-FFF2-40B4-BE49-F238E27FC236}">
                    <a16:creationId xmlns:a16="http://schemas.microsoft.com/office/drawing/2014/main" id="{F1ED473E-478F-743E-D8B3-9ADF8CE8A8C8}"/>
                  </a:ext>
                </a:extLst>
              </p:cNvPr>
              <p:cNvGrpSpPr/>
              <p:nvPr/>
            </p:nvGrpSpPr>
            <p:grpSpPr>
              <a:xfrm>
                <a:off x="3050" y="2878"/>
                <a:ext cx="7557" cy="5394"/>
                <a:chOff x="14832168" y="14144377"/>
                <a:chExt cx="11969508" cy="8543745"/>
              </a:xfrm>
            </p:grpSpPr>
            <p:grpSp>
              <p:nvGrpSpPr>
                <p:cNvPr id="33" name="Group 162">
                  <a:extLst>
                    <a:ext uri="{FF2B5EF4-FFF2-40B4-BE49-F238E27FC236}">
                      <a16:creationId xmlns:a16="http://schemas.microsoft.com/office/drawing/2014/main" id="{A3F55D07-7386-E03C-E64B-683BC567AD26}"/>
                    </a:ext>
                  </a:extLst>
                </p:cNvPr>
                <p:cNvGrpSpPr/>
                <p:nvPr/>
              </p:nvGrpSpPr>
              <p:grpSpPr>
                <a:xfrm>
                  <a:off x="14832168" y="14144377"/>
                  <a:ext cx="11969508" cy="8543745"/>
                  <a:chOff x="23400" y="22198"/>
                  <a:chExt cx="16961" cy="12107"/>
                </a:xfrm>
              </p:grpSpPr>
              <p:grpSp>
                <p:nvGrpSpPr>
                  <p:cNvPr id="39" name="Group 163">
                    <a:extLst>
                      <a:ext uri="{FF2B5EF4-FFF2-40B4-BE49-F238E27FC236}">
                        <a16:creationId xmlns:a16="http://schemas.microsoft.com/office/drawing/2014/main" id="{25D67B02-A758-66EF-AB77-733C8C30496A}"/>
                      </a:ext>
                    </a:extLst>
                  </p:cNvPr>
                  <p:cNvGrpSpPr/>
                  <p:nvPr/>
                </p:nvGrpSpPr>
                <p:grpSpPr>
                  <a:xfrm>
                    <a:off x="27220" y="22198"/>
                    <a:ext cx="13141" cy="11890"/>
                    <a:chOff x="27232" y="22194"/>
                    <a:chExt cx="13141" cy="11890"/>
                  </a:xfrm>
                </p:grpSpPr>
                <p:grpSp>
                  <p:nvGrpSpPr>
                    <p:cNvPr id="51" name="Group 173">
                      <a:extLst>
                        <a:ext uri="{FF2B5EF4-FFF2-40B4-BE49-F238E27FC236}">
                          <a16:creationId xmlns:a16="http://schemas.microsoft.com/office/drawing/2014/main" id="{659A33CE-779A-54BD-EC1C-7209D822B0CD}"/>
                        </a:ext>
                      </a:extLst>
                    </p:cNvPr>
                    <p:cNvGrpSpPr/>
                    <p:nvPr/>
                  </p:nvGrpSpPr>
                  <p:grpSpPr>
                    <a:xfrm>
                      <a:off x="27232" y="22194"/>
                      <a:ext cx="13141" cy="11890"/>
                      <a:chOff x="28907" y="16702"/>
                      <a:chExt cx="7735" cy="6999"/>
                    </a:xfrm>
                  </p:grpSpPr>
                  <p:sp>
                    <p:nvSpPr>
                      <p:cNvPr id="54" name="Rectangle 9">
                        <a:extLst>
                          <a:ext uri="{FF2B5EF4-FFF2-40B4-BE49-F238E27FC236}">
                            <a16:creationId xmlns:a16="http://schemas.microsoft.com/office/drawing/2014/main" id="{7BBE9EE3-FF01-1456-EBF1-3D9DC54D9000}"/>
                          </a:ext>
                        </a:extLst>
                      </p:cNvPr>
                      <p:cNvSpPr/>
                      <p:nvPr/>
                    </p:nvSpPr>
                    <p:spPr>
                      <a:xfrm>
                        <a:off x="30919" y="17469"/>
                        <a:ext cx="3752" cy="4166"/>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55" name="Rectangle 1">
                        <a:extLst>
                          <a:ext uri="{FF2B5EF4-FFF2-40B4-BE49-F238E27FC236}">
                            <a16:creationId xmlns:a16="http://schemas.microsoft.com/office/drawing/2014/main" id="{6A964259-07F8-B28D-E635-146AFBAC2E89}"/>
                          </a:ext>
                        </a:extLst>
                      </p:cNvPr>
                      <p:cNvSpPr/>
                      <p:nvPr/>
                    </p:nvSpPr>
                    <p:spPr>
                      <a:xfrm>
                        <a:off x="31224" y="17471"/>
                        <a:ext cx="3227" cy="3987"/>
                      </a:xfrm>
                      <a:prstGeom prst="rect">
                        <a:avLst/>
                      </a:prstGeom>
                      <a:solidFill>
                        <a:srgbClr val="FFFFFF"/>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sz="1100" noProof="0" dirty="0">
                          <a:latin typeface="+mj-lt"/>
                          <a:cs typeface="+mj-lt"/>
                        </a:endParaRPr>
                      </a:p>
                    </p:txBody>
                  </p:sp>
                  <p:sp>
                    <p:nvSpPr>
                      <p:cNvPr id="57" name="Rectangle 10">
                        <a:extLst>
                          <a:ext uri="{FF2B5EF4-FFF2-40B4-BE49-F238E27FC236}">
                            <a16:creationId xmlns:a16="http://schemas.microsoft.com/office/drawing/2014/main" id="{2124878A-91C9-7A6A-4E82-D8EC14500775}"/>
                          </a:ext>
                        </a:extLst>
                      </p:cNvPr>
                      <p:cNvSpPr/>
                      <p:nvPr/>
                    </p:nvSpPr>
                    <p:spPr>
                      <a:xfrm>
                        <a:off x="28907" y="22105"/>
                        <a:ext cx="7735" cy="1072"/>
                      </a:xfrm>
                      <a:prstGeom prst="rect">
                        <a:avLst/>
                      </a:prstGeom>
                      <a:solidFill>
                        <a:srgbClr val="002060"/>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latin typeface="+mj-lt"/>
                          <a:cs typeface="+mj-lt"/>
                        </a:endParaRPr>
                      </a:p>
                    </p:txBody>
                  </p:sp>
                  <p:sp>
                    <p:nvSpPr>
                      <p:cNvPr id="58" name="Rectangle 11">
                        <a:extLst>
                          <a:ext uri="{FF2B5EF4-FFF2-40B4-BE49-F238E27FC236}">
                            <a16:creationId xmlns:a16="http://schemas.microsoft.com/office/drawing/2014/main" id="{72A8DAEC-2323-6603-7FD4-3FCDEBACC5E5}"/>
                          </a:ext>
                        </a:extLst>
                      </p:cNvPr>
                      <p:cNvSpPr/>
                      <p:nvPr/>
                    </p:nvSpPr>
                    <p:spPr>
                      <a:xfrm>
                        <a:off x="32279" y="22146"/>
                        <a:ext cx="1002" cy="1031"/>
                      </a:xfrm>
                      <a:prstGeom prst="rect">
                        <a:avLst/>
                      </a:prstGeom>
                      <a:solidFill>
                        <a:srgbClr val="001A4A"/>
                      </a:solidFill>
                      <a:ln w="12600">
                        <a:solidFill>
                          <a:srgbClr val="FFFFFF"/>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59" name="Rectangle 2">
                        <a:extLst>
                          <a:ext uri="{FF2B5EF4-FFF2-40B4-BE49-F238E27FC236}">
                            <a16:creationId xmlns:a16="http://schemas.microsoft.com/office/drawing/2014/main" id="{AB46EFB6-6E39-E431-508D-67C06E72BC41}"/>
                          </a:ext>
                        </a:extLst>
                      </p:cNvPr>
                      <p:cNvSpPr/>
                      <p:nvPr/>
                    </p:nvSpPr>
                    <p:spPr>
                      <a:xfrm>
                        <a:off x="31958" y="20338"/>
                        <a:ext cx="180" cy="914"/>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60" name="Chord 3">
                        <a:extLst>
                          <a:ext uri="{FF2B5EF4-FFF2-40B4-BE49-F238E27FC236}">
                            <a16:creationId xmlns:a16="http://schemas.microsoft.com/office/drawing/2014/main" id="{2D5968BC-4993-5466-CEFB-F98E51AE6170}"/>
                          </a:ext>
                        </a:extLst>
                      </p:cNvPr>
                      <p:cNvSpPr/>
                      <p:nvPr/>
                    </p:nvSpPr>
                    <p:spPr>
                      <a:xfrm rot="10440000">
                        <a:off x="31855" y="19417"/>
                        <a:ext cx="386" cy="938"/>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61" name="Rectangle 32">
                        <a:extLst>
                          <a:ext uri="{FF2B5EF4-FFF2-40B4-BE49-F238E27FC236}">
                            <a16:creationId xmlns:a16="http://schemas.microsoft.com/office/drawing/2014/main" id="{44F77E31-C518-017E-3B1D-DC6601E6A05A}"/>
                          </a:ext>
                        </a:extLst>
                      </p:cNvPr>
                      <p:cNvSpPr/>
                      <p:nvPr/>
                    </p:nvSpPr>
                    <p:spPr>
                      <a:xfrm>
                        <a:off x="30164" y="1726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62" name="Rectangle 33">
                        <a:extLst>
                          <a:ext uri="{FF2B5EF4-FFF2-40B4-BE49-F238E27FC236}">
                            <a16:creationId xmlns:a16="http://schemas.microsoft.com/office/drawing/2014/main" id="{3334F499-7042-CDB2-4919-9E63B98A9D1D}"/>
                          </a:ext>
                        </a:extLst>
                      </p:cNvPr>
                      <p:cNvSpPr/>
                      <p:nvPr/>
                    </p:nvSpPr>
                    <p:spPr>
                      <a:xfrm>
                        <a:off x="30164" y="17004"/>
                        <a:ext cx="5232" cy="208"/>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63" name="TextBox 54">
                        <a:extLst>
                          <a:ext uri="{FF2B5EF4-FFF2-40B4-BE49-F238E27FC236}">
                            <a16:creationId xmlns:a16="http://schemas.microsoft.com/office/drawing/2014/main" id="{00753800-53A2-F455-7361-55AD8F1FA76D}"/>
                          </a:ext>
                        </a:extLst>
                      </p:cNvPr>
                      <p:cNvSpPr/>
                      <p:nvPr/>
                    </p:nvSpPr>
                    <p:spPr>
                      <a:xfrm>
                        <a:off x="28911" y="22145"/>
                        <a:ext cx="3357" cy="797"/>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ea typeface="DejaVu Sans" panose="020B0606030804020204"/>
                            <a:cs typeface="+mj-lt"/>
                          </a:rPr>
                          <a:t>Magnete Superconduttore</a:t>
                        </a:r>
                      </a:p>
                    </p:txBody>
                  </p:sp>
                  <p:sp>
                    <p:nvSpPr>
                      <p:cNvPr id="64" name="Oval 22">
                        <a:extLst>
                          <a:ext uri="{FF2B5EF4-FFF2-40B4-BE49-F238E27FC236}">
                            <a16:creationId xmlns:a16="http://schemas.microsoft.com/office/drawing/2014/main" id="{702AE6A8-4FF5-9797-D471-B500B587066E}"/>
                          </a:ext>
                        </a:extLst>
                      </p:cNvPr>
                      <p:cNvSpPr/>
                      <p:nvPr/>
                    </p:nvSpPr>
                    <p:spPr>
                      <a:xfrm rot="21420000">
                        <a:off x="32288" y="19655"/>
                        <a:ext cx="107" cy="340"/>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67" name="Rectangle 85">
                        <a:extLst>
                          <a:ext uri="{FF2B5EF4-FFF2-40B4-BE49-F238E27FC236}">
                            <a16:creationId xmlns:a16="http://schemas.microsoft.com/office/drawing/2014/main" id="{38972983-17B9-D447-29A7-8D31E182214B}"/>
                          </a:ext>
                        </a:extLst>
                      </p:cNvPr>
                      <p:cNvSpPr/>
                      <p:nvPr/>
                    </p:nvSpPr>
                    <p:spPr>
                      <a:xfrm>
                        <a:off x="32606" y="19025"/>
                        <a:ext cx="384" cy="2236"/>
                      </a:xfrm>
                      <a:prstGeom prst="rect">
                        <a:avLst/>
                      </a:prstGeom>
                      <a:solidFill>
                        <a:schemeClr val="bg1">
                          <a:lumMod val="7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68" name="TextBox 144">
                        <a:extLst>
                          <a:ext uri="{FF2B5EF4-FFF2-40B4-BE49-F238E27FC236}">
                            <a16:creationId xmlns:a16="http://schemas.microsoft.com/office/drawing/2014/main" id="{9AD559F5-442E-F041-B9AF-B3A57C6F1B45}"/>
                          </a:ext>
                        </a:extLst>
                      </p:cNvPr>
                      <p:cNvSpPr/>
                      <p:nvPr/>
                    </p:nvSpPr>
                    <p:spPr>
                      <a:xfrm>
                        <a:off x="31268" y="22928"/>
                        <a:ext cx="358" cy="541"/>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t">
                        <a:spAutoFit/>
                      </a:bodyPr>
                      <a:lstStyle/>
                      <a:p>
                        <a:pPr>
                          <a:lnSpc>
                            <a:spcPct val="100000"/>
                          </a:lnSpc>
                          <a:buNone/>
                        </a:pPr>
                        <a:r>
                          <a:rPr lang="it-IT" sz="1100" spc="-1" noProof="0" dirty="0">
                            <a:solidFill>
                              <a:srgbClr val="FFFFFF"/>
                            </a:solidFill>
                            <a:latin typeface="+mj-lt"/>
                            <a:ea typeface="DejaVu Sans" panose="020B0606030804020204"/>
                            <a:cs typeface="+mj-lt"/>
                          </a:rPr>
                          <a:t> </a:t>
                        </a:r>
                      </a:p>
                    </p:txBody>
                  </p:sp>
                  <p:sp>
                    <p:nvSpPr>
                      <p:cNvPr id="69" name="Rectangle 4">
                        <a:extLst>
                          <a:ext uri="{FF2B5EF4-FFF2-40B4-BE49-F238E27FC236}">
                            <a16:creationId xmlns:a16="http://schemas.microsoft.com/office/drawing/2014/main" id="{80D3389D-49F6-90AB-1AD1-BD0C151FDBDE}"/>
                          </a:ext>
                        </a:extLst>
                      </p:cNvPr>
                      <p:cNvSpPr/>
                      <p:nvPr/>
                    </p:nvSpPr>
                    <p:spPr>
                      <a:xfrm rot="5400000">
                        <a:off x="32735" y="20327"/>
                        <a:ext cx="122" cy="1976"/>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70" name="Rectangle 20">
                        <a:extLst>
                          <a:ext uri="{FF2B5EF4-FFF2-40B4-BE49-F238E27FC236}">
                            <a16:creationId xmlns:a16="http://schemas.microsoft.com/office/drawing/2014/main" id="{F7BC4ED8-46CB-A0DD-2904-0F45D7895AC5}"/>
                          </a:ext>
                        </a:extLst>
                      </p:cNvPr>
                      <p:cNvSpPr/>
                      <p:nvPr/>
                    </p:nvSpPr>
                    <p:spPr>
                      <a:xfrm>
                        <a:off x="30164" y="21682"/>
                        <a:ext cx="5232" cy="190"/>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71" name="Rectangle 21">
                        <a:extLst>
                          <a:ext uri="{FF2B5EF4-FFF2-40B4-BE49-F238E27FC236}">
                            <a16:creationId xmlns:a16="http://schemas.microsoft.com/office/drawing/2014/main" id="{F54505CC-2B80-4890-37CF-DCFF64B1BEED}"/>
                          </a:ext>
                        </a:extLst>
                      </p:cNvPr>
                      <p:cNvSpPr/>
                      <p:nvPr/>
                    </p:nvSpPr>
                    <p:spPr>
                      <a:xfrm>
                        <a:off x="30164" y="21905"/>
                        <a:ext cx="5232" cy="199"/>
                      </a:xfrm>
                      <a:prstGeom prst="rect">
                        <a:avLst/>
                      </a:prstGeom>
                      <a:solidFill>
                        <a:srgbClr val="B3B3B3"/>
                      </a:solidFill>
                      <a:ln w="1260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72" name="Rectangle 114">
                        <a:extLst>
                          <a:ext uri="{FF2B5EF4-FFF2-40B4-BE49-F238E27FC236}">
                            <a16:creationId xmlns:a16="http://schemas.microsoft.com/office/drawing/2014/main" id="{C9C005A3-9FA1-2229-A47B-849726BB34D0}"/>
                          </a:ext>
                        </a:extLst>
                      </p:cNvPr>
                      <p:cNvSpPr/>
                      <p:nvPr/>
                    </p:nvSpPr>
                    <p:spPr>
                      <a:xfrm rot="5400000">
                        <a:off x="32735" y="20292"/>
                        <a:ext cx="78" cy="2238"/>
                      </a:xfrm>
                      <a:prstGeom prst="rect">
                        <a:avLst/>
                      </a:prstGeom>
                      <a:solidFill>
                        <a:srgbClr val="D2D2F4"/>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74" name="TextBox 68">
                        <a:extLst>
                          <a:ext uri="{FF2B5EF4-FFF2-40B4-BE49-F238E27FC236}">
                            <a16:creationId xmlns:a16="http://schemas.microsoft.com/office/drawing/2014/main" id="{B340EC48-CBEE-64BC-7808-78D523F02443}"/>
                          </a:ext>
                        </a:extLst>
                      </p:cNvPr>
                      <p:cNvSpPr/>
                      <p:nvPr/>
                    </p:nvSpPr>
                    <p:spPr>
                      <a:xfrm>
                        <a:off x="34756" y="18197"/>
                        <a:ext cx="1815" cy="854"/>
                      </a:xfrm>
                      <a:prstGeom prst="rect">
                        <a:avLst/>
                      </a:prstGeom>
                      <a:noFill/>
                      <a:ln w="28440">
                        <a:solidFill>
                          <a:srgbClr val="00B0F0"/>
                        </a:solidFill>
                        <a:round/>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200" spc="-1" noProof="0" dirty="0">
                            <a:solidFill>
                              <a:srgbClr val="000000"/>
                            </a:solidFill>
                            <a:ea typeface="DejaVu Sans" panose="020B0606030804020204"/>
                            <a:cs typeface="+mj-lt"/>
                          </a:rPr>
                          <a:t>Nube di Elettroni</a:t>
                        </a:r>
                      </a:p>
                    </p:txBody>
                  </p:sp>
                  <p:sp>
                    <p:nvSpPr>
                      <p:cNvPr id="75" name="Straight Connector 35">
                        <a:extLst>
                          <a:ext uri="{FF2B5EF4-FFF2-40B4-BE49-F238E27FC236}">
                            <a16:creationId xmlns:a16="http://schemas.microsoft.com/office/drawing/2014/main" id="{B07E5C29-2F69-28A7-FADD-BE67512899E0}"/>
                          </a:ext>
                        </a:extLst>
                      </p:cNvPr>
                      <p:cNvSpPr/>
                      <p:nvPr/>
                    </p:nvSpPr>
                    <p:spPr>
                      <a:xfrm flipH="1">
                        <a:off x="32335" y="19586"/>
                        <a:ext cx="7" cy="3784"/>
                      </a:xfrm>
                      <a:prstGeom prst="line">
                        <a:avLst/>
                      </a:prstGeom>
                      <a:ln w="12600">
                        <a:solidFill>
                          <a:srgbClr val="FF0000"/>
                        </a:solidFill>
                        <a:prstDash val="solid"/>
                        <a:round/>
                      </a:ln>
                    </p:spPr>
                    <p:style>
                      <a:lnRef idx="0">
                        <a:scrgbClr r="0" g="0" b="0"/>
                      </a:lnRef>
                      <a:fillRef idx="0">
                        <a:scrgbClr r="0" g="0" b="0"/>
                      </a:fillRef>
                      <a:effectRef idx="0">
                        <a:scrgbClr r="0" g="0" b="0"/>
                      </a:effectRef>
                      <a:fontRef idx="minor"/>
                    </p:style>
                    <p:txBody>
                      <a:bodyPr/>
                      <a:lstStyle/>
                      <a:p>
                        <a:endParaRPr lang="it-IT" noProof="0" dirty="0"/>
                      </a:p>
                    </p:txBody>
                  </p:sp>
                  <p:sp>
                    <p:nvSpPr>
                      <p:cNvPr id="76" name="Straight Connector 136">
                        <a:extLst>
                          <a:ext uri="{FF2B5EF4-FFF2-40B4-BE49-F238E27FC236}">
                            <a16:creationId xmlns:a16="http://schemas.microsoft.com/office/drawing/2014/main" id="{BE385AA5-DEC0-C2C1-1CE7-7BD08BDF31C5}"/>
                          </a:ext>
                        </a:extLst>
                      </p:cNvPr>
                      <p:cNvSpPr/>
                      <p:nvPr/>
                    </p:nvSpPr>
                    <p:spPr>
                      <a:xfrm flipV="1">
                        <a:off x="32798" y="16702"/>
                        <a:ext cx="13" cy="6999"/>
                      </a:xfrm>
                      <a:prstGeom prst="line">
                        <a:avLst/>
                      </a:prstGeom>
                      <a:ln w="9360">
                        <a:solidFill>
                          <a:srgbClr val="000000"/>
                        </a:solidFill>
                        <a:prstDash val="lgDashDot"/>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52" name="Right Triangle 174">
                      <a:extLst>
                        <a:ext uri="{FF2B5EF4-FFF2-40B4-BE49-F238E27FC236}">
                          <a16:creationId xmlns:a16="http://schemas.microsoft.com/office/drawing/2014/main" id="{EFA81B7F-CE3B-6E8C-3082-9D5929B56638}"/>
                        </a:ext>
                      </a:extLst>
                    </p:cNvPr>
                    <p:cNvSpPr/>
                    <p:nvPr/>
                  </p:nvSpPr>
                  <p:spPr>
                    <a:xfrm>
                      <a:off x="32334" y="25400"/>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53" name="Rectangle 2">
                      <a:extLst>
                        <a:ext uri="{FF2B5EF4-FFF2-40B4-BE49-F238E27FC236}">
                          <a16:creationId xmlns:a16="http://schemas.microsoft.com/office/drawing/2014/main" id="{96778753-1321-5F34-2A3F-E3585CB8180D}"/>
                        </a:ext>
                      </a:extLst>
                    </p:cNvPr>
                    <p:cNvSpPr/>
                    <p:nvPr/>
                  </p:nvSpPr>
                  <p:spPr>
                    <a:xfrm>
                      <a:off x="32168" y="25373"/>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grpSp>
              <p:sp>
                <p:nvSpPr>
                  <p:cNvPr id="40" name="Rectangle 2">
                    <a:extLst>
                      <a:ext uri="{FF2B5EF4-FFF2-40B4-BE49-F238E27FC236}">
                        <a16:creationId xmlns:a16="http://schemas.microsoft.com/office/drawing/2014/main" id="{87954556-F89C-34D8-DF98-C0C583D358A0}"/>
                      </a:ext>
                    </a:extLst>
                  </p:cNvPr>
                  <p:cNvSpPr/>
                  <p:nvPr/>
                </p:nvSpPr>
                <p:spPr>
                  <a:xfrm flipH="1">
                    <a:off x="34939" y="28368"/>
                    <a:ext cx="306" cy="1553"/>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41" name="Chord 3">
                    <a:extLst>
                      <a:ext uri="{FF2B5EF4-FFF2-40B4-BE49-F238E27FC236}">
                        <a16:creationId xmlns:a16="http://schemas.microsoft.com/office/drawing/2014/main" id="{007BBFC6-EAFC-421C-E743-92BFF913C0EC}"/>
                      </a:ext>
                    </a:extLst>
                  </p:cNvPr>
                  <p:cNvSpPr/>
                  <p:nvPr/>
                </p:nvSpPr>
                <p:spPr>
                  <a:xfrm rot="11160000" flipH="1">
                    <a:off x="34762" y="26801"/>
                    <a:ext cx="656" cy="1593"/>
                  </a:xfrm>
                  <a:prstGeom prst="chord">
                    <a:avLst>
                      <a:gd name="adj1" fmla="val 5547505"/>
                      <a:gd name="adj2" fmla="val 15879372"/>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42" name="Right Triangle 166">
                    <a:extLst>
                      <a:ext uri="{FF2B5EF4-FFF2-40B4-BE49-F238E27FC236}">
                        <a16:creationId xmlns:a16="http://schemas.microsoft.com/office/drawing/2014/main" id="{BCD43633-77D7-1780-CFCC-65F94518F238}"/>
                      </a:ext>
                    </a:extLst>
                  </p:cNvPr>
                  <p:cNvSpPr/>
                  <p:nvPr/>
                </p:nvSpPr>
                <p:spPr>
                  <a:xfrm flipH="1">
                    <a:off x="34939" y="25403"/>
                    <a:ext cx="381" cy="2965"/>
                  </a:xfrm>
                  <a:prstGeom prst="rtTriangle">
                    <a:avLst/>
                  </a:prstGeom>
                  <a:solidFill>
                    <a:schemeClr val="bg1">
                      <a:lumMod val="65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43" name="Rectangle 2">
                    <a:extLst>
                      <a:ext uri="{FF2B5EF4-FFF2-40B4-BE49-F238E27FC236}">
                        <a16:creationId xmlns:a16="http://schemas.microsoft.com/office/drawing/2014/main" id="{E8623BB6-9337-D9F7-76B3-D25ED137E5AC}"/>
                      </a:ext>
                    </a:extLst>
                  </p:cNvPr>
                  <p:cNvSpPr/>
                  <p:nvPr/>
                </p:nvSpPr>
                <p:spPr>
                  <a:xfrm flipH="1">
                    <a:off x="35256" y="25376"/>
                    <a:ext cx="255" cy="4545"/>
                  </a:xfrm>
                  <a:prstGeom prst="rect">
                    <a:avLst/>
                  </a:prstGeom>
                  <a:solidFill>
                    <a:schemeClr val="bg1">
                      <a:lumMod val="65000"/>
                    </a:schemeClr>
                  </a:solidFill>
                  <a:ln w="9360">
                    <a:solidFill>
                      <a:srgbClr val="000000"/>
                    </a:solidFill>
                    <a:round/>
                  </a:ln>
                </p:spPr>
                <p:style>
                  <a:lnRef idx="0">
                    <a:scrgbClr r="0" g="0" b="0"/>
                  </a:lnRef>
                  <a:fillRef idx="0">
                    <a:scrgbClr r="0" g="0" b="0"/>
                  </a:fillRef>
                  <a:effectRef idx="0">
                    <a:scrgbClr r="0" g="0" b="0"/>
                  </a:effectRef>
                  <a:fontRef idx="minor"/>
                </p:style>
                <p:txBody>
                  <a:bodyPr/>
                  <a:lstStyle/>
                  <a:p>
                    <a:endParaRPr lang="it-IT" noProof="0" dirty="0"/>
                  </a:p>
                </p:txBody>
              </p:sp>
              <p:sp>
                <p:nvSpPr>
                  <p:cNvPr id="44" name="Arc 169">
                    <a:extLst>
                      <a:ext uri="{FF2B5EF4-FFF2-40B4-BE49-F238E27FC236}">
                        <a16:creationId xmlns:a16="http://schemas.microsoft.com/office/drawing/2014/main" id="{DBCA9363-5232-1C31-FB70-25F26D75E382}"/>
                      </a:ext>
                    </a:extLst>
                  </p:cNvPr>
                  <p:cNvSpPr/>
                  <p:nvPr/>
                </p:nvSpPr>
                <p:spPr>
                  <a:xfrm>
                    <a:off x="30660" y="22971"/>
                    <a:ext cx="2413" cy="8189"/>
                  </a:xfrm>
                  <a:prstGeom prst="arc">
                    <a:avLst>
                      <a:gd name="adj1" fmla="val 16707558"/>
                      <a:gd name="adj2" fmla="val 53207"/>
                    </a:avLst>
                  </a:prstGeom>
                  <a:noFill/>
                  <a:ln w="127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4171950" rtl="0" eaLnBrk="1" fontAlgn="base" latinLnBrk="0" hangingPunct="1">
                      <a:lnSpc>
                        <a:spcPct val="100000"/>
                      </a:lnSpc>
                      <a:spcBef>
                        <a:spcPct val="0"/>
                      </a:spcBef>
                      <a:spcAft>
                        <a:spcPct val="0"/>
                      </a:spcAft>
                      <a:buClrTx/>
                      <a:buSzTx/>
                      <a:buFontTx/>
                      <a:buNone/>
                    </a:pPr>
                    <a:endParaRPr kumimoji="0" lang="it-IT" sz="1100" b="0" i="0" u="none" strike="noStrike" cap="none" normalizeH="0" baseline="0" noProof="0" dirty="0">
                      <a:ln>
                        <a:noFill/>
                      </a:ln>
                      <a:solidFill>
                        <a:schemeClr val="tx1"/>
                      </a:solidFill>
                      <a:effectLst/>
                      <a:latin typeface="+mj-lt"/>
                      <a:cs typeface="+mj-lt"/>
                    </a:endParaRPr>
                  </a:p>
                </p:txBody>
              </p:sp>
              <p:sp>
                <p:nvSpPr>
                  <p:cNvPr id="45" name="Oval 22">
                    <a:extLst>
                      <a:ext uri="{FF2B5EF4-FFF2-40B4-BE49-F238E27FC236}">
                        <a16:creationId xmlns:a16="http://schemas.microsoft.com/office/drawing/2014/main" id="{0C7572D9-A90E-F496-8017-D6C95044D236}"/>
                      </a:ext>
                    </a:extLst>
                  </p:cNvPr>
                  <p:cNvSpPr/>
                  <p:nvPr/>
                </p:nvSpPr>
                <p:spPr>
                  <a:xfrm rot="180000" flipH="1">
                    <a:off x="34509" y="27177"/>
                    <a:ext cx="181" cy="578"/>
                  </a:xfrm>
                  <a:prstGeom prst="ellipse">
                    <a:avLst/>
                  </a:prstGeom>
                  <a:solidFill>
                    <a:srgbClr val="00B8FF"/>
                  </a:solidFill>
                  <a:ln w="9360">
                    <a:noFill/>
                  </a:ln>
                </p:spPr>
                <p:style>
                  <a:lnRef idx="0">
                    <a:scrgbClr r="0" g="0" b="0"/>
                  </a:lnRef>
                  <a:fillRef idx="0">
                    <a:scrgbClr r="0" g="0" b="0"/>
                  </a:fillRef>
                  <a:effectRef idx="0">
                    <a:scrgbClr r="0" g="0" b="0"/>
                  </a:effectRef>
                  <a:fontRef idx="minor"/>
                </p:style>
                <p:txBody>
                  <a:bodyPr/>
                  <a:lstStyle/>
                  <a:p>
                    <a:endParaRPr lang="it-IT" noProof="0" dirty="0"/>
                  </a:p>
                </p:txBody>
              </p:sp>
              <p:sp>
                <p:nvSpPr>
                  <p:cNvPr id="46" name="Text Box 99">
                    <a:extLst>
                      <a:ext uri="{FF2B5EF4-FFF2-40B4-BE49-F238E27FC236}">
                        <a16:creationId xmlns:a16="http://schemas.microsoft.com/office/drawing/2014/main" id="{76F2533B-65CF-1B52-AF98-257B8B2F0B23}"/>
                      </a:ext>
                    </a:extLst>
                  </p:cNvPr>
                  <p:cNvSpPr txBox="1"/>
                  <p:nvPr/>
                </p:nvSpPr>
                <p:spPr>
                  <a:xfrm>
                    <a:off x="23400" y="33380"/>
                    <a:ext cx="800" cy="925"/>
                  </a:xfrm>
                  <a:prstGeom prst="rect">
                    <a:avLst/>
                  </a:prstGeom>
                  <a:noFill/>
                </p:spPr>
                <p:txBody>
                  <a:bodyPr wrap="square" rtlCol="0" anchor="t">
                    <a:spAutoFit/>
                  </a:bodyPr>
                  <a:lstStyle/>
                  <a:p>
                    <a:pPr marL="457200" indent="-457200" algn="just">
                      <a:buFont typeface="Arial" panose="02080604020202020204" pitchFamily="34" charset="0"/>
                      <a:buChar char="•"/>
                    </a:pPr>
                    <a:endParaRPr lang="it-IT" sz="1100" noProof="0" dirty="0">
                      <a:latin typeface="+mj-lt"/>
                      <a:ea typeface="Helvetica" charset="0"/>
                      <a:cs typeface="+mj-lt"/>
                    </a:endParaRPr>
                  </a:p>
                </p:txBody>
              </p:sp>
            </p:grpSp>
            <p:cxnSp>
              <p:nvCxnSpPr>
                <p:cNvPr id="37" name="Straight Arrow Connector 248">
                  <a:extLst>
                    <a:ext uri="{FF2B5EF4-FFF2-40B4-BE49-F238E27FC236}">
                      <a16:creationId xmlns:a16="http://schemas.microsoft.com/office/drawing/2014/main" id="{CC405F62-CECE-6874-507B-4FB34F260B7A}"/>
                    </a:ext>
                  </a:extLst>
                </p:cNvPr>
                <p:cNvCxnSpPr>
                  <a:cxnSpLocks/>
                  <a:stCxn id="74" idx="1"/>
                </p:cNvCxnSpPr>
                <p:nvPr/>
              </p:nvCxnSpPr>
              <p:spPr>
                <a:xfrm flipH="1">
                  <a:off x="22866594" y="16448528"/>
                  <a:ext cx="1673904" cy="1145603"/>
                </a:xfrm>
                <a:prstGeom prst="straightConnector1">
                  <a:avLst/>
                </a:prstGeom>
                <a:solidFill>
                  <a:schemeClr val="accent1"/>
                </a:solidFill>
                <a:ln w="19050" cap="flat" cmpd="sng" algn="ctr">
                  <a:solidFill>
                    <a:srgbClr val="00B0F0"/>
                  </a:solidFill>
                  <a:prstDash val="solid"/>
                  <a:round/>
                  <a:headEnd type="none" w="med" len="med"/>
                  <a:tailEnd type="triangle" w="med" len="med"/>
                </a:ln>
              </p:spPr>
            </p:cxnSp>
            <p:sp>
              <p:nvSpPr>
                <p:cNvPr id="35" name="Text Box 103">
                  <a:extLst>
                    <a:ext uri="{FF2B5EF4-FFF2-40B4-BE49-F238E27FC236}">
                      <a16:creationId xmlns:a16="http://schemas.microsoft.com/office/drawing/2014/main" id="{1B750580-7C9B-0F4A-3075-A1950C02B69E}"/>
                    </a:ext>
                  </a:extLst>
                </p:cNvPr>
                <p:cNvSpPr txBox="1"/>
                <p:nvPr/>
              </p:nvSpPr>
              <p:spPr>
                <a:xfrm>
                  <a:off x="21042935" y="16337201"/>
                  <a:ext cx="704715" cy="844631"/>
                </a:xfrm>
                <a:prstGeom prst="rect">
                  <a:avLst/>
                </a:prstGeom>
                <a:noFill/>
              </p:spPr>
              <p:txBody>
                <a:bodyPr wrap="none" rtlCol="0">
                  <a:spAutoFit/>
                </a:bodyPr>
                <a:lstStyle/>
                <a:p>
                  <a:pPr marL="0" indent="0" algn="just">
                    <a:buNone/>
                  </a:pPr>
                  <a:r>
                    <a:rPr lang="it-IT" sz="1600" b="1" noProof="0" dirty="0">
                      <a:latin typeface="+mj-lt"/>
                      <a:ea typeface="Helvetica" charset="0"/>
                      <a:cs typeface="+mj-lt"/>
                    </a:rPr>
                    <a:t>E</a:t>
                  </a:r>
                </a:p>
              </p:txBody>
            </p:sp>
            <p:sp>
              <p:nvSpPr>
                <p:cNvPr id="36" name="Text Box 110">
                  <a:extLst>
                    <a:ext uri="{FF2B5EF4-FFF2-40B4-BE49-F238E27FC236}">
                      <a16:creationId xmlns:a16="http://schemas.microsoft.com/office/drawing/2014/main" id="{FF9612CF-C067-2262-A99E-ED0D8ADBDA93}"/>
                    </a:ext>
                  </a:extLst>
                </p:cNvPr>
                <p:cNvSpPr txBox="1"/>
                <p:nvPr/>
              </p:nvSpPr>
              <p:spPr>
                <a:xfrm rot="16200000">
                  <a:off x="20701097" y="15512636"/>
                  <a:ext cx="608357" cy="844695"/>
                </a:xfrm>
                <a:prstGeom prst="rect">
                  <a:avLst/>
                </a:prstGeom>
                <a:noFill/>
              </p:spPr>
              <p:txBody>
                <a:bodyPr wrap="square" rtlCol="0">
                  <a:spAutoFit/>
                </a:bodyPr>
                <a:lstStyle/>
                <a:p>
                  <a:pPr marL="0" indent="0" algn="just">
                    <a:buNone/>
                  </a:pPr>
                  <a:r>
                    <a:rPr lang="it-IT" sz="1600" b="1" noProof="0" dirty="0">
                      <a:latin typeface="+mj-lt"/>
                      <a:ea typeface="Helvetica" charset="0"/>
                      <a:cs typeface="+mj-lt"/>
                    </a:rPr>
                    <a:t>B</a:t>
                  </a:r>
                </a:p>
              </p:txBody>
            </p:sp>
          </p:grpSp>
          <p:cxnSp>
            <p:nvCxnSpPr>
              <p:cNvPr id="16" name="Straight Arrow Connector 11">
                <a:extLst>
                  <a:ext uri="{FF2B5EF4-FFF2-40B4-BE49-F238E27FC236}">
                    <a16:creationId xmlns:a16="http://schemas.microsoft.com/office/drawing/2014/main" id="{4B247834-24CC-5DFD-BF6D-FFA927DB1413}"/>
                  </a:ext>
                </a:extLst>
              </p:cNvPr>
              <p:cNvCxnSpPr/>
              <p:nvPr/>
            </p:nvCxnSpPr>
            <p:spPr>
              <a:xfrm>
                <a:off x="7100" y="4729"/>
                <a:ext cx="586" cy="0"/>
              </a:xfrm>
              <a:prstGeom prst="straightConnector1">
                <a:avLst/>
              </a:prstGeom>
              <a:ln w="57150">
                <a:solidFill>
                  <a:srgbClr val="00B05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3">
                <a:extLst>
                  <a:ext uri="{FF2B5EF4-FFF2-40B4-BE49-F238E27FC236}">
                    <a16:creationId xmlns:a16="http://schemas.microsoft.com/office/drawing/2014/main" id="{BBF2F88A-B92D-7181-D66E-F64473BFA4FC}"/>
                  </a:ext>
                </a:extLst>
              </p:cNvPr>
              <p:cNvCxnSpPr/>
              <p:nvPr/>
            </p:nvCxnSpPr>
            <p:spPr>
              <a:xfrm flipH="1" flipV="1">
                <a:off x="7067" y="3654"/>
                <a:ext cx="134" cy="494"/>
              </a:xfrm>
              <a:prstGeom prst="straightConnector1">
                <a:avLst/>
              </a:prstGeom>
              <a:ln w="57150">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Box 20">
              <a:extLst>
                <a:ext uri="{FF2B5EF4-FFF2-40B4-BE49-F238E27FC236}">
                  <a16:creationId xmlns:a16="http://schemas.microsoft.com/office/drawing/2014/main" id="{10FBFAB1-542F-041A-30A3-C9D9822154C9}"/>
                </a:ext>
              </a:extLst>
            </p:cNvPr>
            <p:cNvSpPr/>
            <p:nvPr/>
          </p:nvSpPr>
          <p:spPr>
            <a:xfrm>
              <a:off x="7461" y="2930"/>
              <a:ext cx="1392" cy="905"/>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200" spc="-1" noProof="0" dirty="0">
                  <a:solidFill>
                    <a:srgbClr val="000000"/>
                  </a:solidFill>
                  <a:ea typeface="DejaVu Sans" panose="020B0606030804020204"/>
                  <a:cs typeface="+mj-lt"/>
                </a:rPr>
                <a:t>Linea di Campo Magnetico</a:t>
              </a:r>
            </a:p>
          </p:txBody>
        </p:sp>
        <p:cxnSp>
          <p:nvCxnSpPr>
            <p:cNvPr id="10" name="Straight Arrow Connector 9">
              <a:extLst>
                <a:ext uri="{FF2B5EF4-FFF2-40B4-BE49-F238E27FC236}">
                  <a16:creationId xmlns:a16="http://schemas.microsoft.com/office/drawing/2014/main" id="{3F424025-A416-27B2-0532-F96386320C1E}"/>
                </a:ext>
              </a:extLst>
            </p:cNvPr>
            <p:cNvCxnSpPr>
              <a:cxnSpLocks/>
              <a:stCxn id="8" idx="3"/>
            </p:cNvCxnSpPr>
            <p:nvPr/>
          </p:nvCxnSpPr>
          <p:spPr>
            <a:xfrm flipV="1">
              <a:off x="8853" y="3169"/>
              <a:ext cx="980" cy="214"/>
            </a:xfrm>
            <a:prstGeom prst="straightConnector1">
              <a:avLst/>
            </a:prstGeom>
            <a:solidFill>
              <a:schemeClr val="accent1"/>
            </a:solidFill>
            <a:ln w="9525" cap="flat" cmpd="sng" algn="ctr">
              <a:solidFill>
                <a:schemeClr val="tx1"/>
              </a:solidFill>
              <a:prstDash val="solid"/>
              <a:round/>
              <a:headEnd type="none" w="med" len="med"/>
              <a:tailEnd type="triangle" w="med" len="med"/>
            </a:ln>
          </p:spPr>
        </p:cxnSp>
      </p:grpSp>
      <p:cxnSp>
        <p:nvCxnSpPr>
          <p:cNvPr id="99" name="Straight Arrow Connector 29">
            <a:extLst>
              <a:ext uri="{FF2B5EF4-FFF2-40B4-BE49-F238E27FC236}">
                <a16:creationId xmlns:a16="http://schemas.microsoft.com/office/drawing/2014/main" id="{CEA40EA0-F6F6-468D-24FB-994E0E8785F7}"/>
              </a:ext>
            </a:extLst>
          </p:cNvPr>
          <p:cNvCxnSpPr>
            <a:cxnSpLocks/>
            <a:stCxn id="79" idx="3"/>
          </p:cNvCxnSpPr>
          <p:nvPr/>
        </p:nvCxnSpPr>
        <p:spPr>
          <a:xfrm flipV="1">
            <a:off x="4875099" y="3589355"/>
            <a:ext cx="1802802" cy="219063"/>
          </a:xfrm>
          <a:prstGeom prst="straightConnector1">
            <a:avLst/>
          </a:prstGeom>
          <a:ln w="190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29">
            <a:extLst>
              <a:ext uri="{FF2B5EF4-FFF2-40B4-BE49-F238E27FC236}">
                <a16:creationId xmlns:a16="http://schemas.microsoft.com/office/drawing/2014/main" id="{4B3E28D7-FF16-07B9-8D93-DA8709707E5B}"/>
              </a:ext>
            </a:extLst>
          </p:cNvPr>
          <p:cNvCxnSpPr>
            <a:cxnSpLocks/>
            <a:stCxn id="80" idx="3"/>
            <a:endCxn id="67" idx="1"/>
          </p:cNvCxnSpPr>
          <p:nvPr/>
        </p:nvCxnSpPr>
        <p:spPr>
          <a:xfrm>
            <a:off x="4883612" y="3012247"/>
            <a:ext cx="2205775" cy="525109"/>
          </a:xfrm>
          <a:prstGeom prst="straightConnector1">
            <a:avLst/>
          </a:prstGeom>
          <a:ln w="190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49" name="Gruppo 48">
            <a:extLst>
              <a:ext uri="{FF2B5EF4-FFF2-40B4-BE49-F238E27FC236}">
                <a16:creationId xmlns:a16="http://schemas.microsoft.com/office/drawing/2014/main" id="{AF65E7F6-C1E2-0F9B-70E7-77D1BD74B4F0}"/>
              </a:ext>
            </a:extLst>
          </p:cNvPr>
          <p:cNvGrpSpPr/>
          <p:nvPr/>
        </p:nvGrpSpPr>
        <p:grpSpPr>
          <a:xfrm>
            <a:off x="749156" y="2252962"/>
            <a:ext cx="4134456" cy="2777236"/>
            <a:chOff x="749156" y="2041470"/>
            <a:chExt cx="4134456" cy="2777236"/>
          </a:xfrm>
        </p:grpSpPr>
        <p:grpSp>
          <p:nvGrpSpPr>
            <p:cNvPr id="77" name="Group 31">
              <a:extLst>
                <a:ext uri="{FF2B5EF4-FFF2-40B4-BE49-F238E27FC236}">
                  <a16:creationId xmlns:a16="http://schemas.microsoft.com/office/drawing/2014/main" id="{48003A64-3112-4E28-592D-B532CB1C4ACD}"/>
                </a:ext>
              </a:extLst>
            </p:cNvPr>
            <p:cNvGrpSpPr/>
            <p:nvPr/>
          </p:nvGrpSpPr>
          <p:grpSpPr>
            <a:xfrm>
              <a:off x="749156" y="2041470"/>
              <a:ext cx="4134456" cy="2777236"/>
              <a:chOff x="10276" y="2194"/>
              <a:chExt cx="7285" cy="4894"/>
            </a:xfrm>
          </p:grpSpPr>
          <p:pic>
            <p:nvPicPr>
              <p:cNvPr id="78" name="Picture 20">
                <a:extLst>
                  <a:ext uri="{FF2B5EF4-FFF2-40B4-BE49-F238E27FC236}">
                    <a16:creationId xmlns:a16="http://schemas.microsoft.com/office/drawing/2014/main" id="{6F1732CB-1707-5518-215F-2DE38F5ABD60}"/>
                  </a:ext>
                </a:extLst>
              </p:cNvPr>
              <p:cNvPicPr>
                <a:picLocks noChangeAspect="1"/>
              </p:cNvPicPr>
              <p:nvPr/>
            </p:nvPicPr>
            <p:blipFill>
              <a:blip r:embed="rId3"/>
              <a:srcRect l="29498" r="3397" b="6864"/>
              <a:stretch>
                <a:fillRect/>
              </a:stretch>
            </p:blipFill>
            <p:spPr>
              <a:xfrm rot="5400000">
                <a:off x="10377" y="2093"/>
                <a:ext cx="4894" cy="5095"/>
              </a:xfrm>
              <a:prstGeom prst="rect">
                <a:avLst/>
              </a:prstGeom>
            </p:spPr>
          </p:pic>
          <p:sp>
            <p:nvSpPr>
              <p:cNvPr id="79" name="TextBox 40">
                <a:extLst>
                  <a:ext uri="{FF2B5EF4-FFF2-40B4-BE49-F238E27FC236}">
                    <a16:creationId xmlns:a16="http://schemas.microsoft.com/office/drawing/2014/main" id="{CE6D972B-D06F-099F-31D8-B3618EA3F71C}"/>
                  </a:ext>
                </a:extLst>
              </p:cNvPr>
              <p:cNvSpPr txBox="1"/>
              <p:nvPr/>
            </p:nvSpPr>
            <p:spPr>
              <a:xfrm>
                <a:off x="15560" y="4284"/>
                <a:ext cx="1986" cy="1302"/>
              </a:xfrm>
              <a:prstGeom prst="rect">
                <a:avLst/>
              </a:prstGeom>
              <a:solidFill>
                <a:schemeClr val="bg1"/>
              </a:solidFill>
              <a:ln w="19050">
                <a:solidFill>
                  <a:srgbClr val="FF0000"/>
                </a:solidFill>
              </a:ln>
            </p:spPr>
            <p:txBody>
              <a:bodyPr wrap="square" rtlCol="0" anchor="ctr">
                <a:spAutoFit/>
              </a:bodyPr>
              <a:lstStyle/>
              <a:p>
                <a:pPr algn="ctr"/>
                <a:r>
                  <a:rPr lang="it-IT" sz="1400" dirty="0">
                    <a:cs typeface="+mj-lt"/>
                  </a:rPr>
                  <a:t>Elettrodo Esterno</a:t>
                </a:r>
                <a:endParaRPr lang="it-IT" sz="1400" noProof="0" dirty="0">
                  <a:cs typeface="+mj-lt"/>
                </a:endParaRPr>
              </a:p>
              <a:p>
                <a:pPr algn="ctr"/>
                <a:r>
                  <a:rPr lang="it-IT" sz="1400" b="1" dirty="0">
                    <a:cs typeface="+mj-lt"/>
                  </a:rPr>
                  <a:t>Terra</a:t>
                </a:r>
                <a:endParaRPr lang="it-IT" sz="1400" b="1" noProof="0" dirty="0">
                  <a:cs typeface="+mj-lt"/>
                </a:endParaRPr>
              </a:p>
            </p:txBody>
          </p:sp>
          <p:sp>
            <p:nvSpPr>
              <p:cNvPr id="80" name="TextBox 41">
                <a:extLst>
                  <a:ext uri="{FF2B5EF4-FFF2-40B4-BE49-F238E27FC236}">
                    <a16:creationId xmlns:a16="http://schemas.microsoft.com/office/drawing/2014/main" id="{DB795179-471C-4421-2497-5928187DFFD0}"/>
                  </a:ext>
                </a:extLst>
              </p:cNvPr>
              <p:cNvSpPr txBox="1"/>
              <p:nvPr/>
            </p:nvSpPr>
            <p:spPr>
              <a:xfrm>
                <a:off x="15572" y="2881"/>
                <a:ext cx="1989" cy="1302"/>
              </a:xfrm>
              <a:prstGeom prst="rect">
                <a:avLst/>
              </a:prstGeom>
              <a:solidFill>
                <a:schemeClr val="bg1"/>
              </a:solidFill>
              <a:ln w="19050">
                <a:solidFill>
                  <a:srgbClr val="FF0000"/>
                </a:solidFill>
              </a:ln>
            </p:spPr>
            <p:txBody>
              <a:bodyPr wrap="square" rtlCol="0" anchor="ctr">
                <a:spAutoFit/>
              </a:bodyPr>
              <a:lstStyle/>
              <a:p>
                <a:pPr algn="ctr"/>
                <a:r>
                  <a:rPr lang="it-IT" sz="1400" noProof="0" dirty="0">
                    <a:cs typeface="+mj-lt"/>
                  </a:rPr>
                  <a:t>Elettrodo Centrale</a:t>
                </a:r>
                <a:br>
                  <a:rPr lang="it-IT" sz="1400" noProof="0" dirty="0">
                    <a:cs typeface="+mj-lt"/>
                  </a:rPr>
                </a:br>
                <a:r>
                  <a:rPr lang="it-IT" sz="1400" b="1" noProof="0" dirty="0">
                    <a:cs typeface="+mj-lt"/>
                  </a:rPr>
                  <a:t>HV</a:t>
                </a:r>
              </a:p>
            </p:txBody>
          </p:sp>
          <p:sp>
            <p:nvSpPr>
              <p:cNvPr id="81" name="TextBox 42">
                <a:extLst>
                  <a:ext uri="{FF2B5EF4-FFF2-40B4-BE49-F238E27FC236}">
                    <a16:creationId xmlns:a16="http://schemas.microsoft.com/office/drawing/2014/main" id="{9A7EC17B-7B25-6EC0-03F0-028749946F73}"/>
                  </a:ext>
                </a:extLst>
              </p:cNvPr>
              <p:cNvSpPr txBox="1"/>
              <p:nvPr/>
            </p:nvSpPr>
            <p:spPr>
              <a:xfrm>
                <a:off x="12241" y="6065"/>
                <a:ext cx="1057" cy="488"/>
              </a:xfrm>
              <a:prstGeom prst="rect">
                <a:avLst/>
              </a:prstGeom>
              <a:solidFill>
                <a:schemeClr val="bg1"/>
              </a:solidFill>
              <a:ln>
                <a:solidFill>
                  <a:srgbClr val="FFFF00"/>
                </a:solidFill>
              </a:ln>
            </p:spPr>
            <p:txBody>
              <a:bodyPr wrap="square" rtlCol="0">
                <a:spAutoFit/>
              </a:bodyPr>
              <a:lstStyle/>
              <a:p>
                <a:r>
                  <a:rPr lang="it-IT" sz="1200" noProof="0" dirty="0">
                    <a:cs typeface="+mj-lt"/>
                  </a:rPr>
                  <a:t>15 cm </a:t>
                </a:r>
              </a:p>
            </p:txBody>
          </p:sp>
          <p:cxnSp>
            <p:nvCxnSpPr>
              <p:cNvPr id="83" name="Straight Arrow Connector 28">
                <a:extLst>
                  <a:ext uri="{FF2B5EF4-FFF2-40B4-BE49-F238E27FC236}">
                    <a16:creationId xmlns:a16="http://schemas.microsoft.com/office/drawing/2014/main" id="{BAEB44E4-EF67-AC71-988D-5B1EAA7941BE}"/>
                  </a:ext>
                </a:extLst>
              </p:cNvPr>
              <p:cNvCxnSpPr>
                <a:cxnSpLocks/>
                <a:stCxn id="80" idx="1"/>
              </p:cNvCxnSpPr>
              <p:nvPr/>
            </p:nvCxnSpPr>
            <p:spPr>
              <a:xfrm flipH="1">
                <a:off x="12939" y="3532"/>
                <a:ext cx="2633" cy="104"/>
              </a:xfrm>
              <a:prstGeom prst="straightConnector1">
                <a:avLst/>
              </a:prstGeom>
              <a:ln w="190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29">
                <a:extLst>
                  <a:ext uri="{FF2B5EF4-FFF2-40B4-BE49-F238E27FC236}">
                    <a16:creationId xmlns:a16="http://schemas.microsoft.com/office/drawing/2014/main" id="{D20C8621-C9CC-25D3-E162-214AA052F2EA}"/>
                  </a:ext>
                </a:extLst>
              </p:cNvPr>
              <p:cNvCxnSpPr>
                <a:cxnSpLocks/>
                <a:stCxn id="79" idx="1"/>
              </p:cNvCxnSpPr>
              <p:nvPr/>
            </p:nvCxnSpPr>
            <p:spPr>
              <a:xfrm flipH="1" flipV="1">
                <a:off x="13452" y="4118"/>
                <a:ext cx="2108" cy="817"/>
              </a:xfrm>
              <a:prstGeom prst="straightConnector1">
                <a:avLst/>
              </a:prstGeom>
              <a:ln w="190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120" name="Freccia destra 119">
              <a:extLst>
                <a:ext uri="{FF2B5EF4-FFF2-40B4-BE49-F238E27FC236}">
                  <a16:creationId xmlns:a16="http://schemas.microsoft.com/office/drawing/2014/main" id="{03257AB9-C894-AD8A-D919-A28ABF414733}"/>
                </a:ext>
              </a:extLst>
            </p:cNvPr>
            <p:cNvSpPr/>
            <p:nvPr/>
          </p:nvSpPr>
          <p:spPr>
            <a:xfrm rot="10800000">
              <a:off x="1556118" y="4294326"/>
              <a:ext cx="288537" cy="221221"/>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cxnSp>
          <p:nvCxnSpPr>
            <p:cNvPr id="122" name="Connettore 1 121">
              <a:extLst>
                <a:ext uri="{FF2B5EF4-FFF2-40B4-BE49-F238E27FC236}">
                  <a16:creationId xmlns:a16="http://schemas.microsoft.com/office/drawing/2014/main" id="{9A4F5BAA-BB12-303E-C720-82E6499B590A}"/>
                </a:ext>
              </a:extLst>
            </p:cNvPr>
            <p:cNvCxnSpPr>
              <a:cxnSpLocks/>
            </p:cNvCxnSpPr>
            <p:nvPr/>
          </p:nvCxnSpPr>
          <p:spPr>
            <a:xfrm>
              <a:off x="1552749" y="3247519"/>
              <a:ext cx="0" cy="115741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3" name="Connettore 1 122">
              <a:extLst>
                <a:ext uri="{FF2B5EF4-FFF2-40B4-BE49-F238E27FC236}">
                  <a16:creationId xmlns:a16="http://schemas.microsoft.com/office/drawing/2014/main" id="{81E2401D-3AE6-A101-915B-D903641CF21D}"/>
                </a:ext>
              </a:extLst>
            </p:cNvPr>
            <p:cNvCxnSpPr/>
            <p:nvPr/>
          </p:nvCxnSpPr>
          <p:spPr>
            <a:xfrm>
              <a:off x="2773373" y="3243753"/>
              <a:ext cx="0" cy="113876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24" name="Freccia destra 123">
              <a:extLst>
                <a:ext uri="{FF2B5EF4-FFF2-40B4-BE49-F238E27FC236}">
                  <a16:creationId xmlns:a16="http://schemas.microsoft.com/office/drawing/2014/main" id="{8D98B960-61BA-3C99-97DC-09B42DD045E3}"/>
                </a:ext>
              </a:extLst>
            </p:cNvPr>
            <p:cNvSpPr/>
            <p:nvPr/>
          </p:nvSpPr>
          <p:spPr>
            <a:xfrm>
              <a:off x="2484836" y="4271908"/>
              <a:ext cx="288537" cy="221221"/>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grpSp>
      <mc:AlternateContent xmlns:mc="http://schemas.openxmlformats.org/markup-compatibility/2006" xmlns:a14="http://schemas.microsoft.com/office/drawing/2010/main">
        <mc:Choice Requires="a14">
          <p:sp>
            <p:nvSpPr>
              <p:cNvPr id="9" name="Espace réservé du contenu 1">
                <a:extLst>
                  <a:ext uri="{FF2B5EF4-FFF2-40B4-BE49-F238E27FC236}">
                    <a16:creationId xmlns:a16="http://schemas.microsoft.com/office/drawing/2014/main" id="{707FC2FC-8F45-3EFB-7268-371E3A7ADFD7}"/>
                  </a:ext>
                </a:extLst>
              </p:cNvPr>
              <p:cNvSpPr>
                <a:spLocks noGrp="1"/>
              </p:cNvSpPr>
              <p:nvPr>
                <p:ph idx="1"/>
              </p:nvPr>
            </p:nvSpPr>
            <p:spPr>
              <a:xfrm>
                <a:off x="382517" y="653831"/>
                <a:ext cx="8761483" cy="4102333"/>
              </a:xfrm>
            </p:spPr>
            <p:txBody>
              <a:bodyPr>
                <a:normAutofit/>
              </a:bodyPr>
              <a:lstStyle/>
              <a:p>
                <a:pPr>
                  <a:lnSpc>
                    <a:spcPct val="100000"/>
                  </a:lnSpc>
                </a:pPr>
                <a:r>
                  <a:rPr lang="it-IT" sz="1400" b="1" dirty="0">
                    <a:solidFill>
                      <a:schemeClr val="bg1">
                        <a:lumMod val="50000"/>
                      </a:schemeClr>
                    </a:solidFill>
                  </a:rPr>
                  <a:t>Due elettrodi: </a:t>
                </a:r>
                <a:r>
                  <a:rPr lang="it-IT" sz="1400" dirty="0"/>
                  <a:t>geometrie simili a MIG in una camera a vuoto sopra un magnete superconduttore</a:t>
                </a:r>
              </a:p>
              <a:p>
                <a:pPr lvl="1">
                  <a:lnSpc>
                    <a:spcPct val="100000"/>
                  </a:lnSpc>
                </a:pPr>
                <a:r>
                  <a:rPr lang="it-IT" sz="1200" b="0" i="0" u="none" strike="noStrike" dirty="0">
                    <a:solidFill>
                      <a:schemeClr val="tx1"/>
                    </a:solidFill>
                    <a:effectLst/>
                  </a:rPr>
                  <a:t>Alto vuoto </a:t>
                </a:r>
                <a14:m>
                  <m:oMath xmlns:m="http://schemas.openxmlformats.org/officeDocument/2006/math">
                    <m:r>
                      <a:rPr lang="it-IT" sz="1200" b="0" i="1" u="none" strike="noStrike" smtClean="0">
                        <a:solidFill>
                          <a:schemeClr val="tx1"/>
                        </a:solidFill>
                        <a:effectLst/>
                        <a:latin typeface="Cambria Math" panose="02040503050406030204" pitchFamily="18" charset="0"/>
                      </a:rPr>
                      <m:t>𝑝</m:t>
                    </m:r>
                    <m:r>
                      <a:rPr lang="it-IT" sz="1200" b="0" i="1" u="none" strike="noStrike" smtClean="0">
                        <a:solidFill>
                          <a:schemeClr val="tx1"/>
                        </a:solidFill>
                        <a:effectLst/>
                        <a:latin typeface="Cambria Math" panose="02040503050406030204" pitchFamily="18" charset="0"/>
                      </a:rPr>
                      <m:t>=</m:t>
                    </m:r>
                    <m:sSup>
                      <m:sSupPr>
                        <m:ctrlPr>
                          <a:rPr lang="it-IT" sz="1200" b="0" i="1" u="none" strike="noStrike" smtClean="0">
                            <a:solidFill>
                              <a:schemeClr val="tx1"/>
                            </a:solidFill>
                            <a:effectLst/>
                            <a:latin typeface="Cambria Math" panose="02040503050406030204" pitchFamily="18" charset="0"/>
                          </a:rPr>
                        </m:ctrlPr>
                      </m:sSupPr>
                      <m:e>
                        <m:r>
                          <a:rPr lang="it-IT" sz="1200" b="0" i="1" u="none" strike="noStrike" smtClean="0">
                            <a:solidFill>
                              <a:schemeClr val="tx1"/>
                            </a:solidFill>
                            <a:effectLst/>
                            <a:latin typeface="Cambria Math" panose="02040503050406030204" pitchFamily="18" charset="0"/>
                          </a:rPr>
                          <m:t>10</m:t>
                        </m:r>
                      </m:e>
                      <m:sup>
                        <m:r>
                          <a:rPr lang="it-IT" sz="1200" b="0" i="1" smtClean="0">
                            <a:latin typeface="Cambria Math" panose="02040503050406030204" pitchFamily="18" charset="0"/>
                          </a:rPr>
                          <m:t>−7</m:t>
                        </m:r>
                      </m:sup>
                    </m:sSup>
                    <m:r>
                      <a:rPr lang="it-IT" sz="1200" b="0" i="1" smtClean="0">
                        <a:latin typeface="Cambria Math" panose="02040503050406030204" pitchFamily="18" charset="0"/>
                      </a:rPr>
                      <m:t>−</m:t>
                    </m:r>
                    <m:sSup>
                      <m:sSupPr>
                        <m:ctrlPr>
                          <a:rPr lang="it-IT" sz="1200" b="0" i="1" smtClean="0">
                            <a:latin typeface="Cambria Math" panose="02040503050406030204" pitchFamily="18" charset="0"/>
                          </a:rPr>
                        </m:ctrlPr>
                      </m:sSupPr>
                      <m:e>
                        <m:r>
                          <a:rPr lang="it-IT" sz="1200" b="0" i="1" smtClean="0">
                            <a:latin typeface="Cambria Math" panose="02040503050406030204" pitchFamily="18" charset="0"/>
                          </a:rPr>
                          <m:t>10</m:t>
                        </m:r>
                      </m:e>
                      <m:sup>
                        <m:r>
                          <a:rPr lang="it-IT" sz="1200" b="0" i="1" smtClean="0">
                            <a:latin typeface="Cambria Math" panose="02040503050406030204" pitchFamily="18" charset="0"/>
                          </a:rPr>
                          <m:t>−3</m:t>
                        </m:r>
                      </m:sup>
                    </m:sSup>
                    <m:r>
                      <a:rPr lang="it-IT" sz="1200" b="0" i="1" smtClean="0">
                        <a:latin typeface="Cambria Math" panose="02040503050406030204" pitchFamily="18" charset="0"/>
                      </a:rPr>
                      <m:t> </m:t>
                    </m:r>
                    <m:r>
                      <m:rPr>
                        <m:sty m:val="p"/>
                      </m:rPr>
                      <a:rPr lang="it-IT" sz="1200" b="0" i="0" smtClean="0">
                        <a:latin typeface="Cambria Math" panose="02040503050406030204" pitchFamily="18" charset="0"/>
                      </a:rPr>
                      <m:t>mbar</m:t>
                    </m:r>
                  </m:oMath>
                </a14:m>
                <a:r>
                  <a:rPr lang="it-IT" sz="1200" b="0" i="0" u="none" strike="noStrike" dirty="0">
                    <a:solidFill>
                      <a:schemeClr val="tx1"/>
                    </a:solidFill>
                    <a:effectLst/>
                  </a:rPr>
                  <a:t>, elettrodi </a:t>
                </a:r>
                <a:r>
                  <a:rPr lang="it-IT" sz="1200" dirty="0"/>
                  <a:t>sostituibili</a:t>
                </a:r>
                <a:r>
                  <a:rPr lang="it-IT" sz="1200" b="0" i="0" u="none" strike="noStrike" dirty="0">
                    <a:solidFill>
                      <a:schemeClr val="tx1"/>
                    </a:solidFill>
                    <a:effectLst/>
                  </a:rPr>
                  <a:t>, iniezione di gas disponibile</a:t>
                </a:r>
                <a:endParaRPr lang="it-IT" sz="1200" b="0" i="0" u="none" strike="noStrike" baseline="-25000" dirty="0">
                  <a:solidFill>
                    <a:schemeClr val="tx1"/>
                  </a:solidFill>
                  <a:effectLst/>
                </a:endParaRPr>
              </a:p>
              <a:p>
                <a:r>
                  <a:rPr lang="it-IT" sz="1400" b="1" dirty="0">
                    <a:solidFill>
                      <a:srgbClr val="00B050"/>
                    </a:solidFill>
                  </a:rPr>
                  <a:t>Alta tensione (HV) </a:t>
                </a:r>
                <a:r>
                  <a:rPr lang="it-IT" sz="1400" dirty="0"/>
                  <a:t>applicata all’elettrodo centrale, elettrodo esterno messo a terra</a:t>
                </a:r>
              </a:p>
              <a:p>
                <a:pPr lvl="1"/>
                <a14:m>
                  <m:oMath xmlns:m="http://schemas.openxmlformats.org/officeDocument/2006/math">
                    <m:r>
                      <m:rPr>
                        <m:sty m:val="p"/>
                      </m:rPr>
                      <a:rPr lang="it-IT" sz="1200" b="0" i="0" smtClean="0">
                        <a:latin typeface="Cambria Math" panose="02040503050406030204" pitchFamily="18" charset="0"/>
                      </a:rPr>
                      <m:t>Δ</m:t>
                    </m:r>
                    <m:sSub>
                      <m:sSubPr>
                        <m:ctrlPr>
                          <a:rPr lang="it-IT" sz="1200" b="0" i="1" smtClean="0">
                            <a:latin typeface="Cambria Math" panose="02040503050406030204" pitchFamily="18" charset="0"/>
                          </a:rPr>
                        </m:ctrlPr>
                      </m:sSubPr>
                      <m:e>
                        <m:r>
                          <m:rPr>
                            <m:sty m:val="p"/>
                          </m:rPr>
                          <a:rPr lang="it-IT" sz="1200" b="0" i="0" smtClean="0">
                            <a:latin typeface="Cambria Math" panose="02040503050406030204" pitchFamily="18" charset="0"/>
                          </a:rPr>
                          <m:t>V</m:t>
                        </m:r>
                      </m:e>
                      <m:sub>
                        <m:r>
                          <m:rPr>
                            <m:sty m:val="p"/>
                          </m:rPr>
                          <a:rPr lang="it-IT" sz="1200" b="0" i="0" smtClean="0">
                            <a:latin typeface="Cambria Math" panose="02040503050406030204" pitchFamily="18" charset="0"/>
                          </a:rPr>
                          <m:t>bias</m:t>
                        </m:r>
                      </m:sub>
                    </m:sSub>
                    <m:r>
                      <a:rPr lang="it-IT" sz="1200" b="0" i="0" smtClean="0">
                        <a:latin typeface="Cambria Math" panose="02040503050406030204" pitchFamily="18" charset="0"/>
                      </a:rPr>
                      <m:t>&lt;20 </m:t>
                    </m:r>
                    <m:r>
                      <m:rPr>
                        <m:sty m:val="p"/>
                      </m:rPr>
                      <a:rPr lang="it-IT" sz="1200" b="0" i="0" smtClean="0">
                        <a:latin typeface="Cambria Math" panose="02040503050406030204" pitchFamily="18" charset="0"/>
                      </a:rPr>
                      <m:t>kV</m:t>
                    </m:r>
                  </m:oMath>
                </a14:m>
                <a:r>
                  <a:rPr lang="it-IT" sz="1200" dirty="0"/>
                  <a:t>, </a:t>
                </a:r>
                <a14:m>
                  <m:oMath xmlns:m="http://schemas.openxmlformats.org/officeDocument/2006/math">
                    <m:sSub>
                      <m:sSubPr>
                        <m:ctrlPr>
                          <a:rPr lang="it-IT" sz="1200" b="0" i="1" smtClean="0">
                            <a:latin typeface="Cambria Math" panose="02040503050406030204" pitchFamily="18" charset="0"/>
                          </a:rPr>
                        </m:ctrlPr>
                      </m:sSubPr>
                      <m:e>
                        <m:r>
                          <m:rPr>
                            <m:sty m:val="p"/>
                          </m:rPr>
                          <a:rPr lang="it-IT" sz="1200" b="0" i="0" smtClean="0">
                            <a:latin typeface="Cambria Math" panose="02040503050406030204" pitchFamily="18" charset="0"/>
                          </a:rPr>
                          <m:t>I</m:t>
                        </m:r>
                      </m:e>
                      <m:sub>
                        <m:r>
                          <m:rPr>
                            <m:sty m:val="p"/>
                          </m:rPr>
                          <a:rPr lang="it-IT" sz="1200" b="0" i="0" smtClean="0">
                            <a:latin typeface="Cambria Math" panose="02040503050406030204" pitchFamily="18" charset="0"/>
                          </a:rPr>
                          <m:t>max</m:t>
                        </m:r>
                      </m:sub>
                    </m:sSub>
                    <m:r>
                      <a:rPr lang="it-IT" sz="1200" b="0" i="0" smtClean="0">
                        <a:latin typeface="Cambria Math" panose="02040503050406030204" pitchFamily="18" charset="0"/>
                      </a:rPr>
                      <m:t>=</m:t>
                    </m:r>
                    <m:r>
                      <a:rPr lang="it-IT" sz="1200" b="0" i="0" smtClean="0">
                        <a:latin typeface="Cambria Math" panose="02040503050406030204" pitchFamily="18" charset="0"/>
                        <a:ea typeface="Cambria Math" panose="02040503050406030204" pitchFamily="18" charset="0"/>
                      </a:rPr>
                      <m:t>±</m:t>
                    </m:r>
                    <m:r>
                      <a:rPr lang="it-IT" sz="1200" b="0" i="0" smtClean="0">
                        <a:latin typeface="Cambria Math" panose="02040503050406030204" pitchFamily="18" charset="0"/>
                      </a:rPr>
                      <m:t>20 </m:t>
                    </m:r>
                    <m:r>
                      <m:rPr>
                        <m:sty m:val="p"/>
                      </m:rPr>
                      <a:rPr lang="it-IT" sz="1200" b="0" i="0" smtClean="0">
                        <a:latin typeface="Cambria Math" panose="02040503050406030204" pitchFamily="18" charset="0"/>
                      </a:rPr>
                      <m:t>mA</m:t>
                    </m:r>
                  </m:oMath>
                </a14:m>
                <a:endParaRPr lang="it-IT" sz="1200" dirty="0"/>
              </a:p>
              <a:p>
                <a:r>
                  <a:rPr lang="it-IT" sz="1400" b="1" dirty="0">
                    <a:solidFill>
                      <a:srgbClr val="FF0000"/>
                    </a:solidFill>
                  </a:rPr>
                  <a:t>Campo magnetico </a:t>
                </a:r>
                <a:r>
                  <a:rPr lang="it-IT" sz="1400" dirty="0"/>
                  <a:t>prodotto dal magnete superconduttore</a:t>
                </a:r>
              </a:p>
              <a:p>
                <a:pPr lvl="1"/>
                <a14:m>
                  <m:oMath xmlns:m="http://schemas.openxmlformats.org/officeDocument/2006/math">
                    <m:r>
                      <m:rPr>
                        <m:sty m:val="p"/>
                      </m:rPr>
                      <a:rPr lang="it-IT" sz="1200" b="0" i="0" smtClean="0">
                        <a:latin typeface="Cambria Math" panose="02040503050406030204" pitchFamily="18" charset="0"/>
                        <a:ea typeface="Cambria Math" panose="02040503050406030204" pitchFamily="18" charset="0"/>
                      </a:rPr>
                      <m:t>B</m:t>
                    </m:r>
                    <m:r>
                      <a:rPr lang="it-IT" sz="1200" b="0" i="0" smtClean="0">
                        <a:latin typeface="Cambria Math" panose="02040503050406030204" pitchFamily="18" charset="0"/>
                        <a:ea typeface="Cambria Math" panose="02040503050406030204" pitchFamily="18" charset="0"/>
                      </a:rPr>
                      <m:t>&lt;0.31 </m:t>
                    </m:r>
                    <m:r>
                      <m:rPr>
                        <m:sty m:val="p"/>
                      </m:rPr>
                      <a:rPr lang="it-IT" sz="1200" b="0" i="0" smtClean="0">
                        <a:latin typeface="Cambria Math" panose="02040503050406030204" pitchFamily="18" charset="0"/>
                        <a:ea typeface="Cambria Math" panose="02040503050406030204" pitchFamily="18" charset="0"/>
                      </a:rPr>
                      <m:t>T</m:t>
                    </m:r>
                  </m:oMath>
                </a14:m>
                <a:r>
                  <a:rPr lang="it-IT" sz="1200" dirty="0"/>
                  <a:t> nella regione della nube di elettroni</a:t>
                </a:r>
              </a:p>
            </p:txBody>
          </p:sp>
        </mc:Choice>
        <mc:Fallback xmlns="">
          <p:sp>
            <p:nvSpPr>
              <p:cNvPr id="9" name="Espace réservé du contenu 1">
                <a:extLst>
                  <a:ext uri="{FF2B5EF4-FFF2-40B4-BE49-F238E27FC236}">
                    <a16:creationId xmlns:a16="http://schemas.microsoft.com/office/drawing/2014/main" id="{707FC2FC-8F45-3EFB-7268-371E3A7ADFD7}"/>
                  </a:ext>
                </a:extLst>
              </p:cNvPr>
              <p:cNvSpPr>
                <a:spLocks noGrp="1" noRot="1" noChangeAspect="1" noMove="1" noResize="1" noEditPoints="1" noAdjustHandles="1" noChangeArrowheads="1" noChangeShapeType="1" noTextEdit="1"/>
              </p:cNvSpPr>
              <p:nvPr>
                <p:ph idx="1"/>
              </p:nvPr>
            </p:nvSpPr>
            <p:spPr>
              <a:xfrm>
                <a:off x="382517" y="653831"/>
                <a:ext cx="8761483" cy="4102333"/>
              </a:xfrm>
              <a:blipFill>
                <a:blip r:embed="rId4"/>
                <a:stretch>
                  <a:fillRect t="-309"/>
                </a:stretch>
              </a:blipFill>
            </p:spPr>
            <p:txBody>
              <a:bodyPr/>
              <a:lstStyle/>
              <a:p>
                <a:r>
                  <a:rPr lang="en-GB">
                    <a:noFill/>
                  </a:rPr>
                  <a:t> </a:t>
                </a:r>
              </a:p>
            </p:txBody>
          </p:sp>
        </mc:Fallback>
      </mc:AlternateContent>
      <p:sp>
        <p:nvSpPr>
          <p:cNvPr id="14" name="Titre 3">
            <a:extLst>
              <a:ext uri="{FF2B5EF4-FFF2-40B4-BE49-F238E27FC236}">
                <a16:creationId xmlns:a16="http://schemas.microsoft.com/office/drawing/2014/main" id="{B7986279-E4BC-664B-64D0-BB4C4493532E}"/>
              </a:ext>
            </a:extLst>
          </p:cNvPr>
          <p:cNvSpPr>
            <a:spLocks noGrp="1"/>
          </p:cNvSpPr>
          <p:nvPr>
            <p:ph type="title"/>
          </p:nvPr>
        </p:nvSpPr>
        <p:spPr>
          <a:xfrm>
            <a:off x="904875" y="130810"/>
            <a:ext cx="8081645" cy="536575"/>
          </a:xfrm>
        </p:spPr>
        <p:txBody>
          <a:bodyPr>
            <a:normAutofit/>
          </a:bodyPr>
          <a:lstStyle/>
          <a:p>
            <a:r>
              <a:rPr lang="it-IT" dirty="0"/>
              <a:t>Costruzione e parametri di</a:t>
            </a:r>
            <a:r>
              <a:rPr lang="it-IT" noProof="0" dirty="0"/>
              <a:t> T-REX</a:t>
            </a:r>
          </a:p>
        </p:txBody>
      </p:sp>
      <p:grpSp>
        <p:nvGrpSpPr>
          <p:cNvPr id="3" name="Gruppo 2">
            <a:extLst>
              <a:ext uri="{FF2B5EF4-FFF2-40B4-BE49-F238E27FC236}">
                <a16:creationId xmlns:a16="http://schemas.microsoft.com/office/drawing/2014/main" id="{94AA013C-FBEF-63D9-1537-81E25E057873}"/>
              </a:ext>
            </a:extLst>
          </p:cNvPr>
          <p:cNvGrpSpPr/>
          <p:nvPr/>
        </p:nvGrpSpPr>
        <p:grpSpPr>
          <a:xfrm>
            <a:off x="6473109" y="1859054"/>
            <a:ext cx="2565751" cy="2455775"/>
            <a:chOff x="6473109" y="1859054"/>
            <a:chExt cx="2565751" cy="2455775"/>
          </a:xfrm>
        </p:grpSpPr>
        <p:sp>
          <p:nvSpPr>
            <p:cNvPr id="95" name="Rettangolo 94">
              <a:extLst>
                <a:ext uri="{FF2B5EF4-FFF2-40B4-BE49-F238E27FC236}">
                  <a16:creationId xmlns:a16="http://schemas.microsoft.com/office/drawing/2014/main" id="{8BD5BA49-B465-FBFB-35A3-6FD717605936}"/>
                </a:ext>
              </a:extLst>
            </p:cNvPr>
            <p:cNvSpPr/>
            <p:nvPr/>
          </p:nvSpPr>
          <p:spPr>
            <a:xfrm>
              <a:off x="6473109" y="1859054"/>
              <a:ext cx="1441276" cy="21149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050" noProof="0" dirty="0"/>
            </a:p>
          </p:txBody>
        </p:sp>
        <p:sp>
          <p:nvSpPr>
            <p:cNvPr id="48" name="TextBox 20">
              <a:extLst>
                <a:ext uri="{FF2B5EF4-FFF2-40B4-BE49-F238E27FC236}">
                  <a16:creationId xmlns:a16="http://schemas.microsoft.com/office/drawing/2014/main" id="{C5EB4074-CCED-ADD7-4125-34BB354505C6}"/>
                </a:ext>
              </a:extLst>
            </p:cNvPr>
            <p:cNvSpPr/>
            <p:nvPr/>
          </p:nvSpPr>
          <p:spPr>
            <a:xfrm>
              <a:off x="8102696" y="3854646"/>
              <a:ext cx="936164" cy="460183"/>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nSpc>
                  <a:spcPct val="100000"/>
                </a:lnSpc>
                <a:buNone/>
              </a:pPr>
              <a:r>
                <a:rPr lang="it-IT" sz="1200" spc="-1" noProof="0" dirty="0">
                  <a:solidFill>
                    <a:srgbClr val="000000"/>
                  </a:solidFill>
                  <a:ea typeface="DejaVu Sans" panose="020B0606030804020204"/>
                  <a:cs typeface="+mj-lt"/>
                </a:rPr>
                <a:t>Camera a Vuoto</a:t>
              </a:r>
            </a:p>
          </p:txBody>
        </p:sp>
      </p:grpSp>
      <p:sp>
        <p:nvSpPr>
          <p:cNvPr id="94" name="Freccia destra 93">
            <a:extLst>
              <a:ext uri="{FF2B5EF4-FFF2-40B4-BE49-F238E27FC236}">
                <a16:creationId xmlns:a16="http://schemas.microsoft.com/office/drawing/2014/main" id="{CCD946EF-A11D-B756-D5BD-641803B10D4C}"/>
              </a:ext>
            </a:extLst>
          </p:cNvPr>
          <p:cNvSpPr/>
          <p:nvPr/>
        </p:nvSpPr>
        <p:spPr>
          <a:xfrm rot="10024747">
            <a:off x="3765605" y="2005997"/>
            <a:ext cx="1952660" cy="2153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p:sp>
        <p:nvSpPr>
          <p:cNvPr id="4" name="TextBox 20">
            <a:extLst>
              <a:ext uri="{FF2B5EF4-FFF2-40B4-BE49-F238E27FC236}">
                <a16:creationId xmlns:a16="http://schemas.microsoft.com/office/drawing/2014/main" id="{2802E41D-5D44-31D9-1465-286379AE07FB}"/>
              </a:ext>
            </a:extLst>
          </p:cNvPr>
          <p:cNvSpPr/>
          <p:nvPr/>
        </p:nvSpPr>
        <p:spPr>
          <a:xfrm>
            <a:off x="7582914" y="1300494"/>
            <a:ext cx="1179148" cy="460183"/>
          </a:xfrm>
          <a:prstGeom prst="rect">
            <a:avLst/>
          </a:prstGeom>
          <a:noFill/>
          <a:ln w="0">
            <a:noFill/>
          </a:ln>
        </p:spPr>
        <p:style>
          <a:lnRef idx="0">
            <a:scrgbClr r="0" g="0" b="0"/>
          </a:lnRef>
          <a:fillRef idx="0">
            <a:scrgbClr r="0" g="0" b="0"/>
          </a:fillRef>
          <a:effectRef idx="0">
            <a:scrgbClr r="0" g="0" b="0"/>
          </a:effectRef>
          <a:fontRef idx="minor"/>
        </p:style>
        <p:txBody>
          <a:bodyPr wrap="square" lIns="89972" tIns="44986" rIns="89972" bIns="44986" anchor="ctr">
            <a:spAutoFit/>
          </a:bodyPr>
          <a:lstStyle/>
          <a:p>
            <a:pPr algn="ctr">
              <a:lnSpc>
                <a:spcPct val="100000"/>
              </a:lnSpc>
              <a:buNone/>
            </a:pPr>
            <a:r>
              <a:rPr lang="it-IT" sz="1200" spc="-1" noProof="0" dirty="0">
                <a:solidFill>
                  <a:srgbClr val="000000"/>
                </a:solidFill>
                <a:ea typeface="DejaVu Sans" panose="020B0606030804020204"/>
                <a:cs typeface="+mj-lt"/>
              </a:rPr>
              <a:t>Finestra di Osservazione</a:t>
            </a:r>
          </a:p>
        </p:txBody>
      </p:sp>
      <p:cxnSp>
        <p:nvCxnSpPr>
          <p:cNvPr id="11" name="Straight Arrow Connector 9">
            <a:extLst>
              <a:ext uri="{FF2B5EF4-FFF2-40B4-BE49-F238E27FC236}">
                <a16:creationId xmlns:a16="http://schemas.microsoft.com/office/drawing/2014/main" id="{86EB64AE-308F-66F2-7231-5803305E9223}"/>
              </a:ext>
            </a:extLst>
          </p:cNvPr>
          <p:cNvCxnSpPr>
            <a:cxnSpLocks/>
            <a:stCxn id="4" idx="2"/>
          </p:cNvCxnSpPr>
          <p:nvPr/>
        </p:nvCxnSpPr>
        <p:spPr>
          <a:xfrm flipH="1">
            <a:off x="7395070" y="1760677"/>
            <a:ext cx="777418" cy="194831"/>
          </a:xfrm>
          <a:prstGeom prst="straightConnector1">
            <a:avLst/>
          </a:prstGeom>
          <a:solidFill>
            <a:schemeClr val="accent1"/>
          </a:solidFill>
          <a:ln w="9525" cap="flat" cmpd="sng" algn="ctr">
            <a:solidFill>
              <a:schemeClr val="tx1"/>
            </a:solidFill>
            <a:prstDash val="solid"/>
            <a:round/>
            <a:headEnd type="none" w="med" len="med"/>
            <a:tailEnd type="triangle" w="med" len="med"/>
          </a:ln>
        </p:spPr>
      </p:cxnSp>
      <p:sp>
        <p:nvSpPr>
          <p:cNvPr id="18" name="Espace réservé de la date 4">
            <a:extLst>
              <a:ext uri="{FF2B5EF4-FFF2-40B4-BE49-F238E27FC236}">
                <a16:creationId xmlns:a16="http://schemas.microsoft.com/office/drawing/2014/main" id="{960DBC64-7BBD-24FE-FEC5-1CB3704A0741}"/>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3169858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6425D-C2A4-E81A-1E6C-C31E651EE94A}"/>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00D7BF7B-8359-9D47-E98A-D1E1872B573A}"/>
              </a:ext>
            </a:extLst>
          </p:cNvPr>
          <p:cNvPicPr>
            <a:picLocks noChangeAspect="1"/>
          </p:cNvPicPr>
          <p:nvPr/>
        </p:nvPicPr>
        <p:blipFill>
          <a:blip r:embed="rId3"/>
          <a:srcRect t="6976"/>
          <a:stretch>
            <a:fillRect/>
          </a:stretch>
        </p:blipFill>
        <p:spPr>
          <a:xfrm>
            <a:off x="1240171" y="48387"/>
            <a:ext cx="7233587" cy="5046725"/>
          </a:xfrm>
          <a:prstGeom prst="rect">
            <a:avLst/>
          </a:prstGeom>
        </p:spPr>
      </p:pic>
      <p:sp>
        <p:nvSpPr>
          <p:cNvPr id="7" name="Espace réservé du numéro de diapositive 6">
            <a:extLst>
              <a:ext uri="{FF2B5EF4-FFF2-40B4-BE49-F238E27FC236}">
                <a16:creationId xmlns:a16="http://schemas.microsoft.com/office/drawing/2014/main" id="{20864B08-08BC-D3C3-97CC-9EC5B83957E5}"/>
              </a:ext>
            </a:extLst>
          </p:cNvPr>
          <p:cNvSpPr>
            <a:spLocks noGrp="1"/>
          </p:cNvSpPr>
          <p:nvPr>
            <p:ph type="sldNum" sz="quarter" idx="16"/>
          </p:nvPr>
        </p:nvSpPr>
        <p:spPr/>
        <p:txBody>
          <a:bodyPr/>
          <a:lstStyle/>
          <a:p>
            <a:fld id="{E1E1CD7C-2161-7D43-862E-CE4C333CD873}" type="slidenum">
              <a:rPr lang="it-IT" smtClean="0">
                <a:cs typeface="+mj-lt"/>
              </a:rPr>
              <a:t>7</a:t>
            </a:fld>
            <a:endParaRPr lang="it-IT" dirty="0">
              <a:cs typeface="+mj-lt"/>
            </a:endParaRPr>
          </a:p>
        </p:txBody>
      </p:sp>
      <p:grpSp>
        <p:nvGrpSpPr>
          <p:cNvPr id="22" name="Group 21">
            <a:extLst>
              <a:ext uri="{FF2B5EF4-FFF2-40B4-BE49-F238E27FC236}">
                <a16:creationId xmlns:a16="http://schemas.microsoft.com/office/drawing/2014/main" id="{713CEB40-1655-428C-C7F9-3C192B9F6756}"/>
              </a:ext>
            </a:extLst>
          </p:cNvPr>
          <p:cNvGrpSpPr/>
          <p:nvPr/>
        </p:nvGrpSpPr>
        <p:grpSpPr>
          <a:xfrm>
            <a:off x="1284900" y="653504"/>
            <a:ext cx="5811342" cy="4359703"/>
            <a:chOff x="1795" y="1123"/>
            <a:chExt cx="9714" cy="7342"/>
          </a:xfrm>
        </p:grpSpPr>
        <p:sp>
          <p:nvSpPr>
            <p:cNvPr id="47" name="TextBox 46">
              <a:extLst>
                <a:ext uri="{FF2B5EF4-FFF2-40B4-BE49-F238E27FC236}">
                  <a16:creationId xmlns:a16="http://schemas.microsoft.com/office/drawing/2014/main" id="{DC1C0CC4-DC75-E45A-FEA9-15A5CE951BA4}"/>
                </a:ext>
              </a:extLst>
            </p:cNvPr>
            <p:cNvSpPr txBox="1"/>
            <p:nvPr/>
          </p:nvSpPr>
          <p:spPr>
            <a:xfrm>
              <a:off x="1795" y="7710"/>
              <a:ext cx="3782" cy="518"/>
            </a:xfrm>
            <a:prstGeom prst="rect">
              <a:avLst/>
            </a:prstGeom>
            <a:solidFill>
              <a:schemeClr val="bg1"/>
            </a:solidFill>
            <a:ln>
              <a:solidFill>
                <a:srgbClr val="FF0000"/>
              </a:solidFill>
            </a:ln>
          </p:spPr>
          <p:txBody>
            <a:bodyPr wrap="square" rtlCol="0" anchor="ctr">
              <a:spAutoFit/>
            </a:bodyPr>
            <a:lstStyle/>
            <a:p>
              <a:pPr algn="ctr">
                <a:lnSpc>
                  <a:spcPct val="100000"/>
                </a:lnSpc>
                <a:buNone/>
              </a:pPr>
              <a:r>
                <a:rPr lang="it-IT" sz="1400" spc="-1" dirty="0">
                  <a:ea typeface="DejaVu Sans" panose="020B0606030804020204"/>
                  <a:cs typeface="+mj-lt"/>
                </a:rPr>
                <a:t>Magnete Superconduttore</a:t>
              </a:r>
            </a:p>
          </p:txBody>
        </p:sp>
        <p:sp>
          <p:nvSpPr>
            <p:cNvPr id="48" name="TextBox 47">
              <a:extLst>
                <a:ext uri="{FF2B5EF4-FFF2-40B4-BE49-F238E27FC236}">
                  <a16:creationId xmlns:a16="http://schemas.microsoft.com/office/drawing/2014/main" id="{D04D5EA6-DBD9-FB79-1FE3-208F22ED8B66}"/>
                </a:ext>
              </a:extLst>
            </p:cNvPr>
            <p:cNvSpPr txBox="1"/>
            <p:nvPr/>
          </p:nvSpPr>
          <p:spPr>
            <a:xfrm>
              <a:off x="4345" y="5337"/>
              <a:ext cx="2026" cy="1244"/>
            </a:xfrm>
            <a:prstGeom prst="rect">
              <a:avLst/>
            </a:prstGeom>
            <a:solidFill>
              <a:schemeClr val="bg1"/>
            </a:solidFill>
            <a:ln w="28575">
              <a:solidFill>
                <a:srgbClr val="FF0000"/>
              </a:solidFill>
            </a:ln>
          </p:spPr>
          <p:txBody>
            <a:bodyPr wrap="square" rtlCol="0" anchor="ctr">
              <a:spAutoFit/>
            </a:bodyPr>
            <a:lstStyle/>
            <a:p>
              <a:pPr algn="ctr"/>
              <a:r>
                <a:rPr lang="it-IT" sz="1400" b="1" dirty="0">
                  <a:cs typeface="+mj-lt"/>
                </a:rPr>
                <a:t>Camera a vuoto</a:t>
              </a:r>
            </a:p>
            <a:p>
              <a:pPr algn="ctr"/>
              <a:r>
                <a:rPr lang="it-IT" sz="1400" b="1" dirty="0">
                  <a:cs typeface="+mj-lt"/>
                </a:rPr>
                <a:t>(T-REX)</a:t>
              </a:r>
            </a:p>
          </p:txBody>
        </p:sp>
        <p:sp>
          <p:nvSpPr>
            <p:cNvPr id="49" name="TextBox 48">
              <a:extLst>
                <a:ext uri="{FF2B5EF4-FFF2-40B4-BE49-F238E27FC236}">
                  <a16:creationId xmlns:a16="http://schemas.microsoft.com/office/drawing/2014/main" id="{9620A438-9648-83F9-400C-28DCC8B6DDD1}"/>
                </a:ext>
              </a:extLst>
            </p:cNvPr>
            <p:cNvSpPr txBox="1"/>
            <p:nvPr/>
          </p:nvSpPr>
          <p:spPr>
            <a:xfrm>
              <a:off x="9671" y="7221"/>
              <a:ext cx="1838" cy="1244"/>
            </a:xfrm>
            <a:prstGeom prst="rect">
              <a:avLst/>
            </a:prstGeom>
            <a:solidFill>
              <a:schemeClr val="bg1"/>
            </a:solidFill>
            <a:ln>
              <a:solidFill>
                <a:srgbClr val="FF0000"/>
              </a:solidFill>
            </a:ln>
          </p:spPr>
          <p:txBody>
            <a:bodyPr wrap="square" rtlCol="0" anchor="ctr">
              <a:spAutoFit/>
            </a:bodyPr>
            <a:lstStyle/>
            <a:p>
              <a:pPr algn="ctr"/>
              <a:r>
                <a:rPr lang="it-IT" sz="1400" b="0" i="0" u="none" strike="noStrike" dirty="0">
                  <a:solidFill>
                    <a:srgbClr val="000000"/>
                  </a:solidFill>
                  <a:effectLst/>
                </a:rPr>
                <a:t>Sistema di Pompaggio a Vuoto</a:t>
              </a:r>
            </a:p>
          </p:txBody>
        </p:sp>
        <p:sp>
          <p:nvSpPr>
            <p:cNvPr id="50" name="TextBox 49">
              <a:extLst>
                <a:ext uri="{FF2B5EF4-FFF2-40B4-BE49-F238E27FC236}">
                  <a16:creationId xmlns:a16="http://schemas.microsoft.com/office/drawing/2014/main" id="{9A72C439-1C50-CB17-91C2-E84BDA2B4D14}"/>
                </a:ext>
              </a:extLst>
            </p:cNvPr>
            <p:cNvSpPr txBox="1"/>
            <p:nvPr/>
          </p:nvSpPr>
          <p:spPr>
            <a:xfrm>
              <a:off x="8580" y="2249"/>
              <a:ext cx="2710" cy="881"/>
            </a:xfrm>
            <a:prstGeom prst="rect">
              <a:avLst/>
            </a:prstGeom>
            <a:solidFill>
              <a:schemeClr val="bg1"/>
            </a:solidFill>
            <a:ln>
              <a:solidFill>
                <a:srgbClr val="FF0000"/>
              </a:solidFill>
            </a:ln>
          </p:spPr>
          <p:txBody>
            <a:bodyPr wrap="square" rtlCol="0" anchor="ctr">
              <a:spAutoFit/>
            </a:bodyPr>
            <a:lstStyle/>
            <a:p>
              <a:pPr algn="ctr"/>
              <a:r>
                <a:rPr lang="it-IT" sz="1400" dirty="0"/>
                <a:t>Diagnostica e Alimentazione HV</a:t>
              </a:r>
              <a:endParaRPr lang="it-IT" sz="1400" dirty="0">
                <a:cs typeface="+mj-lt"/>
              </a:endParaRPr>
            </a:p>
          </p:txBody>
        </p:sp>
        <p:cxnSp>
          <p:nvCxnSpPr>
            <p:cNvPr id="2" name="Straight Arrow Connector 1">
              <a:extLst>
                <a:ext uri="{FF2B5EF4-FFF2-40B4-BE49-F238E27FC236}">
                  <a16:creationId xmlns:a16="http://schemas.microsoft.com/office/drawing/2014/main" id="{D1D8E458-F348-938E-2503-79317D0FEF5E}"/>
                </a:ext>
              </a:extLst>
            </p:cNvPr>
            <p:cNvCxnSpPr>
              <a:cxnSpLocks/>
              <a:stCxn id="50" idx="2"/>
            </p:cNvCxnSpPr>
            <p:nvPr/>
          </p:nvCxnSpPr>
          <p:spPr>
            <a:xfrm>
              <a:off x="9935" y="3130"/>
              <a:ext cx="1277" cy="740"/>
            </a:xfrm>
            <a:prstGeom prst="straightConnector1">
              <a:avLst/>
            </a:prstGeom>
            <a:ln w="190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E090436-053E-C155-6649-AC70197253EB}"/>
                </a:ext>
              </a:extLst>
            </p:cNvPr>
            <p:cNvCxnSpPr>
              <a:cxnSpLocks/>
              <a:stCxn id="49" idx="1"/>
            </p:cNvCxnSpPr>
            <p:nvPr/>
          </p:nvCxnSpPr>
          <p:spPr>
            <a:xfrm flipH="1" flipV="1">
              <a:off x="8739" y="7358"/>
              <a:ext cx="932" cy="485"/>
            </a:xfrm>
            <a:prstGeom prst="straightConnector1">
              <a:avLst/>
            </a:prstGeom>
            <a:ln w="190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DEDA33C-76D4-46C3-D513-DC319B13D038}"/>
                </a:ext>
              </a:extLst>
            </p:cNvPr>
            <p:cNvCxnSpPr>
              <a:cxnSpLocks/>
              <a:stCxn id="48" idx="0"/>
            </p:cNvCxnSpPr>
            <p:nvPr/>
          </p:nvCxnSpPr>
          <p:spPr>
            <a:xfrm flipH="1" flipV="1">
              <a:off x="3815" y="3596"/>
              <a:ext cx="1543" cy="1741"/>
            </a:xfrm>
            <a:prstGeom prst="straightConnector1">
              <a:avLst/>
            </a:prstGeom>
            <a:ln w="190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66B068B-9E06-3DC2-E75F-DC9A49283A32}"/>
                </a:ext>
              </a:extLst>
            </p:cNvPr>
            <p:cNvCxnSpPr>
              <a:cxnSpLocks/>
              <a:stCxn id="47" idx="0"/>
            </p:cNvCxnSpPr>
            <p:nvPr/>
          </p:nvCxnSpPr>
          <p:spPr>
            <a:xfrm flipH="1" flipV="1">
              <a:off x="3364" y="4830"/>
              <a:ext cx="322" cy="2880"/>
            </a:xfrm>
            <a:prstGeom prst="straightConnector1">
              <a:avLst/>
            </a:prstGeom>
            <a:ln w="190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48">
              <a:extLst>
                <a:ext uri="{FF2B5EF4-FFF2-40B4-BE49-F238E27FC236}">
                  <a16:creationId xmlns:a16="http://schemas.microsoft.com/office/drawing/2014/main" id="{07673032-3955-FA7B-4721-909596A41DEB}"/>
                </a:ext>
              </a:extLst>
            </p:cNvPr>
            <p:cNvSpPr txBox="1"/>
            <p:nvPr/>
          </p:nvSpPr>
          <p:spPr>
            <a:xfrm>
              <a:off x="1891" y="1123"/>
              <a:ext cx="2165" cy="881"/>
            </a:xfrm>
            <a:prstGeom prst="rect">
              <a:avLst/>
            </a:prstGeom>
            <a:solidFill>
              <a:schemeClr val="bg1"/>
            </a:solidFill>
            <a:ln>
              <a:solidFill>
                <a:srgbClr val="FF0000"/>
              </a:solidFill>
            </a:ln>
          </p:spPr>
          <p:txBody>
            <a:bodyPr wrap="square" rtlCol="0" anchor="ctr">
              <a:spAutoFit/>
            </a:bodyPr>
            <a:lstStyle/>
            <a:p>
              <a:pPr algn="ctr"/>
              <a:r>
                <a:rPr lang="it-IT" sz="1400" noProof="1">
                  <a:cs typeface="+mj-lt"/>
                </a:rPr>
                <a:t>Finestra di Osservazione</a:t>
              </a:r>
            </a:p>
          </p:txBody>
        </p:sp>
        <p:cxnSp>
          <p:nvCxnSpPr>
            <p:cNvPr id="14" name="Straight Arrow Connector 13">
              <a:extLst>
                <a:ext uri="{FF2B5EF4-FFF2-40B4-BE49-F238E27FC236}">
                  <a16:creationId xmlns:a16="http://schemas.microsoft.com/office/drawing/2014/main" id="{003FE952-888E-D88E-1F1E-94C2418A15C4}"/>
                </a:ext>
              </a:extLst>
            </p:cNvPr>
            <p:cNvCxnSpPr>
              <a:cxnSpLocks/>
              <a:stCxn id="13" idx="2"/>
            </p:cNvCxnSpPr>
            <p:nvPr/>
          </p:nvCxnSpPr>
          <p:spPr>
            <a:xfrm>
              <a:off x="2973" y="2004"/>
              <a:ext cx="602" cy="533"/>
            </a:xfrm>
            <a:prstGeom prst="straightConnector1">
              <a:avLst/>
            </a:prstGeom>
            <a:ln w="190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48">
              <a:extLst>
                <a:ext uri="{FF2B5EF4-FFF2-40B4-BE49-F238E27FC236}">
                  <a16:creationId xmlns:a16="http://schemas.microsoft.com/office/drawing/2014/main" id="{92934EEC-2590-6F54-8341-1D367ACE6059}"/>
                </a:ext>
              </a:extLst>
            </p:cNvPr>
            <p:cNvSpPr txBox="1"/>
            <p:nvPr/>
          </p:nvSpPr>
          <p:spPr>
            <a:xfrm>
              <a:off x="4901" y="1227"/>
              <a:ext cx="2239" cy="1244"/>
            </a:xfrm>
            <a:prstGeom prst="rect">
              <a:avLst/>
            </a:prstGeom>
            <a:solidFill>
              <a:schemeClr val="bg1"/>
            </a:solidFill>
            <a:ln>
              <a:solidFill>
                <a:srgbClr val="FF0000"/>
              </a:solidFill>
            </a:ln>
          </p:spPr>
          <p:txBody>
            <a:bodyPr wrap="square" rtlCol="0" anchor="ctr">
              <a:spAutoFit/>
            </a:bodyPr>
            <a:lstStyle/>
            <a:p>
              <a:pPr algn="ctr"/>
              <a:r>
                <a:rPr lang="it-IT" sz="1400" dirty="0">
                  <a:solidFill>
                    <a:srgbClr val="000000"/>
                  </a:solidFill>
                </a:rPr>
                <a:t>Controllo e Alimentazione del Magnete</a:t>
              </a:r>
              <a:endParaRPr lang="it-IT" sz="1400" b="0" i="0" u="none" strike="noStrike" dirty="0">
                <a:solidFill>
                  <a:srgbClr val="000000"/>
                </a:solidFill>
                <a:effectLst/>
              </a:endParaRPr>
            </a:p>
          </p:txBody>
        </p:sp>
        <p:cxnSp>
          <p:nvCxnSpPr>
            <p:cNvPr id="20" name="Straight Arrow Connector 19">
              <a:extLst>
                <a:ext uri="{FF2B5EF4-FFF2-40B4-BE49-F238E27FC236}">
                  <a16:creationId xmlns:a16="http://schemas.microsoft.com/office/drawing/2014/main" id="{DCE5A9FB-E1A2-0103-774F-0096400EA236}"/>
                </a:ext>
              </a:extLst>
            </p:cNvPr>
            <p:cNvCxnSpPr>
              <a:cxnSpLocks/>
              <a:stCxn id="19" idx="2"/>
            </p:cNvCxnSpPr>
            <p:nvPr/>
          </p:nvCxnSpPr>
          <p:spPr>
            <a:xfrm>
              <a:off x="6020" y="2471"/>
              <a:ext cx="1270" cy="490"/>
            </a:xfrm>
            <a:prstGeom prst="straightConnector1">
              <a:avLst/>
            </a:prstGeom>
            <a:ln w="190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15" name="Titre 3">
            <a:extLst>
              <a:ext uri="{FF2B5EF4-FFF2-40B4-BE49-F238E27FC236}">
                <a16:creationId xmlns:a16="http://schemas.microsoft.com/office/drawing/2014/main" id="{6B11688F-5181-19D4-F7A6-22AF5A9EAC03}"/>
              </a:ext>
            </a:extLst>
          </p:cNvPr>
          <p:cNvSpPr txBox="1">
            <a:spLocks/>
          </p:cNvSpPr>
          <p:nvPr/>
        </p:nvSpPr>
        <p:spPr>
          <a:xfrm>
            <a:off x="1204133" y="130810"/>
            <a:ext cx="8081645" cy="536575"/>
          </a:xfrm>
          <a:prstGeom prst="rect">
            <a:avLst/>
          </a:prstGeom>
        </p:spPr>
        <p:txBody>
          <a:bodyPr vert="horz" lIns="180000" tIns="0" rIns="72000" bIns="46800" rtlCol="0" anchor="t">
            <a:normAutofit/>
          </a:bodyPr>
          <a:lst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80604020202020204" pitchFamily="34" charset="0"/>
              </a:defRPr>
            </a:lvl1pPr>
          </a:lstStyle>
          <a:p>
            <a:r>
              <a:rPr lang="it-IT" dirty="0">
                <a:solidFill>
                  <a:schemeClr val="bg1"/>
                </a:solidFill>
                <a:highlight>
                  <a:srgbClr val="FF0000"/>
                </a:highlight>
              </a:rPr>
              <a:t> T-REX visto dall’esterno	  </a:t>
            </a:r>
          </a:p>
        </p:txBody>
      </p:sp>
      <p:sp>
        <p:nvSpPr>
          <p:cNvPr id="23" name="Espace réservé de la date 4">
            <a:extLst>
              <a:ext uri="{FF2B5EF4-FFF2-40B4-BE49-F238E27FC236}">
                <a16:creationId xmlns:a16="http://schemas.microsoft.com/office/drawing/2014/main" id="{5AC57BB4-3129-1F0C-C892-D0A6E676631D}"/>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852275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E2EB3-EECA-6F39-26E6-82BAE8AEBAB0}"/>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4898243-B786-5D6D-10BF-8A89884CF9D1}"/>
              </a:ext>
            </a:extLst>
          </p:cNvPr>
          <p:cNvSpPr>
            <a:spLocks noGrp="1"/>
          </p:cNvSpPr>
          <p:nvPr>
            <p:ph type="sldNum" sz="quarter" idx="16"/>
          </p:nvPr>
        </p:nvSpPr>
        <p:spPr/>
        <p:txBody>
          <a:bodyPr/>
          <a:lstStyle/>
          <a:p>
            <a:fld id="{E1E1CD7C-2161-7D43-862E-CE4C333CD873}" type="slidenum">
              <a:rPr lang="it-IT" noProof="0" smtClean="0">
                <a:cs typeface="+mj-lt"/>
              </a:rPr>
              <a:t>8</a:t>
            </a:fld>
            <a:endParaRPr lang="it-IT" noProof="0" dirty="0">
              <a:cs typeface="+mj-lt"/>
            </a:endParaRPr>
          </a:p>
        </p:txBody>
      </p:sp>
      <p:pic>
        <p:nvPicPr>
          <p:cNvPr id="3" name="Immagine 2">
            <a:extLst>
              <a:ext uri="{FF2B5EF4-FFF2-40B4-BE49-F238E27FC236}">
                <a16:creationId xmlns:a16="http://schemas.microsoft.com/office/drawing/2014/main" id="{EC84B34F-7D0A-9827-B536-E4C48142ADEB}"/>
              </a:ext>
            </a:extLst>
          </p:cNvPr>
          <p:cNvPicPr>
            <a:picLocks noChangeAspect="1"/>
          </p:cNvPicPr>
          <p:nvPr/>
        </p:nvPicPr>
        <p:blipFill>
          <a:blip r:embed="rId5"/>
          <a:srcRect l="16823"/>
          <a:stretch>
            <a:fillRect/>
          </a:stretch>
        </p:blipFill>
        <p:spPr>
          <a:xfrm rot="5400000">
            <a:off x="711390" y="1001385"/>
            <a:ext cx="3936389" cy="3549420"/>
          </a:xfrm>
          <a:prstGeom prst="rect">
            <a:avLst/>
          </a:prstGeom>
        </p:spPr>
      </p:pic>
      <p:pic>
        <p:nvPicPr>
          <p:cNvPr id="2" name="IMG_2619 2_8E51D436-0DC3-4024-9818-77491E729FE5.mp4">
            <a:hlinkClick r:id="" action="ppaction://media"/>
            <a:extLst>
              <a:ext uri="{FF2B5EF4-FFF2-40B4-BE49-F238E27FC236}">
                <a16:creationId xmlns:a16="http://schemas.microsoft.com/office/drawing/2014/main" id="{B2E5C299-02C6-C85E-98D8-04EFFAF0D97F}"/>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4556" r="5795" b="5134"/>
          <a:stretch>
            <a:fillRect/>
          </a:stretch>
        </p:blipFill>
        <p:spPr>
          <a:xfrm>
            <a:off x="5040969" y="807901"/>
            <a:ext cx="3422521" cy="3936389"/>
          </a:xfrm>
          <a:prstGeom prst="rect">
            <a:avLst/>
          </a:prstGeom>
        </p:spPr>
      </p:pic>
      <p:sp>
        <p:nvSpPr>
          <p:cNvPr id="25" name="Freccia destra 24">
            <a:extLst>
              <a:ext uri="{FF2B5EF4-FFF2-40B4-BE49-F238E27FC236}">
                <a16:creationId xmlns:a16="http://schemas.microsoft.com/office/drawing/2014/main" id="{AFABA4D0-E16C-DE70-9EE7-4F794ADF727A}"/>
              </a:ext>
            </a:extLst>
          </p:cNvPr>
          <p:cNvSpPr/>
          <p:nvPr/>
        </p:nvSpPr>
        <p:spPr>
          <a:xfrm>
            <a:off x="4051331" y="2477659"/>
            <a:ext cx="1063281" cy="6037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noProof="0" dirty="0"/>
          </a:p>
        </p:txBody>
      </p:sp>
      <mc:AlternateContent xmlns:mc="http://schemas.openxmlformats.org/markup-compatibility/2006" xmlns:a14="http://schemas.microsoft.com/office/drawing/2010/main">
        <mc:Choice Requires="a14">
          <p:sp>
            <p:nvSpPr>
              <p:cNvPr id="6" name="Titre 3">
                <a:extLst>
                  <a:ext uri="{FF2B5EF4-FFF2-40B4-BE49-F238E27FC236}">
                    <a16:creationId xmlns:a16="http://schemas.microsoft.com/office/drawing/2014/main" id="{1D68BA28-997C-87F5-B3BA-B631B8F6723E}"/>
                  </a:ext>
                </a:extLst>
              </p:cNvPr>
              <p:cNvSpPr txBox="1">
                <a:spLocks/>
              </p:cNvSpPr>
              <p:nvPr/>
            </p:nvSpPr>
            <p:spPr>
              <a:xfrm>
                <a:off x="679313" y="134143"/>
                <a:ext cx="8208306" cy="536575"/>
              </a:xfrm>
              <a:prstGeom prst="rect">
                <a:avLst/>
              </a:prstGeom>
            </p:spPr>
            <p:txBody>
              <a:bodyPr vert="horz" lIns="180000" tIns="0" rIns="72000" bIns="46800" rtlCol="0" anchor="t">
                <a:normAutofit fontScale="70000" lnSpcReduction="20000"/>
              </a:bodyPr>
              <a:lst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80604020202020204" pitchFamily="34" charset="0"/>
                  </a:defRPr>
                </a:lvl1pPr>
              </a:lstStyle>
              <a:p>
                <a:r>
                  <a:rPr lang="it-IT" noProof="0" dirty="0">
                    <a:cs typeface="+mj-lt"/>
                  </a:rPr>
                  <a:t>Formazione spontanea della nube al di sopra della soglia </a:t>
                </a:r>
                <a14:m>
                  <m:oMath xmlns:m="http://schemas.openxmlformats.org/officeDocument/2006/math">
                    <m:r>
                      <a:rPr lang="it-IT" b="1" i="0" noProof="0" smtClean="0">
                        <a:latin typeface="Cambria Math" panose="02040503050406030204" pitchFamily="18" charset="0"/>
                        <a:cs typeface="+mj-lt"/>
                      </a:rPr>
                      <m:t>𝚫</m:t>
                    </m:r>
                    <m:sSub>
                      <m:sSubPr>
                        <m:ctrlPr>
                          <a:rPr lang="it-IT" i="1" noProof="0" smtClean="0">
                            <a:latin typeface="Cambria Math" panose="02040503050406030204" pitchFamily="18" charset="0"/>
                            <a:cs typeface="+mj-lt"/>
                          </a:rPr>
                        </m:ctrlPr>
                      </m:sSubPr>
                      <m:e>
                        <m:r>
                          <a:rPr lang="it-IT" b="1" i="0" noProof="0" smtClean="0">
                            <a:latin typeface="Cambria Math" panose="02040503050406030204" pitchFamily="18" charset="0"/>
                            <a:cs typeface="+mj-lt"/>
                          </a:rPr>
                          <m:t>𝐕</m:t>
                        </m:r>
                      </m:e>
                      <m:sub>
                        <m:r>
                          <a:rPr lang="it-IT" b="1" i="0" noProof="0" smtClean="0">
                            <a:latin typeface="Cambria Math" panose="02040503050406030204" pitchFamily="18" charset="0"/>
                            <a:cs typeface="+mj-lt"/>
                          </a:rPr>
                          <m:t>𝐛𝐢𝐚𝐬</m:t>
                        </m:r>
                      </m:sub>
                    </m:sSub>
                    <m:r>
                      <a:rPr lang="it-IT" b="0" i="1" noProof="0" smtClean="0">
                        <a:latin typeface="Cambria Math" panose="02040503050406030204" pitchFamily="18" charset="0"/>
                        <a:cs typeface="+mj-lt"/>
                      </a:rPr>
                      <m:t> </m:t>
                    </m:r>
                  </m:oMath>
                </a14:m>
                <a:r>
                  <a:rPr lang="it-IT" noProof="0" dirty="0">
                    <a:cs typeface="+mj-lt"/>
                  </a:rPr>
                  <a:t>&gt; 1.5kV, B &gt; 0.1T</a:t>
                </a:r>
                <a:endParaRPr lang="it-IT" noProof="0" dirty="0"/>
              </a:p>
            </p:txBody>
          </p:sp>
        </mc:Choice>
        <mc:Fallback xmlns="">
          <p:sp>
            <p:nvSpPr>
              <p:cNvPr id="6" name="Titre 3">
                <a:extLst>
                  <a:ext uri="{FF2B5EF4-FFF2-40B4-BE49-F238E27FC236}">
                    <a16:creationId xmlns:a16="http://schemas.microsoft.com/office/drawing/2014/main" id="{1D68BA28-997C-87F5-B3BA-B631B8F6723E}"/>
                  </a:ext>
                </a:extLst>
              </p:cNvPr>
              <p:cNvSpPr txBox="1">
                <a:spLocks noRot="1" noChangeAspect="1" noMove="1" noResize="1" noEditPoints="1" noAdjustHandles="1" noChangeArrowheads="1" noChangeShapeType="1" noTextEdit="1"/>
              </p:cNvSpPr>
              <p:nvPr/>
            </p:nvSpPr>
            <p:spPr>
              <a:xfrm>
                <a:off x="679313" y="134143"/>
                <a:ext cx="8208306" cy="536575"/>
              </a:xfrm>
              <a:prstGeom prst="rect">
                <a:avLst/>
              </a:prstGeom>
              <a:blipFill>
                <a:blip r:embed="rId7"/>
                <a:stretch>
                  <a:fillRect t="-32558" r="-108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3497AA8B-BB9F-57AA-79F8-91496307F31B}"/>
                  </a:ext>
                </a:extLst>
              </p:cNvPr>
              <p:cNvSpPr txBox="1"/>
              <p:nvPr/>
            </p:nvSpPr>
            <p:spPr>
              <a:xfrm>
                <a:off x="2136334" y="439227"/>
                <a:ext cx="5294264" cy="300082"/>
              </a:xfrm>
              <a:prstGeom prst="rect">
                <a:avLst/>
              </a:prstGeom>
              <a:noFill/>
            </p:spPr>
            <p:txBody>
              <a:bodyPr wrap="square">
                <a:spAutoFit/>
              </a:bodyPr>
              <a:lstStyle/>
              <a:p>
                <a:pPr algn="ctr"/>
                <a:r>
                  <a:rPr lang="it-IT" noProof="0" dirty="0">
                    <a:cs typeface="+mj-lt"/>
                  </a:rPr>
                  <a:t>Video: Incremento lineare di </a:t>
                </a:r>
                <a14:m>
                  <m:oMath xmlns:m="http://schemas.openxmlformats.org/officeDocument/2006/math">
                    <m:r>
                      <m:rPr>
                        <m:sty m:val="p"/>
                      </m:rPr>
                      <a:rPr lang="it-IT" b="0" i="0" noProof="0" smtClean="0">
                        <a:latin typeface="Cambria Math" panose="02040503050406030204" pitchFamily="18" charset="0"/>
                        <a:cs typeface="+mj-lt"/>
                      </a:rPr>
                      <m:t>Δ</m:t>
                    </m:r>
                    <m:sSub>
                      <m:sSubPr>
                        <m:ctrlPr>
                          <a:rPr lang="it-IT" b="0" i="1" noProof="0" smtClean="0">
                            <a:latin typeface="Cambria Math" panose="02040503050406030204" pitchFamily="18" charset="0"/>
                            <a:cs typeface="+mj-lt"/>
                          </a:rPr>
                        </m:ctrlPr>
                      </m:sSubPr>
                      <m:e>
                        <m:r>
                          <m:rPr>
                            <m:sty m:val="p"/>
                          </m:rPr>
                          <a:rPr lang="it-IT" b="0" i="1" noProof="0" smtClean="0">
                            <a:latin typeface="Cambria Math" panose="02040503050406030204" pitchFamily="18" charset="0"/>
                            <a:cs typeface="+mj-lt"/>
                          </a:rPr>
                          <m:t>V</m:t>
                        </m:r>
                      </m:e>
                      <m:sub>
                        <m:r>
                          <a:rPr lang="it-IT" b="0" i="1" noProof="0" smtClean="0">
                            <a:latin typeface="Cambria Math" panose="02040503050406030204" pitchFamily="18" charset="0"/>
                            <a:cs typeface="+mj-lt"/>
                          </a:rPr>
                          <m:t>𝑏𝑖𝑎𝑠</m:t>
                        </m:r>
                      </m:sub>
                    </m:sSub>
                  </m:oMath>
                </a14:m>
                <a:r>
                  <a:rPr lang="it-IT" noProof="0" dirty="0">
                    <a:cs typeface="+mj-lt"/>
                  </a:rPr>
                  <a:t> con B costante, spegnimento</a:t>
                </a:r>
                <a:endParaRPr lang="it-IT" noProof="0" dirty="0"/>
              </a:p>
            </p:txBody>
          </p:sp>
        </mc:Choice>
        <mc:Fallback xmlns="">
          <p:sp>
            <p:nvSpPr>
              <p:cNvPr id="8" name="CasellaDiTesto 7">
                <a:extLst>
                  <a:ext uri="{FF2B5EF4-FFF2-40B4-BE49-F238E27FC236}">
                    <a16:creationId xmlns:a16="http://schemas.microsoft.com/office/drawing/2014/main" id="{3497AA8B-BB9F-57AA-79F8-91496307F31B}"/>
                  </a:ext>
                </a:extLst>
              </p:cNvPr>
              <p:cNvSpPr txBox="1">
                <a:spLocks noRot="1" noChangeAspect="1" noMove="1" noResize="1" noEditPoints="1" noAdjustHandles="1" noChangeArrowheads="1" noChangeShapeType="1" noTextEdit="1"/>
              </p:cNvSpPr>
              <p:nvPr/>
            </p:nvSpPr>
            <p:spPr>
              <a:xfrm>
                <a:off x="2136334" y="439227"/>
                <a:ext cx="5294264" cy="300082"/>
              </a:xfrm>
              <a:prstGeom prst="rect">
                <a:avLst/>
              </a:prstGeom>
              <a:blipFill>
                <a:blip r:embed="rId8"/>
                <a:stretch>
                  <a:fillRect b="-16000"/>
                </a:stretch>
              </a:blipFill>
            </p:spPr>
            <p:txBody>
              <a:bodyPr/>
              <a:lstStyle/>
              <a:p>
                <a:r>
                  <a:rPr lang="en-GB">
                    <a:noFill/>
                  </a:rPr>
                  <a:t> </a:t>
                </a:r>
              </a:p>
            </p:txBody>
          </p:sp>
        </mc:Fallback>
      </mc:AlternateContent>
      <p:sp>
        <p:nvSpPr>
          <p:cNvPr id="4" name="Espace réservé de la date 4">
            <a:extLst>
              <a:ext uri="{FF2B5EF4-FFF2-40B4-BE49-F238E27FC236}">
                <a16:creationId xmlns:a16="http://schemas.microsoft.com/office/drawing/2014/main" id="{C383E7A7-B386-06BB-7792-D756B7968A06}"/>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35332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repeatCount="indefinite" fill="hold" display="0">
                  <p:stCondLst>
                    <p:cond delay="indefinite"/>
                  </p:stCondLst>
                  <p:endCondLst>
                    <p:cond evt="onNext" delay="0">
                      <p:tgtEl>
                        <p:sldTgt/>
                      </p:tgtEl>
                    </p:cond>
                  </p:end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0E250-6A14-23DE-F31B-7E32941E98E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9C7D665C-CF41-AF5F-AD86-7F2ECE04E7E1}"/>
                  </a:ext>
                </a:extLst>
              </p:cNvPr>
              <p:cNvSpPr>
                <a:spLocks noGrp="1"/>
              </p:cNvSpPr>
              <p:nvPr>
                <p:ph idx="1"/>
              </p:nvPr>
            </p:nvSpPr>
            <p:spPr>
              <a:xfrm>
                <a:off x="598416" y="714690"/>
                <a:ext cx="4207581" cy="4571880"/>
              </a:xfrm>
            </p:spPr>
            <p:txBody>
              <a:bodyPr>
                <a:normAutofit fontScale="95000"/>
              </a:bodyPr>
              <a:lstStyle/>
              <a:p>
                <a:r>
                  <a:rPr lang="it-IT" noProof="0" dirty="0"/>
                  <a:t>T-REX sperimentato con:</a:t>
                </a:r>
              </a:p>
              <a:p>
                <a:pPr lvl="1"/>
                <a:r>
                  <a:rPr lang="it-IT" noProof="0" dirty="0"/>
                  <a:t>Argon, Elio, Idrogeno </a:t>
                </a:r>
              </a:p>
              <a:p>
                <a:pPr lvl="1"/>
                <a14:m>
                  <m:oMath xmlns:m="http://schemas.openxmlformats.org/officeDocument/2006/math">
                    <m:r>
                      <m:rPr>
                        <m:sty m:val="p"/>
                      </m:rPr>
                      <a:rPr lang="it-IT" i="0" noProof="0" smtClean="0">
                        <a:latin typeface="Cambria Math" panose="02040503050406030204" pitchFamily="18" charset="0"/>
                      </a:rPr>
                      <m:t>p</m:t>
                    </m:r>
                    <m:r>
                      <a:rPr lang="it-IT" i="1" noProof="0" smtClean="0">
                        <a:latin typeface="Cambria Math" panose="02040503050406030204" pitchFamily="18" charset="0"/>
                      </a:rPr>
                      <m:t> =</m:t>
                    </m:r>
                    <m:sSup>
                      <m:sSupPr>
                        <m:ctrlPr>
                          <a:rPr lang="it-IT" b="0" i="1" noProof="0" smtClean="0">
                            <a:latin typeface="Cambria Math" panose="02040503050406030204" pitchFamily="18" charset="0"/>
                          </a:rPr>
                        </m:ctrlPr>
                      </m:sSupPr>
                      <m:e>
                        <m:r>
                          <a:rPr lang="it-IT" b="0" i="1" noProof="0" smtClean="0">
                            <a:latin typeface="Cambria Math" panose="02040503050406030204" pitchFamily="18" charset="0"/>
                          </a:rPr>
                          <m:t>10</m:t>
                        </m:r>
                      </m:e>
                      <m:sup>
                        <m:r>
                          <a:rPr lang="it-IT" b="0" i="1" noProof="0" smtClean="0">
                            <a:latin typeface="Cambria Math" panose="02040503050406030204" pitchFamily="18" charset="0"/>
                          </a:rPr>
                          <m:t>−6</m:t>
                        </m:r>
                      </m:sup>
                    </m:sSup>
                    <m:r>
                      <a:rPr lang="it-IT" b="0" i="1" noProof="0" smtClean="0">
                        <a:latin typeface="Cambria Math" panose="02040503050406030204" pitchFamily="18" charset="0"/>
                      </a:rPr>
                      <m:t>−</m:t>
                    </m:r>
                    <m:sSup>
                      <m:sSupPr>
                        <m:ctrlPr>
                          <a:rPr lang="it-IT" b="0" i="1" noProof="0" smtClean="0">
                            <a:latin typeface="Cambria Math" panose="02040503050406030204" pitchFamily="18" charset="0"/>
                          </a:rPr>
                        </m:ctrlPr>
                      </m:sSupPr>
                      <m:e>
                        <m:r>
                          <a:rPr lang="it-IT" b="0" i="1" noProof="0" smtClean="0">
                            <a:latin typeface="Cambria Math" panose="02040503050406030204" pitchFamily="18" charset="0"/>
                          </a:rPr>
                          <m:t>5×10</m:t>
                        </m:r>
                      </m:e>
                      <m:sup>
                        <m:r>
                          <a:rPr lang="it-IT" b="0" i="1" noProof="0" smtClean="0">
                            <a:latin typeface="Cambria Math" panose="02040503050406030204" pitchFamily="18" charset="0"/>
                          </a:rPr>
                          <m:t>−4</m:t>
                        </m:r>
                      </m:sup>
                    </m:sSup>
                    <m:r>
                      <a:rPr lang="it-IT" b="0" i="0" noProof="0" smtClean="0">
                        <a:latin typeface="Cambria Math" panose="02040503050406030204" pitchFamily="18" charset="0"/>
                      </a:rPr>
                      <m:t> </m:t>
                    </m:r>
                    <m:r>
                      <m:rPr>
                        <m:sty m:val="p"/>
                      </m:rPr>
                      <a:rPr lang="it-IT" noProof="0" smtClean="0">
                        <a:latin typeface="Cambria Math" panose="02040503050406030204" pitchFamily="18" charset="0"/>
                      </a:rPr>
                      <m:t>mbar</m:t>
                    </m:r>
                  </m:oMath>
                </a14:m>
                <a:endParaRPr lang="it-IT" noProof="0" dirty="0"/>
              </a:p>
              <a:p>
                <a:pPr lvl="1"/>
                <a14:m>
                  <m:oMath xmlns:m="http://schemas.openxmlformats.org/officeDocument/2006/math">
                    <m:r>
                      <m:rPr>
                        <m:sty m:val="p"/>
                      </m:rPr>
                      <a:rPr lang="it-IT" b="0" i="0" noProof="0" smtClean="0">
                        <a:latin typeface="Cambria Math" panose="02040503050406030204" pitchFamily="18" charset="0"/>
                      </a:rPr>
                      <m:t>Δ</m:t>
                    </m:r>
                    <m:sSub>
                      <m:sSubPr>
                        <m:ctrlPr>
                          <a:rPr lang="it-IT" b="0" i="1" noProof="0" smtClean="0">
                            <a:latin typeface="Cambria Math" panose="02040503050406030204" pitchFamily="18" charset="0"/>
                          </a:rPr>
                        </m:ctrlPr>
                      </m:sSubPr>
                      <m:e>
                        <m:r>
                          <m:rPr>
                            <m:sty m:val="p"/>
                          </m:rPr>
                          <a:rPr lang="it-IT" b="0" i="0" noProof="0" smtClean="0">
                            <a:latin typeface="Cambria Math" panose="02040503050406030204" pitchFamily="18" charset="0"/>
                          </a:rPr>
                          <m:t>V</m:t>
                        </m:r>
                      </m:e>
                      <m:sub>
                        <m:r>
                          <m:rPr>
                            <m:sty m:val="p"/>
                          </m:rPr>
                          <a:rPr lang="it-IT" b="0" i="0" noProof="0" smtClean="0">
                            <a:latin typeface="Cambria Math" panose="02040503050406030204" pitchFamily="18" charset="0"/>
                          </a:rPr>
                          <m:t>bias</m:t>
                        </m:r>
                      </m:sub>
                    </m:sSub>
                    <m:r>
                      <a:rPr lang="it-IT" b="0" i="0" noProof="0" smtClean="0">
                        <a:latin typeface="Cambria Math" panose="02040503050406030204" pitchFamily="18" charset="0"/>
                      </a:rPr>
                      <m:t>=1−20 </m:t>
                    </m:r>
                    <m:r>
                      <m:rPr>
                        <m:sty m:val="p"/>
                      </m:rPr>
                      <a:rPr lang="it-IT" b="0" i="0" noProof="0" smtClean="0">
                        <a:latin typeface="Cambria Math" panose="02040503050406030204" pitchFamily="18" charset="0"/>
                      </a:rPr>
                      <m:t>kV</m:t>
                    </m:r>
                    <m:r>
                      <a:rPr lang="it-IT" b="0" i="0" noProof="0" smtClean="0">
                        <a:latin typeface="Cambria Math" panose="02040503050406030204" pitchFamily="18" charset="0"/>
                      </a:rPr>
                      <m:t> </m:t>
                    </m:r>
                  </m:oMath>
                </a14:m>
                <a:r>
                  <a:rPr lang="it-IT" noProof="0" dirty="0"/>
                  <a:t>, </a:t>
                </a:r>
                <a14:m>
                  <m:oMath xmlns:m="http://schemas.openxmlformats.org/officeDocument/2006/math">
                    <m:r>
                      <m:rPr>
                        <m:sty m:val="p"/>
                      </m:rPr>
                      <a:rPr lang="it-IT" i="0" noProof="0" smtClean="0">
                        <a:latin typeface="Cambria Math" panose="02040503050406030204" pitchFamily="18" charset="0"/>
                      </a:rPr>
                      <m:t>B</m:t>
                    </m:r>
                    <m:r>
                      <a:rPr lang="it-IT" i="1" noProof="0" smtClean="0">
                        <a:latin typeface="Cambria Math" panose="02040503050406030204" pitchFamily="18" charset="0"/>
                      </a:rPr>
                      <m:t> = 0.1</m:t>
                    </m:r>
                    <m:r>
                      <a:rPr lang="it-IT" b="0" i="1" noProof="0" smtClean="0">
                        <a:latin typeface="Cambria Math" panose="02040503050406030204" pitchFamily="18" charset="0"/>
                      </a:rPr>
                      <m:t>0−</m:t>
                    </m:r>
                    <m:r>
                      <a:rPr lang="it-IT" i="1" noProof="0" smtClean="0">
                        <a:latin typeface="Cambria Math" panose="02040503050406030204" pitchFamily="18" charset="0"/>
                      </a:rPr>
                      <m:t>0.31 </m:t>
                    </m:r>
                    <m:r>
                      <m:rPr>
                        <m:sty m:val="p"/>
                      </m:rPr>
                      <a:rPr lang="it-IT" i="0" noProof="0" smtClean="0">
                        <a:latin typeface="Cambria Math" panose="02040503050406030204" pitchFamily="18" charset="0"/>
                      </a:rPr>
                      <m:t>T</m:t>
                    </m:r>
                    <m:r>
                      <a:rPr lang="it-IT" i="1" noProof="0" smtClean="0">
                        <a:latin typeface="Cambria Math" panose="02040503050406030204" pitchFamily="18" charset="0"/>
                      </a:rPr>
                      <m:t> </m:t>
                    </m:r>
                  </m:oMath>
                </a14:m>
                <a:endParaRPr lang="it-IT" noProof="0" dirty="0"/>
              </a:p>
              <a:p>
                <a:pPr lvl="1"/>
                <a:r>
                  <a:rPr lang="it-IT" noProof="0" dirty="0"/>
                  <a:t>Tre configurazioni di elettrodi</a:t>
                </a:r>
              </a:p>
            </p:txBody>
          </p:sp>
        </mc:Choice>
        <mc:Fallback xmlns="">
          <p:sp>
            <p:nvSpPr>
              <p:cNvPr id="2" name="Espace réservé du contenu 1">
                <a:extLst>
                  <a:ext uri="{FF2B5EF4-FFF2-40B4-BE49-F238E27FC236}">
                    <a16:creationId xmlns:a16="http://schemas.microsoft.com/office/drawing/2014/main" id="{9C7D665C-CF41-AF5F-AD86-7F2ECE04E7E1}"/>
                  </a:ext>
                </a:extLst>
              </p:cNvPr>
              <p:cNvSpPr>
                <a:spLocks noGrp="1" noRot="1" noChangeAspect="1" noMove="1" noResize="1" noEditPoints="1" noAdjustHandles="1" noChangeArrowheads="1" noChangeShapeType="1" noTextEdit="1"/>
              </p:cNvSpPr>
              <p:nvPr>
                <p:ph idx="1"/>
              </p:nvPr>
            </p:nvSpPr>
            <p:spPr>
              <a:xfrm>
                <a:off x="598416" y="714690"/>
                <a:ext cx="4207581" cy="4571880"/>
              </a:xfrm>
              <a:blipFill>
                <a:blip r:embed="rId3"/>
                <a:stretch>
                  <a:fillRect t="-1385"/>
                </a:stretch>
              </a:blipFill>
            </p:spPr>
            <p:txBody>
              <a:bodyPr/>
              <a:lstStyle/>
              <a:p>
                <a:r>
                  <a:rPr lang="en-GB">
                    <a:noFill/>
                  </a:rPr>
                  <a:t> </a:t>
                </a:r>
              </a:p>
            </p:txBody>
          </p:sp>
        </mc:Fallback>
      </mc:AlternateContent>
      <p:sp>
        <p:nvSpPr>
          <p:cNvPr id="4" name="Titre 3">
            <a:extLst>
              <a:ext uri="{FF2B5EF4-FFF2-40B4-BE49-F238E27FC236}">
                <a16:creationId xmlns:a16="http://schemas.microsoft.com/office/drawing/2014/main" id="{2EB3E3D6-1176-3472-9C26-4942D943E4BF}"/>
              </a:ext>
            </a:extLst>
          </p:cNvPr>
          <p:cNvSpPr>
            <a:spLocks noGrp="1"/>
          </p:cNvSpPr>
          <p:nvPr>
            <p:ph type="title"/>
          </p:nvPr>
        </p:nvSpPr>
        <p:spPr>
          <a:xfrm>
            <a:off x="904875" y="130810"/>
            <a:ext cx="7802245" cy="455930"/>
          </a:xfrm>
        </p:spPr>
        <p:txBody>
          <a:bodyPr>
            <a:noAutofit/>
          </a:bodyPr>
          <a:lstStyle/>
          <a:p>
            <a:r>
              <a:rPr lang="it-IT" sz="2800" noProof="0" dirty="0"/>
              <a:t>T-REX è un esperimento flessibile e ricco di diagnostiche</a:t>
            </a:r>
            <a:endParaRPr lang="it-IT" sz="2800" b="0" noProof="0" dirty="0"/>
          </a:p>
        </p:txBody>
      </p:sp>
      <p:sp>
        <p:nvSpPr>
          <p:cNvPr id="7" name="Espace réservé du numéro de diapositive 6">
            <a:extLst>
              <a:ext uri="{FF2B5EF4-FFF2-40B4-BE49-F238E27FC236}">
                <a16:creationId xmlns:a16="http://schemas.microsoft.com/office/drawing/2014/main" id="{5DF66595-AC35-16CE-75D4-3E9ADAE039E0}"/>
              </a:ext>
            </a:extLst>
          </p:cNvPr>
          <p:cNvSpPr>
            <a:spLocks noGrp="1"/>
          </p:cNvSpPr>
          <p:nvPr>
            <p:ph type="sldNum" sz="quarter" idx="16"/>
          </p:nvPr>
        </p:nvSpPr>
        <p:spPr/>
        <p:txBody>
          <a:bodyPr/>
          <a:lstStyle/>
          <a:p>
            <a:fld id="{E1E1CD7C-2161-7D43-862E-CE4C333CD873}" type="slidenum">
              <a:rPr lang="it-IT" noProof="0" smtClean="0"/>
              <a:t>9</a:t>
            </a:fld>
            <a:endParaRPr lang="it-IT" noProof="0" dirty="0"/>
          </a:p>
        </p:txBody>
      </p:sp>
      <p:sp>
        <p:nvSpPr>
          <p:cNvPr id="3" name="Espace réservé du pied de page 5">
            <a:extLst>
              <a:ext uri="{FF2B5EF4-FFF2-40B4-BE49-F238E27FC236}">
                <a16:creationId xmlns:a16="http://schemas.microsoft.com/office/drawing/2014/main" id="{91C8302F-6405-1443-D957-184BF31F1A8B}"/>
              </a:ext>
            </a:extLst>
          </p:cNvPr>
          <p:cNvSpPr>
            <a:spLocks noGrp="1"/>
          </p:cNvSpPr>
          <p:nvPr>
            <p:ph type="ftr" sz="quarter" idx="15"/>
          </p:nvPr>
        </p:nvSpPr>
        <p:spPr/>
        <p:txBody>
          <a:bodyPr/>
          <a:lstStyle/>
          <a:p>
            <a:r>
              <a:rPr lang="it-IT" noProof="0" dirty="0" err="1">
                <a:latin typeface="+mj-lt"/>
                <a:cs typeface="+mj-lt"/>
              </a:rPr>
              <a:t>F</a:t>
            </a:r>
            <a:r>
              <a:rPr lang="it-IT" noProof="0" dirty="0">
                <a:latin typeface="+mj-lt"/>
                <a:cs typeface="+mj-lt"/>
              </a:rPr>
              <a:t>. Romano </a:t>
            </a:r>
          </a:p>
          <a:p>
            <a:r>
              <a:rPr lang="it-IT" noProof="0" dirty="0">
                <a:latin typeface="+mj-lt"/>
                <a:cs typeface="+mj-lt"/>
              </a:rPr>
              <a:t> </a:t>
            </a:r>
          </a:p>
        </p:txBody>
      </p:sp>
      <p:sp>
        <p:nvSpPr>
          <p:cNvPr id="17" name="CasellaDiTesto 16">
            <a:extLst>
              <a:ext uri="{FF2B5EF4-FFF2-40B4-BE49-F238E27FC236}">
                <a16:creationId xmlns:a16="http://schemas.microsoft.com/office/drawing/2014/main" id="{DB34F2EC-EB42-14CC-9AC6-00C1A6927A24}"/>
              </a:ext>
            </a:extLst>
          </p:cNvPr>
          <p:cNvSpPr txBox="1"/>
          <p:nvPr/>
        </p:nvSpPr>
        <p:spPr>
          <a:xfrm>
            <a:off x="-696990" y="127888"/>
            <a:ext cx="184731" cy="300082"/>
          </a:xfrm>
          <a:prstGeom prst="rect">
            <a:avLst/>
          </a:prstGeom>
          <a:noFill/>
        </p:spPr>
        <p:txBody>
          <a:bodyPr wrap="none" rtlCol="0">
            <a:spAutoFit/>
          </a:bodyPr>
          <a:lstStyle/>
          <a:p>
            <a:endParaRPr lang="it-IT" noProof="0" dirty="0"/>
          </a:p>
        </p:txBody>
      </p:sp>
      <p:pic>
        <p:nvPicPr>
          <p:cNvPr id="6" name="Immagine 5">
            <a:extLst>
              <a:ext uri="{FF2B5EF4-FFF2-40B4-BE49-F238E27FC236}">
                <a16:creationId xmlns:a16="http://schemas.microsoft.com/office/drawing/2014/main" id="{CFEB4470-FF9D-0881-493D-A6B1DB86579E}"/>
              </a:ext>
            </a:extLst>
          </p:cNvPr>
          <p:cNvPicPr>
            <a:picLocks noChangeAspect="1"/>
          </p:cNvPicPr>
          <p:nvPr/>
        </p:nvPicPr>
        <p:blipFill>
          <a:blip r:embed="rId4"/>
          <a:srcRect l="9121" r="4772" b="4242"/>
          <a:stretch>
            <a:fillRect/>
          </a:stretch>
        </p:blipFill>
        <p:spPr>
          <a:xfrm rot="5400000">
            <a:off x="3625726" y="2624233"/>
            <a:ext cx="2360542" cy="1968864"/>
          </a:xfrm>
          <a:prstGeom prst="rect">
            <a:avLst/>
          </a:prstGeom>
        </p:spPr>
      </p:pic>
      <p:pic>
        <p:nvPicPr>
          <p:cNvPr id="9" name="Immagine 8">
            <a:extLst>
              <a:ext uri="{FF2B5EF4-FFF2-40B4-BE49-F238E27FC236}">
                <a16:creationId xmlns:a16="http://schemas.microsoft.com/office/drawing/2014/main" id="{BAB390CD-17A5-461B-AA71-17C41347B56C}"/>
              </a:ext>
            </a:extLst>
          </p:cNvPr>
          <p:cNvPicPr>
            <a:picLocks noChangeAspect="1"/>
          </p:cNvPicPr>
          <p:nvPr/>
        </p:nvPicPr>
        <p:blipFill>
          <a:blip r:embed="rId5"/>
          <a:srcRect t="1323" b="1323"/>
          <a:stretch/>
        </p:blipFill>
        <p:spPr>
          <a:xfrm rot="5400000">
            <a:off x="6186448" y="2432179"/>
            <a:ext cx="2360543" cy="2352969"/>
          </a:xfrm>
          <a:prstGeom prst="rect">
            <a:avLst/>
          </a:prstGeom>
        </p:spPr>
      </p:pic>
      <p:pic>
        <p:nvPicPr>
          <p:cNvPr id="11" name="Picture 2" descr="No alternative text description for this image">
            <a:extLst>
              <a:ext uri="{FF2B5EF4-FFF2-40B4-BE49-F238E27FC236}">
                <a16:creationId xmlns:a16="http://schemas.microsoft.com/office/drawing/2014/main" id="{D4A47E2B-F582-7902-43BD-E8B3E672D0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918" t="48612" r="32362" b="23253"/>
          <a:stretch>
            <a:fillRect/>
          </a:stretch>
        </p:blipFill>
        <p:spPr bwMode="auto">
          <a:xfrm>
            <a:off x="855694" y="2428393"/>
            <a:ext cx="2500646" cy="23605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Espace réservé du contenu 1">
                <a:extLst>
                  <a:ext uri="{FF2B5EF4-FFF2-40B4-BE49-F238E27FC236}">
                    <a16:creationId xmlns:a16="http://schemas.microsoft.com/office/drawing/2014/main" id="{64C31AA5-50CB-1B72-D45B-2810C201D880}"/>
                  </a:ext>
                </a:extLst>
              </p:cNvPr>
              <p:cNvSpPr txBox="1">
                <a:spLocks/>
              </p:cNvSpPr>
              <p:nvPr/>
            </p:nvSpPr>
            <p:spPr>
              <a:xfrm>
                <a:off x="4805997" y="714690"/>
                <a:ext cx="3971204" cy="4571880"/>
              </a:xfrm>
              <a:prstGeom prst="rect">
                <a:avLst/>
              </a:prstGeom>
            </p:spPr>
            <p:txBody>
              <a:bodyPr vert="horz" lIns="180000" tIns="45720" rIns="91440" bIns="45720" rtlCol="0">
                <a:normAutofit fontScale="95000"/>
              </a:bodyPr>
              <a:lstStyle>
                <a:lvl1pPr marL="171450" indent="-171450" algn="l" defTabSz="685800" rtl="0" eaLnBrk="1" latinLnBrk="0" hangingPunct="1">
                  <a:lnSpc>
                    <a:spcPct val="90000"/>
                  </a:lnSpc>
                  <a:spcBef>
                    <a:spcPts val="750"/>
                  </a:spcBef>
                  <a:buClr>
                    <a:schemeClr val="accent1"/>
                  </a:buClr>
                  <a:buSzPct val="90000"/>
                  <a:buFont typeface="Wingdings" panose="05000000000000000000" pitchFamily="2" charset="2"/>
                  <a:buChar char="§"/>
                  <a:defRPr sz="1800" b="0" i="0" kern="1200">
                    <a:solidFill>
                      <a:schemeClr val="tx1"/>
                    </a:solidFill>
                    <a:latin typeface="Arial" panose="02080604020202020204" pitchFamily="34" charset="0"/>
                    <a:ea typeface="+mn-ea"/>
                    <a:cs typeface="Arial" panose="0208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80604020202020204" pitchFamily="34" charset="0"/>
                  <a:buChar char="•"/>
                  <a:defRPr sz="1600" b="0" i="0" kern="1200">
                    <a:solidFill>
                      <a:schemeClr val="tx1"/>
                    </a:solidFill>
                    <a:latin typeface="Arial" panose="02080604020202020204" pitchFamily="34" charset="0"/>
                    <a:ea typeface="+mn-ea"/>
                    <a:cs typeface="Arial" panose="02080604020202020204" pitchFamily="34" charset="0"/>
                  </a:defRPr>
                </a:lvl2pPr>
                <a:lvl3pPr marL="857250" indent="-171450" algn="l" defTabSz="685800" rtl="0" eaLnBrk="1" latinLnBrk="0" hangingPunct="1">
                  <a:lnSpc>
                    <a:spcPct val="90000"/>
                  </a:lnSpc>
                  <a:spcBef>
                    <a:spcPts val="375"/>
                  </a:spcBef>
                  <a:buSzPct val="90000"/>
                  <a:buFont typeface="Wingdings" panose="05000000000000000000" pitchFamily="2" charset="2"/>
                  <a:buChar char="§"/>
                  <a:defRPr sz="1500" b="0" i="0" kern="1200">
                    <a:solidFill>
                      <a:schemeClr val="tx1"/>
                    </a:solidFill>
                    <a:latin typeface="Arial" panose="02080604020202020204" pitchFamily="34" charset="0"/>
                    <a:ea typeface="+mn-ea"/>
                    <a:cs typeface="Arial" panose="02080604020202020204" pitchFamily="34" charset="0"/>
                  </a:defRPr>
                </a:lvl3pPr>
                <a:lvl4pPr marL="12001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80604020202020204" pitchFamily="34" charset="0"/>
                  <a:buChar char="•"/>
                  <a:defRPr sz="1350" kern="1200">
                    <a:solidFill>
                      <a:schemeClr val="tx1"/>
                    </a:solidFill>
                    <a:latin typeface="+mn-lt"/>
                    <a:ea typeface="+mn-ea"/>
                    <a:cs typeface="+mn-cs"/>
                  </a:defRPr>
                </a:lvl9pPr>
              </a:lstStyle>
              <a:p>
                <a:r>
                  <a:rPr lang="it-IT" noProof="0" dirty="0"/>
                  <a:t>Misure:</a:t>
                </a:r>
              </a:p>
              <a:p>
                <a:pPr lvl="1"/>
                <a:r>
                  <a:rPr lang="it-IT" noProof="0" dirty="0"/>
                  <a:t>Soglie di </a:t>
                </a:r>
                <a14:m>
                  <m:oMath xmlns:m="http://schemas.openxmlformats.org/officeDocument/2006/math">
                    <m:r>
                      <m:rPr>
                        <m:sty m:val="p"/>
                      </m:rPr>
                      <a:rPr lang="it-IT" noProof="0" smtClean="0">
                        <a:latin typeface="Cambria Math" panose="02040503050406030204" pitchFamily="18" charset="0"/>
                      </a:rPr>
                      <m:t>Δ</m:t>
                    </m:r>
                    <m:sSub>
                      <m:sSubPr>
                        <m:ctrlPr>
                          <a:rPr lang="it-IT" i="1" noProof="0" smtClean="0">
                            <a:latin typeface="Cambria Math" panose="02040503050406030204" pitchFamily="18" charset="0"/>
                          </a:rPr>
                        </m:ctrlPr>
                      </m:sSubPr>
                      <m:e>
                        <m:r>
                          <m:rPr>
                            <m:sty m:val="p"/>
                          </m:rPr>
                          <a:rPr lang="it-IT" noProof="0" smtClean="0">
                            <a:latin typeface="Cambria Math" panose="02040503050406030204" pitchFamily="18" charset="0"/>
                          </a:rPr>
                          <m:t>V</m:t>
                        </m:r>
                      </m:e>
                      <m:sub>
                        <m:r>
                          <m:rPr>
                            <m:sty m:val="p"/>
                          </m:rPr>
                          <a:rPr lang="it-IT" noProof="0" smtClean="0">
                            <a:latin typeface="Cambria Math" panose="02040503050406030204" pitchFamily="18" charset="0"/>
                          </a:rPr>
                          <m:t>bias</m:t>
                        </m:r>
                      </m:sub>
                    </m:sSub>
                  </m:oMath>
                </a14:m>
                <a:r>
                  <a:rPr lang="it-IT" noProof="0" dirty="0"/>
                  <a:t> e B</a:t>
                </a:r>
              </a:p>
              <a:p>
                <a:pPr lvl="1"/>
                <a:r>
                  <a:rPr lang="it-IT" noProof="0" dirty="0"/>
                  <a:t>Distribuzione della corrente</a:t>
                </a:r>
                <a:endParaRPr lang="it-IT" dirty="0"/>
              </a:p>
              <a:p>
                <a:pPr lvl="1"/>
                <a:r>
                  <a:rPr lang="it-IT" noProof="0" dirty="0"/>
                  <a:t>Corrente risolta nel tempo</a:t>
                </a:r>
              </a:p>
              <a:p>
                <a:pPr lvl="1"/>
                <a:r>
                  <a:rPr lang="it-IT" noProof="0" dirty="0"/>
                  <a:t>Spettroscopia a emissione ottica </a:t>
                </a:r>
              </a:p>
              <a:p>
                <a:pPr lvl="1"/>
                <a:r>
                  <a:rPr lang="it-IT" noProof="0" dirty="0"/>
                  <a:t>Altro in fase di sviluppo… </a:t>
                </a:r>
              </a:p>
            </p:txBody>
          </p:sp>
        </mc:Choice>
        <mc:Fallback xmlns="">
          <p:sp>
            <p:nvSpPr>
              <p:cNvPr id="8" name="Espace réservé du contenu 1">
                <a:extLst>
                  <a:ext uri="{FF2B5EF4-FFF2-40B4-BE49-F238E27FC236}">
                    <a16:creationId xmlns:a16="http://schemas.microsoft.com/office/drawing/2014/main" id="{64C31AA5-50CB-1B72-D45B-2810C201D880}"/>
                  </a:ext>
                </a:extLst>
              </p:cNvPr>
              <p:cNvSpPr txBox="1">
                <a:spLocks noRot="1" noChangeAspect="1" noMove="1" noResize="1" noEditPoints="1" noAdjustHandles="1" noChangeArrowheads="1" noChangeShapeType="1" noTextEdit="1"/>
              </p:cNvSpPr>
              <p:nvPr/>
            </p:nvSpPr>
            <p:spPr>
              <a:xfrm>
                <a:off x="4805997" y="714690"/>
                <a:ext cx="3971204" cy="4571880"/>
              </a:xfrm>
              <a:prstGeom prst="rect">
                <a:avLst/>
              </a:prstGeom>
              <a:blipFill>
                <a:blip r:embed="rId7"/>
                <a:stretch>
                  <a:fillRect t="-1385"/>
                </a:stretch>
              </a:blipFill>
            </p:spPr>
            <p:txBody>
              <a:bodyPr/>
              <a:lstStyle/>
              <a:p>
                <a:r>
                  <a:rPr lang="en-GB">
                    <a:noFill/>
                  </a:rPr>
                  <a:t> </a:t>
                </a:r>
              </a:p>
            </p:txBody>
          </p:sp>
        </mc:Fallback>
      </mc:AlternateContent>
      <p:sp>
        <p:nvSpPr>
          <p:cNvPr id="10" name="Espace réservé de la date 4">
            <a:extLst>
              <a:ext uri="{FF2B5EF4-FFF2-40B4-BE49-F238E27FC236}">
                <a16:creationId xmlns:a16="http://schemas.microsoft.com/office/drawing/2014/main" id="{578EE28C-AE5A-C368-5ED0-37EBA6442338}"/>
              </a:ext>
            </a:extLst>
          </p:cNvPr>
          <p:cNvSpPr>
            <a:spLocks noGrp="1"/>
          </p:cNvSpPr>
          <p:nvPr>
            <p:ph type="dt" sz="half" idx="14"/>
          </p:nvPr>
        </p:nvSpPr>
        <p:spPr>
          <a:xfrm rot="16200000">
            <a:off x="-717382" y="3282483"/>
            <a:ext cx="2332990" cy="911524"/>
          </a:xfrm>
        </p:spPr>
        <p:txBody>
          <a:bodyPr/>
          <a:lstStyle/>
          <a:p>
            <a:r>
              <a:rPr lang="en-GB" dirty="0">
                <a:solidFill>
                  <a:srgbClr val="FF0000"/>
                </a:solidFill>
                <a:latin typeface="+mj-lt"/>
                <a:cs typeface="+mj-lt"/>
              </a:rPr>
              <a:t>1º  CIP/ TRapped Electrons eXperiment - T-REX</a:t>
            </a:r>
          </a:p>
        </p:txBody>
      </p:sp>
    </p:spTree>
    <p:extLst>
      <p:ext uri="{BB962C8B-B14F-4D97-AF65-F5344CB8AC3E}">
        <p14:creationId xmlns:p14="http://schemas.microsoft.com/office/powerpoint/2010/main" val="4244664509"/>
      </p:ext>
    </p:extLst>
  </p:cSld>
  <p:clrMapOvr>
    <a:masterClrMapping/>
  </p:clrMapOvr>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Office</Template>
  <TotalTime>60773</TotalTime>
  <Words>2591</Words>
  <Application>Microsoft Macintosh PowerPoint</Application>
  <PresentationFormat>Presentazione su schermo (16:9)</PresentationFormat>
  <Paragraphs>381</Paragraphs>
  <Slides>25</Slides>
  <Notes>25</Notes>
  <HiddenSlides>0</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25</vt:i4>
      </vt:variant>
    </vt:vector>
  </HeadingPairs>
  <TitlesOfParts>
    <vt:vector size="32" baseType="lpstr">
      <vt:lpstr>Arial</vt:lpstr>
      <vt:lpstr>Cambria Math</vt:lpstr>
      <vt:lpstr>DejaVu Sans</vt:lpstr>
      <vt:lpstr>Franklin Gothic Demi Cond</vt:lpstr>
      <vt:lpstr>Helvetica</vt:lpstr>
      <vt:lpstr>Wingdings</vt:lpstr>
      <vt:lpstr>Thème Office</vt:lpstr>
      <vt:lpstr> The Trapped  Electrons eXperiment  (T-REX) </vt:lpstr>
      <vt:lpstr>T-REX : elettroni intrappolati nei girotroni</vt:lpstr>
      <vt:lpstr>Presentazione standard di PowerPoint</vt:lpstr>
      <vt:lpstr>Fisica dell’intrappolamento degli elettroni</vt:lpstr>
      <vt:lpstr>T-REX : TRapped Electrons eXperiment</vt:lpstr>
      <vt:lpstr>Costruzione e parametri di T-REX</vt:lpstr>
      <vt:lpstr>Presentazione standard di PowerPoint</vt:lpstr>
      <vt:lpstr>Presentazione standard di PowerPoint</vt:lpstr>
      <vt:lpstr>T-REX è un esperimento flessibile e ricco di diagnostiche</vt:lpstr>
      <vt:lpstr>Il codice FENNECS include tutta la fisica necessaria per la simulazione di nubi di elettroni intrappolati</vt:lpstr>
      <vt:lpstr>Cosa abbiamo determinato?</vt:lpstr>
      <vt:lpstr>Le misure della distribuzione di corrente</vt:lpstr>
      <vt:lpstr>La posizione della nube di elettroni: simulazioni concordano con gli esperimenti</vt:lpstr>
      <vt:lpstr>L’instabilità di diocotrone</vt:lpstr>
      <vt:lpstr>Le oscillazioni delle correnti a causa dell’instabilità di diocotrone</vt:lpstr>
      <vt:lpstr>Le oscillazioni delle correnti a causa dell’instabilità di diocotrone</vt:lpstr>
      <vt:lpstr>L’improvvisa diminuzione delle oscillazioni delle correnti</vt:lpstr>
      <vt:lpstr>Matrice di sonde di corrente per misurare la traccia dell’instabilità di diocotrone</vt:lpstr>
      <vt:lpstr>Matrice di sonde di corrente per misurare la traccia dell’instabilità di diocotrone</vt:lpstr>
      <vt:lpstr>Sperimentazione di 3 Geometrie di Elettrodi</vt:lpstr>
      <vt:lpstr>Spettroscopia ad Emissione Ottica – Effetto Stark</vt:lpstr>
      <vt:lpstr>Conclusioni e Prospettive</vt:lpstr>
      <vt:lpstr>Grazie della vostra gentile Attenzione!</vt:lpstr>
      <vt:lpstr>Extra Slides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EPFL</dc:title>
  <dc:creator>Utilisateur Microsoft Office</dc:creator>
  <cp:lastModifiedBy>Francesco Romano</cp:lastModifiedBy>
  <cp:revision>802</cp:revision>
  <dcterms:created xsi:type="dcterms:W3CDTF">2024-07-02T14:40:17Z</dcterms:created>
  <dcterms:modified xsi:type="dcterms:W3CDTF">2026-02-05T15:59:41Z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0x0101001BFC127AB4946248A5685C1F92D54FFE</vt:lpwstr>
  </property>
  <property fmtid="{D5CDD505-2E9C-101B-9397-08002B2CF9AE}" pid="3" name="ICV">
    <vt:lpwstr/>
  </property>
  <property fmtid="{D5CDD505-2E9C-101B-9397-08002B2CF9AE}" pid="4" name="KSOProductBuildVer">
    <vt:lpwstr>1033-11.1.0.11711</vt:lpwstr>
  </property>
</Properties>
</file>