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256" r:id="rId5"/>
    <p:sldId id="259" r:id="rId6"/>
    <p:sldId id="296" r:id="rId7"/>
    <p:sldId id="363" r:id="rId8"/>
    <p:sldId id="364" r:id="rId9"/>
    <p:sldId id="367" r:id="rId10"/>
    <p:sldId id="365" r:id="rId11"/>
    <p:sldId id="366" r:id="rId12"/>
    <p:sldId id="350" r:id="rId13"/>
    <p:sldId id="374" r:id="rId14"/>
    <p:sldId id="375" r:id="rId15"/>
    <p:sldId id="373" r:id="rId16"/>
    <p:sldId id="359" r:id="rId17"/>
    <p:sldId id="370" r:id="rId18"/>
    <p:sldId id="372" r:id="rId19"/>
    <p:sldId id="355" r:id="rId20"/>
    <p:sldId id="378" r:id="rId21"/>
    <p:sldId id="376" r:id="rId22"/>
    <p:sldId id="377" r:id="rId23"/>
    <p:sldId id="308" r:id="rId24"/>
    <p:sldId id="345" r:id="rId25"/>
    <p:sldId id="274" r:id="rId26"/>
    <p:sldId id="346" r:id="rId27"/>
    <p:sldId id="348" r:id="rId28"/>
    <p:sldId id="361" r:id="rId29"/>
    <p:sldId id="349" r:id="rId30"/>
    <p:sldId id="382" r:id="rId31"/>
    <p:sldId id="284" r:id="rId32"/>
    <p:sldId id="347" r:id="rId33"/>
    <p:sldId id="292" r:id="rId34"/>
    <p:sldId id="285" r:id="rId35"/>
    <p:sldId id="356" r:id="rId36"/>
    <p:sldId id="357" r:id="rId37"/>
    <p:sldId id="362" r:id="rId38"/>
    <p:sldId id="329" r:id="rId39"/>
    <p:sldId id="379" r:id="rId40"/>
    <p:sldId id="380" r:id="rId41"/>
    <p:sldId id="381" r:id="rId42"/>
    <p:sldId id="290" r:id="rId43"/>
    <p:sldId id="279" r:id="rId44"/>
    <p:sldId id="282" r:id="rId45"/>
    <p:sldId id="283" r:id="rId46"/>
    <p:sldId id="299" r:id="rId47"/>
    <p:sldId id="322" r:id="rId48"/>
    <p:sldId id="260" r:id="rId49"/>
    <p:sldId id="321" r:id="rId50"/>
    <p:sldId id="291" r:id="rId51"/>
    <p:sldId id="261" r:id="rId52"/>
    <p:sldId id="354" r:id="rId53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3E3E3"/>
    <a:srgbClr val="B0C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 autoAdjust="0"/>
    <p:restoredTop sz="95310" autoAdjust="0"/>
  </p:normalViewPr>
  <p:slideViewPr>
    <p:cSldViewPr showGuides="1">
      <p:cViewPr varScale="1">
        <p:scale>
          <a:sx n="147" d="100"/>
          <a:sy n="147" d="100"/>
        </p:scale>
        <p:origin x="564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29/01/2026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29/01/2026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93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Mettere</a:t>
            </a:r>
            <a:r>
              <a:rPr lang="en-US" dirty="0"/>
              <a:t> imagine a Maggiore </a:t>
            </a:r>
            <a:r>
              <a:rPr lang="en-US" dirty="0" err="1"/>
              <a:t>risoluzione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63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Referenza</a:t>
            </a:r>
            <a:r>
              <a:rPr lang="en-US" dirty="0"/>
              <a:t> </a:t>
            </a:r>
            <a:r>
              <a:rPr lang="en-US" dirty="0" err="1"/>
              <a:t>briguglio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3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1D60DDC9-3A76-8C84-A6DD-357CB489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51A-CFBC-47C7-80F8-04FF84B1759D}" type="datetimeFigureOut">
              <a:rPr lang="en-GB" smtClean="0"/>
              <a:pPr/>
              <a:t>29/01/2026</a:t>
            </a:fld>
            <a:endParaRPr lang="en-GB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27FD6CB6-BC8F-84EB-6A88-EE411FC02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8809590-5285-75B2-D907-1E630EBC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3754761" cy="345638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1D60DDC9-3A76-8C84-A6DD-357CB489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51A-CFBC-47C7-80F8-04FF84B1759D}" type="datetimeFigureOut">
              <a:rPr lang="en-GB" smtClean="0"/>
              <a:pPr/>
              <a:t>29/01/2026</a:t>
            </a:fld>
            <a:endParaRPr lang="en-GB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27FD6CB6-BC8F-84EB-6A88-EE411FC02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8809590-5285-75B2-D907-1E630EBC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3E16C2-A968-6457-D918-3F99F7ED4F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320" y="1059582"/>
            <a:ext cx="3754761" cy="345638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012220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29/01/2026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png"/><Relationship Id="rId7" Type="http://schemas.openxmlformats.org/officeDocument/2006/relationships/image" Target="../media/image5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675" y="2444027"/>
            <a:ext cx="9001000" cy="1691603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Matteo Valerio Falessi</a:t>
            </a:r>
            <a:r>
              <a:rPr lang="en-US" sz="1600" baseline="30000" dirty="0"/>
              <a:t>1,2</a:t>
            </a:r>
            <a:r>
              <a:rPr lang="en-US" sz="1600" dirty="0"/>
              <a:t>, P. Lauber</a:t>
            </a:r>
            <a:r>
              <a:rPr lang="en-US" sz="1600" baseline="30000" dirty="0"/>
              <a:t>3</a:t>
            </a:r>
            <a:r>
              <a:rPr lang="en-US" sz="1600" dirty="0"/>
              <a:t>, S. Briguglio, A. Bottino</a:t>
            </a:r>
            <a:r>
              <a:rPr lang="en-US" sz="1600" baseline="30000" dirty="0"/>
              <a:t>3</a:t>
            </a:r>
            <a:r>
              <a:rPr lang="en-US" sz="1600" dirty="0"/>
              <a:t>, L. Chen</a:t>
            </a:r>
            <a:r>
              <a:rPr lang="en-US" sz="1600" baseline="30000" dirty="0"/>
              <a:t>4,5</a:t>
            </a:r>
            <a:r>
              <a:rPr lang="en-US" sz="1600" dirty="0"/>
              <a:t>, </a:t>
            </a:r>
            <a:r>
              <a:rPr lang="it-IT" sz="1600" dirty="0"/>
              <a:t>T. Hayward-</a:t>
            </a:r>
            <a:r>
              <a:rPr lang="it-IT" sz="1600" dirty="0" err="1"/>
              <a:t>Schneide</a:t>
            </a:r>
            <a:r>
              <a:rPr lang="en-US" sz="1600" dirty="0"/>
              <a:t>r</a:t>
            </a:r>
            <a:r>
              <a:rPr lang="en-US" sz="1600" baseline="30000" dirty="0"/>
              <a:t>3</a:t>
            </a:r>
            <a:r>
              <a:rPr lang="it-IT" sz="1600" dirty="0"/>
              <a:t>,</a:t>
            </a:r>
            <a:r>
              <a:rPr lang="en-US" sz="1600" dirty="0"/>
              <a:t> G. Meng</a:t>
            </a:r>
            <a:r>
              <a:rPr lang="en-US" sz="1600" baseline="30000" dirty="0"/>
              <a:t>3</a:t>
            </a:r>
            <a:r>
              <a:rPr lang="en-US" sz="1600" dirty="0"/>
              <a:t>, </a:t>
            </a:r>
            <a:r>
              <a:rPr lang="it-IT" sz="1600" dirty="0"/>
              <a:t>A. </a:t>
            </a:r>
            <a:r>
              <a:rPr lang="it-IT" sz="1600" dirty="0" err="1"/>
              <a:t>Mishchenko</a:t>
            </a:r>
            <a:r>
              <a:rPr lang="en-US" sz="1600" baseline="30000" dirty="0"/>
              <a:t>6</a:t>
            </a:r>
            <a:r>
              <a:rPr lang="en-US" sz="1600" dirty="0"/>
              <a:t>, Z. Qiu</a:t>
            </a:r>
            <a:r>
              <a:rPr lang="en-US" sz="1600" baseline="30000" dirty="0"/>
              <a:t>4</a:t>
            </a:r>
            <a:r>
              <a:rPr lang="en-US" sz="1600" dirty="0"/>
              <a:t>,</a:t>
            </a:r>
            <a:r>
              <a:rPr lang="it-IT" sz="1600" dirty="0"/>
              <a:t> G. Wei</a:t>
            </a:r>
            <a:r>
              <a:rPr lang="en-US" sz="1600" baseline="30000" dirty="0"/>
              <a:t>4</a:t>
            </a:r>
            <a:endParaRPr lang="en-US" sz="1600" dirty="0"/>
          </a:p>
          <a:p>
            <a:endParaRPr lang="en-US" sz="900" baseline="30000" dirty="0"/>
          </a:p>
          <a:p>
            <a:endParaRPr lang="en-US" sz="900" baseline="30000" dirty="0"/>
          </a:p>
          <a:p>
            <a:br>
              <a:rPr lang="en-US" sz="900" baseline="30000" dirty="0"/>
            </a:br>
            <a:r>
              <a:rPr lang="en-US" sz="900" baseline="30000" dirty="0"/>
              <a:t>1 </a:t>
            </a:r>
            <a:r>
              <a:rPr lang="it-IT" sz="900" dirty="0"/>
              <a:t>Center for </a:t>
            </a:r>
            <a:r>
              <a:rPr lang="it-IT" sz="900" dirty="0" err="1"/>
              <a:t>Nonlinear</a:t>
            </a:r>
            <a:r>
              <a:rPr lang="it-IT" sz="900" dirty="0"/>
              <a:t> Plasma Science and C.R. ENEA Frascati, C.P. 65, 00044 Frascati, </a:t>
            </a:r>
            <a:r>
              <a:rPr lang="it-IT" sz="900" dirty="0" err="1"/>
              <a:t>Italy</a:t>
            </a:r>
            <a:endParaRPr lang="it-IT" sz="900" dirty="0"/>
          </a:p>
          <a:p>
            <a:r>
              <a:rPr lang="en-US" sz="900" baseline="30000" dirty="0"/>
              <a:t>2 </a:t>
            </a:r>
            <a:r>
              <a:rPr lang="en-US" sz="900" dirty="0"/>
              <a:t>National Institute for Nuclear Physics, Rome Department, </a:t>
            </a:r>
            <a:r>
              <a:rPr lang="en-US" sz="900" dirty="0" err="1"/>
              <a:t>P.le</a:t>
            </a:r>
            <a:r>
              <a:rPr lang="en-US" sz="900" dirty="0"/>
              <a:t> A. Moro, 5, 00185 Roma, Italy</a:t>
            </a:r>
          </a:p>
          <a:p>
            <a:r>
              <a:rPr lang="en-US" sz="900" baseline="30000" dirty="0"/>
              <a:t>3 </a:t>
            </a:r>
            <a:r>
              <a:rPr lang="en-US" sz="900" dirty="0"/>
              <a:t>Max-Planck-</a:t>
            </a:r>
            <a:r>
              <a:rPr lang="en-US" sz="900" dirty="0" err="1"/>
              <a:t>Institut</a:t>
            </a:r>
            <a:r>
              <a:rPr lang="en-US" sz="900" dirty="0"/>
              <a:t> fur Plasma Physics, 95748 </a:t>
            </a:r>
            <a:r>
              <a:rPr lang="en-US" sz="900" dirty="0" err="1"/>
              <a:t>Garching</a:t>
            </a:r>
            <a:r>
              <a:rPr lang="en-US" sz="900" dirty="0"/>
              <a:t>, Germany</a:t>
            </a:r>
          </a:p>
          <a:p>
            <a:r>
              <a:rPr lang="en-US" sz="900" baseline="30000" dirty="0"/>
              <a:t>4 </a:t>
            </a:r>
            <a:r>
              <a:rPr lang="en-US" sz="900" dirty="0"/>
              <a:t>Inst. for Fusion Theory and Simulation and Department of Physics Zhejiang University, Hangzhou 310027, China</a:t>
            </a:r>
          </a:p>
          <a:p>
            <a:r>
              <a:rPr lang="en-US" sz="900" baseline="30000" dirty="0"/>
              <a:t>5 </a:t>
            </a:r>
            <a:r>
              <a:rPr lang="en-US" sz="900" dirty="0"/>
              <a:t>Dept. Physics and Astronomy, University of California, Irvine, CA 92697- 4575, USA</a:t>
            </a:r>
          </a:p>
          <a:p>
            <a:r>
              <a:rPr lang="en-US" sz="900" baseline="30000" dirty="0"/>
              <a:t>6 </a:t>
            </a:r>
            <a:r>
              <a:rPr lang="en-US" sz="900" dirty="0"/>
              <a:t>Max-Planck-</a:t>
            </a:r>
            <a:r>
              <a:rPr lang="en-US" sz="900" dirty="0" err="1"/>
              <a:t>Institut</a:t>
            </a:r>
            <a:r>
              <a:rPr lang="en-US" sz="900" dirty="0"/>
              <a:t> fur Plasma Physics, </a:t>
            </a:r>
            <a:r>
              <a:rPr lang="en-US" sz="900" dirty="0" err="1"/>
              <a:t>Greisfwald</a:t>
            </a:r>
            <a:r>
              <a:rPr lang="en-US" sz="900" dirty="0"/>
              <a:t>, Germany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9536798E-3BB2-CB27-0DD5-3914599C9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0" y="1707927"/>
            <a:ext cx="8856984" cy="379973"/>
          </a:xfrm>
        </p:spPr>
        <p:txBody>
          <a:bodyPr/>
          <a:lstStyle/>
          <a:p>
            <a:r>
              <a:rPr lang="en-US" sz="2800" dirty="0"/>
              <a:t>Phase space transport in burning plasmas </a:t>
            </a:r>
            <a:endParaRPr lang="it-IT" sz="2800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A3A89883-73D5-09ED-A22C-42420F6D8C72}"/>
              </a:ext>
            </a:extLst>
          </p:cNvPr>
          <p:cNvGrpSpPr/>
          <p:nvPr/>
        </p:nvGrpSpPr>
        <p:grpSpPr>
          <a:xfrm>
            <a:off x="850510" y="4226707"/>
            <a:ext cx="2901532" cy="916793"/>
            <a:chOff x="2398377" y="4226707"/>
            <a:chExt cx="2901532" cy="916793"/>
          </a:xfrm>
        </p:grpSpPr>
        <p:pic>
          <p:nvPicPr>
            <p:cNvPr id="20" name="Immagine 19" descr="Immagine che contiene testo, logo, simbolo, cerchio&#10;&#10;Descrizione generata automaticamente">
              <a:extLst>
                <a:ext uri="{FF2B5EF4-FFF2-40B4-BE49-F238E27FC236}">
                  <a16:creationId xmlns:a16="http://schemas.microsoft.com/office/drawing/2014/main" id="{01C5BA2F-362E-2249-9C5D-001F5C478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377" y="4226707"/>
              <a:ext cx="1216307" cy="916793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806F0B0-CB2D-F69E-0C1D-DA2845938A33}"/>
                </a:ext>
              </a:extLst>
            </p:cNvPr>
            <p:cNvSpPr txBox="1"/>
            <p:nvPr/>
          </p:nvSpPr>
          <p:spPr>
            <a:xfrm>
              <a:off x="3419872" y="4292516"/>
              <a:ext cx="1880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This work was supported in part by the Italian Ministry of Foreign affairs and International Cooperation, grant number CN23GR02 </a:t>
              </a:r>
            </a:p>
          </p:txBody>
        </p:sp>
      </p:grpSp>
      <p:pic>
        <p:nvPicPr>
          <p:cNvPr id="24" name="Immagine 23" descr="Immagine che contiene testo, schermata, grafica, Elementi grafici&#10;&#10;Descrizione generata automaticamente">
            <a:extLst>
              <a:ext uri="{FF2B5EF4-FFF2-40B4-BE49-F238E27FC236}">
                <a16:creationId xmlns:a16="http://schemas.microsoft.com/office/drawing/2014/main" id="{C0ED0214-A783-4C52-83C7-DB0E8040D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99942"/>
            <a:ext cx="1327628" cy="720080"/>
          </a:xfrm>
          <a:prstGeom prst="rect">
            <a:avLst/>
          </a:prstGeom>
        </p:spPr>
      </p:pic>
      <p:pic>
        <p:nvPicPr>
          <p:cNvPr id="4" name="Immagine 3" descr="Immagine che contiene Elementi grafici, logo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ADB68DBF-BC5F-ED53-DF5F-511F82D64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3" y="4282147"/>
            <a:ext cx="859943" cy="5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9499-3F2B-9A05-10F0-D8F22083D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9FCEB364-304B-ED03-1A58-FB068A0CE0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</p:spPr>
            <p:txBody>
              <a:bodyPr>
                <a:normAutofit fontScale="92500"/>
              </a:bodyPr>
              <a:lstStyle/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EPs are generally non Maxwellian</a:t>
                </a:r>
                <a:r>
                  <a:rPr lang="en-US" sz="1900" dirty="0">
                    <a:latin typeface="+mn-lt"/>
                  </a:rPr>
                  <a:t>, and transport processes take place in the phase space! They dominate the power balance;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is questionable</a:t>
                </a:r>
                <a:r>
                  <a:rPr lang="en-US" sz="1900" dirty="0">
                    <a:latin typeface="+mn-lt"/>
                  </a:rPr>
                  <a:t>…</a:t>
                </a:r>
                <a:r>
                  <a:rPr lang="en-US" sz="1900" dirty="0"/>
                  <a:t>interplay of </a:t>
                </a:r>
                <a:r>
                  <a:rPr lang="en-US" sz="1900" dirty="0">
                    <a:solidFill>
                      <a:srgbClr val="C00000"/>
                    </a:solidFill>
                  </a:rPr>
                  <a:t>meso-scale structures </a:t>
                </a:r>
                <a:r>
                  <a:rPr lang="en-US" sz="1900" dirty="0"/>
                  <a:t>with micro-scales generated by EPs,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𝐿𝐸</m:t>
                        </m:r>
                      </m:sub>
                    </m:sSub>
                    <m:r>
                      <a:rPr lang="en-US" sz="1900" i="1" dirty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9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dirty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19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19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/>
                  <a:t>, </a:t>
                </a:r>
                <a:r>
                  <a:rPr lang="en-US" sz="1900" dirty="0">
                    <a:solidFill>
                      <a:srgbClr val="003399"/>
                    </a:solidFill>
                  </a:rPr>
                  <a:t>Zonca et al 2015</a:t>
                </a:r>
                <a:r>
                  <a:rPr lang="en-US" sz="1900" dirty="0"/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C8A8BFC7-3158-E74B-BE00-2414E84089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  <a:blipFill>
                <a:blip r:embed="rId2"/>
                <a:stretch>
                  <a:fillRect l="-296" t="-2830" r="-22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olo 9">
            <a:extLst>
              <a:ext uri="{FF2B5EF4-FFF2-40B4-BE49-F238E27FC236}">
                <a16:creationId xmlns:a16="http://schemas.microsoft.com/office/drawing/2014/main" id="{C4257024-5367-4D8D-6A98-9836999D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processes in burning plasmas</a:t>
            </a:r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EEFAE55C-3DC2-9E78-9392-DFDD070AA79E}"/>
              </a:ext>
            </a:extLst>
          </p:cNvPr>
          <p:cNvSpPr txBox="1">
            <a:spLocks/>
          </p:cNvSpPr>
          <p:nvPr/>
        </p:nvSpPr>
        <p:spPr>
          <a:xfrm>
            <a:off x="457200" y="2452075"/>
            <a:ext cx="8250572" cy="2406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latin typeface="+mn-lt"/>
              </a:rPr>
              <a:t>different small but finite distortions </a:t>
            </a:r>
            <a:r>
              <a:rPr lang="en-US" sz="1900" dirty="0" err="1">
                <a:latin typeface="+mn-lt"/>
              </a:rPr>
              <a:t>w.r.t.</a:t>
            </a:r>
            <a:r>
              <a:rPr lang="en-US" sz="1900" dirty="0">
                <a:latin typeface="+mn-lt"/>
              </a:rPr>
              <a:t> local thermodynamic equilibrium may evolve very differently due to 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collisionless behaviors </a:t>
            </a:r>
            <a:r>
              <a:rPr lang="en-US" sz="1900" dirty="0">
                <a:latin typeface="+mn-lt"/>
              </a:rPr>
              <a:t>and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 resonances</a:t>
            </a:r>
            <a:r>
              <a:rPr lang="en-US" sz="1900" dirty="0">
                <a:latin typeface="+mn-lt"/>
              </a:rPr>
              <a:t>;</a:t>
            </a:r>
          </a:p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interaction with thermal plasma over long timescales </a:t>
            </a:r>
            <a:r>
              <a:rPr lang="en-US" sz="1900" dirty="0">
                <a:latin typeface="+mn-lt"/>
              </a:rPr>
              <a:t>can modify bulk transport processes; </a:t>
            </a: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F10E1A5-AF05-E1D9-80CC-DC7B540F9833}"/>
              </a:ext>
            </a:extLst>
          </p:cNvPr>
          <p:cNvSpPr/>
          <p:nvPr/>
        </p:nvSpPr>
        <p:spPr>
          <a:xfrm>
            <a:off x="436228" y="2452075"/>
            <a:ext cx="8384244" cy="1775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610EEBA-3419-CDBB-63A2-BE826E252BC6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69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CE858-3B2E-4A73-7976-FD4CF875D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998C24A0-C16E-C87D-19A5-CB1C45B6B0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</p:spPr>
            <p:txBody>
              <a:bodyPr>
                <a:normAutofit fontScale="92500"/>
              </a:bodyPr>
              <a:lstStyle/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EPs are generally non Maxwellian</a:t>
                </a:r>
                <a:r>
                  <a:rPr lang="en-US" sz="1900" dirty="0">
                    <a:latin typeface="+mn-lt"/>
                  </a:rPr>
                  <a:t>, and transport processes take place in the phase space! They dominate the power balance;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is questionable</a:t>
                </a:r>
                <a:r>
                  <a:rPr lang="en-US" sz="1900" dirty="0">
                    <a:latin typeface="+mn-lt"/>
                  </a:rPr>
                  <a:t>…</a:t>
                </a:r>
                <a:r>
                  <a:rPr lang="en-US" sz="1900" dirty="0"/>
                  <a:t>interplay of </a:t>
                </a:r>
                <a:r>
                  <a:rPr lang="en-US" sz="1900" dirty="0">
                    <a:solidFill>
                      <a:srgbClr val="C00000"/>
                    </a:solidFill>
                  </a:rPr>
                  <a:t>meso-scale structures </a:t>
                </a:r>
                <a:r>
                  <a:rPr lang="en-US" sz="1900" dirty="0"/>
                  <a:t>with micro-scales generated by EPs,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𝐿𝐸</m:t>
                        </m:r>
                      </m:sub>
                    </m:sSub>
                    <m:r>
                      <a:rPr lang="en-US" sz="1900" i="1" dirty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9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dirty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19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19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/>
                  <a:t>, </a:t>
                </a:r>
                <a:r>
                  <a:rPr lang="en-US" sz="1900" dirty="0">
                    <a:solidFill>
                      <a:srgbClr val="003399"/>
                    </a:solidFill>
                  </a:rPr>
                  <a:t>Zonca et al 2015</a:t>
                </a:r>
                <a:r>
                  <a:rPr lang="en-US" sz="1900" dirty="0"/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998C24A0-C16E-C87D-19A5-CB1C45B6B0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  <a:blipFill>
                <a:blip r:embed="rId2"/>
                <a:stretch>
                  <a:fillRect l="-296" t="-2830" r="-22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olo 9">
            <a:extLst>
              <a:ext uri="{FF2B5EF4-FFF2-40B4-BE49-F238E27FC236}">
                <a16:creationId xmlns:a16="http://schemas.microsoft.com/office/drawing/2014/main" id="{10697AB3-CF33-C2F3-5E25-D469EA30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processes in burning plasmas</a:t>
            </a:r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83E05E68-CFAD-42A8-C552-ABF72252992B}"/>
              </a:ext>
            </a:extLst>
          </p:cNvPr>
          <p:cNvSpPr txBox="1">
            <a:spLocks/>
          </p:cNvSpPr>
          <p:nvPr/>
        </p:nvSpPr>
        <p:spPr>
          <a:xfrm>
            <a:off x="457200" y="2452075"/>
            <a:ext cx="8250572" cy="2406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latin typeface="+mn-lt"/>
              </a:rPr>
              <a:t>Small but finite distortions </a:t>
            </a:r>
            <a:r>
              <a:rPr lang="en-US" sz="1900" dirty="0" err="1">
                <a:latin typeface="+mn-lt"/>
              </a:rPr>
              <a:t>w.r.t.</a:t>
            </a:r>
            <a:r>
              <a:rPr lang="en-US" sz="1900" dirty="0">
                <a:latin typeface="+mn-lt"/>
              </a:rPr>
              <a:t> local thermodynamic equilibrium may evolve very differently due to 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collisionless behaviors </a:t>
            </a:r>
            <a:r>
              <a:rPr lang="en-US" sz="1900" dirty="0">
                <a:latin typeface="+mn-lt"/>
              </a:rPr>
              <a:t>and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 resonances</a:t>
            </a:r>
            <a:r>
              <a:rPr lang="en-US" sz="1900" dirty="0">
                <a:latin typeface="+mn-lt"/>
              </a:rPr>
              <a:t>;</a:t>
            </a:r>
          </a:p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interaction with thermal plasma over long timescales </a:t>
            </a:r>
            <a:r>
              <a:rPr lang="en-US" sz="1900" dirty="0">
                <a:latin typeface="+mn-lt"/>
              </a:rPr>
              <a:t>can modify bulk transport processes; </a:t>
            </a: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1B467F8-D469-8D9C-DEB4-0A356FF5389A}"/>
              </a:ext>
            </a:extLst>
          </p:cNvPr>
          <p:cNvSpPr/>
          <p:nvPr/>
        </p:nvSpPr>
        <p:spPr>
          <a:xfrm>
            <a:off x="436228" y="3147813"/>
            <a:ext cx="8384244" cy="1080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6246CFA-09AC-D20D-9967-6062A2F4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30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380E-D1CD-1D12-7014-CACFFEBCB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E689A108-9846-750C-6B1D-479341DC43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</p:spPr>
            <p:txBody>
              <a:bodyPr>
                <a:normAutofit fontScale="92500"/>
              </a:bodyPr>
              <a:lstStyle/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EPs are generally non Maxwellian</a:t>
                </a:r>
                <a:r>
                  <a:rPr lang="en-US" sz="1900" dirty="0">
                    <a:latin typeface="+mn-lt"/>
                  </a:rPr>
                  <a:t>, and transport processes take place in the phase space! They dominate the power balance;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is questionable</a:t>
                </a:r>
                <a:r>
                  <a:rPr lang="en-US" sz="1900" dirty="0">
                    <a:latin typeface="+mn-lt"/>
                  </a:rPr>
                  <a:t>…</a:t>
                </a:r>
                <a:r>
                  <a:rPr lang="en-US" sz="1900" dirty="0"/>
                  <a:t>interplay of </a:t>
                </a:r>
                <a:r>
                  <a:rPr lang="en-US" sz="1900" dirty="0">
                    <a:solidFill>
                      <a:srgbClr val="C00000"/>
                    </a:solidFill>
                  </a:rPr>
                  <a:t>meso-scale structures </a:t>
                </a:r>
                <a:r>
                  <a:rPr lang="en-US" sz="1900" dirty="0"/>
                  <a:t>with micro-scales generated by EPs,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𝐿𝐸</m:t>
                        </m:r>
                      </m:sub>
                    </m:sSub>
                    <m:r>
                      <a:rPr lang="en-US" sz="1900" i="1" dirty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9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dirty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19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19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/>
                  <a:t>, </a:t>
                </a:r>
                <a:r>
                  <a:rPr lang="en-US" sz="1900" dirty="0">
                    <a:solidFill>
                      <a:srgbClr val="003399"/>
                    </a:solidFill>
                  </a:rPr>
                  <a:t>Zonca et al 2015</a:t>
                </a:r>
                <a:r>
                  <a:rPr lang="en-US" sz="1900" dirty="0"/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E689A108-9846-750C-6B1D-479341DC4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  <a:blipFill>
                <a:blip r:embed="rId2"/>
                <a:stretch>
                  <a:fillRect l="-296" t="-2830" r="-22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olo 9">
            <a:extLst>
              <a:ext uri="{FF2B5EF4-FFF2-40B4-BE49-F238E27FC236}">
                <a16:creationId xmlns:a16="http://schemas.microsoft.com/office/drawing/2014/main" id="{21B55DD2-4C69-3289-A021-2E6529EB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processes in burning plasmas</a:t>
            </a:r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69195F73-4C4B-BEEE-F3C1-80F0B74CE48B}"/>
              </a:ext>
            </a:extLst>
          </p:cNvPr>
          <p:cNvSpPr txBox="1">
            <a:spLocks/>
          </p:cNvSpPr>
          <p:nvPr/>
        </p:nvSpPr>
        <p:spPr>
          <a:xfrm>
            <a:off x="457200" y="2452075"/>
            <a:ext cx="8250572" cy="2406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latin typeface="+mn-lt"/>
              </a:rPr>
              <a:t>Small but finite distortions </a:t>
            </a:r>
            <a:r>
              <a:rPr lang="en-US" sz="1900" dirty="0" err="1">
                <a:latin typeface="+mn-lt"/>
              </a:rPr>
              <a:t>w.r.t.</a:t>
            </a:r>
            <a:r>
              <a:rPr lang="en-US" sz="1900" dirty="0">
                <a:latin typeface="+mn-lt"/>
              </a:rPr>
              <a:t> local thermodynamic equilibrium may evolve very differently due to 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collisionless behaviors </a:t>
            </a:r>
            <a:r>
              <a:rPr lang="en-US" sz="1900" dirty="0">
                <a:latin typeface="+mn-lt"/>
              </a:rPr>
              <a:t>and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 resonances</a:t>
            </a:r>
            <a:r>
              <a:rPr lang="en-US" sz="1900" dirty="0">
                <a:latin typeface="+mn-lt"/>
              </a:rPr>
              <a:t>;</a:t>
            </a:r>
          </a:p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interaction with thermal plasma over long timescales </a:t>
            </a:r>
            <a:r>
              <a:rPr lang="en-US" sz="1900" dirty="0">
                <a:latin typeface="+mn-lt"/>
              </a:rPr>
              <a:t>can modify bulk transport processes; </a:t>
            </a: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22F52-B070-638B-35EB-1214A123F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17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39E05-AA6A-9B5B-7127-33FE74A3E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9963E66-E73F-5A0D-4BAB-2CB5C40E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083F45E-C8D2-0285-4F60-8CF1D0CC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A002826-1581-AC5F-B8C5-296890F7D9E1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EA1E5C3-3793-99D4-E685-9D318E8E9361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BAF0108-464B-60DD-116D-62B80FF387C1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DA404F-D222-82D3-A0E2-EE658AF3C354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4">
            <a:extLst>
              <a:ext uri="{FF2B5EF4-FFF2-40B4-BE49-F238E27FC236}">
                <a16:creationId xmlns:a16="http://schemas.microsoft.com/office/drawing/2014/main" id="{9E043813-7965-1312-D33C-5861296F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04"/>
          <a:stretch>
            <a:fillRect/>
          </a:stretch>
        </p:blipFill>
        <p:spPr>
          <a:xfrm>
            <a:off x="4562275" y="1844176"/>
            <a:ext cx="3375169" cy="2761221"/>
          </a:xfrm>
          <a:prstGeom prst="rect">
            <a:avLst/>
          </a:prstGeom>
        </p:spPr>
      </p:pic>
      <p:pic>
        <p:nvPicPr>
          <p:cNvPr id="17" name="Grafik 7">
            <a:extLst>
              <a:ext uri="{FF2B5EF4-FFF2-40B4-BE49-F238E27FC236}">
                <a16:creationId xmlns:a16="http://schemas.microsoft.com/office/drawing/2014/main" id="{0CB57BBD-32DC-EE44-DF81-289E1B24C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5179"/>
            <a:ext cx="3154437" cy="2830907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13BB3956-E110-CE15-7185-A28EC7607E62}"/>
              </a:ext>
            </a:extLst>
          </p:cNvPr>
          <p:cNvSpPr txBox="1"/>
          <p:nvPr/>
        </p:nvSpPr>
        <p:spPr>
          <a:xfrm>
            <a:off x="467544" y="1059581"/>
            <a:ext cx="8240228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Nonlinear gyrokinetic simulations with ORB5 code demonstrate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clear reduction in the heat flux for both the bulk ions and the electrons</a:t>
            </a:r>
            <a:endParaRPr sz="17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96B610-D1A1-6A45-36D1-102B5939AA07}"/>
              </a:ext>
            </a:extLst>
          </p:cNvPr>
          <p:cNvSpPr/>
          <p:nvPr/>
        </p:nvSpPr>
        <p:spPr>
          <a:xfrm>
            <a:off x="259900" y="830500"/>
            <a:ext cx="8240228" cy="1013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B6B2D05-1D48-C0AF-3A7D-3FC90EA23066}"/>
              </a:ext>
            </a:extLst>
          </p:cNvPr>
          <p:cNvSpPr/>
          <p:nvPr/>
        </p:nvSpPr>
        <p:spPr>
          <a:xfrm>
            <a:off x="4572000" y="982900"/>
            <a:ext cx="4080528" cy="371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C453887-90E9-2636-96FF-A51C95AA6A64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00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CA7D8-837B-8331-3925-1155D24FF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536A19A-6153-DAE5-E341-6BEC663D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B338060-CE69-6E38-147C-3AFBFE50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0F87DEC-C748-6B70-9EDF-21B571EB11BF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61EACF8-8444-4BB1-581B-70E9889A995A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58670B4-E391-D1BC-26B7-46FBFEE4B7CC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ECAFC4A-14CB-C31A-C948-9FC4A8B8F3AC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4">
            <a:extLst>
              <a:ext uri="{FF2B5EF4-FFF2-40B4-BE49-F238E27FC236}">
                <a16:creationId xmlns:a16="http://schemas.microsoft.com/office/drawing/2014/main" id="{5B7C699E-04AC-16A6-BCE8-A47FDD27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04"/>
          <a:stretch>
            <a:fillRect/>
          </a:stretch>
        </p:blipFill>
        <p:spPr>
          <a:xfrm>
            <a:off x="4562275" y="1844176"/>
            <a:ext cx="3375169" cy="2761221"/>
          </a:xfrm>
          <a:prstGeom prst="rect">
            <a:avLst/>
          </a:prstGeom>
        </p:spPr>
      </p:pic>
      <p:pic>
        <p:nvPicPr>
          <p:cNvPr id="17" name="Grafik 7">
            <a:extLst>
              <a:ext uri="{FF2B5EF4-FFF2-40B4-BE49-F238E27FC236}">
                <a16:creationId xmlns:a16="http://schemas.microsoft.com/office/drawing/2014/main" id="{85815298-054F-2D20-52A4-F88CDFFC6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5179"/>
            <a:ext cx="3154437" cy="2830907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B6659610-42E2-A13B-0C3F-0F22182CD4CC}"/>
              </a:ext>
            </a:extLst>
          </p:cNvPr>
          <p:cNvSpPr txBox="1"/>
          <p:nvPr/>
        </p:nvSpPr>
        <p:spPr>
          <a:xfrm>
            <a:off x="467544" y="1059581"/>
            <a:ext cx="8240228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Nonlinear gyrokinetic simulations with ORB5 code demonstrate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clear reduction in the heat flux for both the bulk ions and the electrons</a:t>
            </a:r>
            <a:endParaRPr sz="17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132B131-4ED6-A6BF-199A-093F16B71F49}"/>
              </a:ext>
            </a:extLst>
          </p:cNvPr>
          <p:cNvSpPr/>
          <p:nvPr/>
        </p:nvSpPr>
        <p:spPr>
          <a:xfrm>
            <a:off x="259900" y="830500"/>
            <a:ext cx="8240228" cy="1013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1F02393-C8F9-D9FE-68CA-4B4AB55DAFD2}"/>
              </a:ext>
            </a:extLst>
          </p:cNvPr>
          <p:cNvSpPr/>
          <p:nvPr/>
        </p:nvSpPr>
        <p:spPr>
          <a:xfrm>
            <a:off x="1480418" y="2659685"/>
            <a:ext cx="1157003" cy="11499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C03C260C-1C39-7556-F702-C631548FC243}"/>
              </a:ext>
            </a:extLst>
          </p:cNvPr>
          <p:cNvSpPr/>
          <p:nvPr/>
        </p:nvSpPr>
        <p:spPr>
          <a:xfrm>
            <a:off x="1302409" y="2461131"/>
            <a:ext cx="1517042" cy="152188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0A6F364-28E4-D18D-2F3B-362729EAB542}"/>
              </a:ext>
            </a:extLst>
          </p:cNvPr>
          <p:cNvSpPr/>
          <p:nvPr/>
        </p:nvSpPr>
        <p:spPr>
          <a:xfrm>
            <a:off x="4572000" y="982900"/>
            <a:ext cx="4080528" cy="371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AAC8941-4289-F163-58D6-C06CFFC1FD1B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48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E0C0-E01E-22F1-ED06-9B4A45995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A1502D5-BB80-14C9-05E9-652E0827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AADF89-65F8-BB63-8F07-3442BC71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1940C77-15BE-83A9-C829-0A46E27A05EC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E92AA27-E81E-86AA-6762-6A55AE39BE4A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33C983D-4AA8-CDAA-1EB3-862920090D16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53A852-B815-7FA3-BDFF-532D9A5E9C72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4">
            <a:extLst>
              <a:ext uri="{FF2B5EF4-FFF2-40B4-BE49-F238E27FC236}">
                <a16:creationId xmlns:a16="http://schemas.microsoft.com/office/drawing/2014/main" id="{0039D79E-F5BA-C826-513C-0D39B730D1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04"/>
          <a:stretch>
            <a:fillRect/>
          </a:stretch>
        </p:blipFill>
        <p:spPr>
          <a:xfrm>
            <a:off x="4562275" y="1844176"/>
            <a:ext cx="3375169" cy="2761221"/>
          </a:xfrm>
          <a:prstGeom prst="rect">
            <a:avLst/>
          </a:prstGeom>
        </p:spPr>
      </p:pic>
      <p:pic>
        <p:nvPicPr>
          <p:cNvPr id="17" name="Grafik 7">
            <a:extLst>
              <a:ext uri="{FF2B5EF4-FFF2-40B4-BE49-F238E27FC236}">
                <a16:creationId xmlns:a16="http://schemas.microsoft.com/office/drawing/2014/main" id="{E7D42E64-E0F7-0976-21E5-1A6678D4E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5179"/>
            <a:ext cx="3154437" cy="2830907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266A7879-03B5-37DB-FE55-D2FA2655867D}"/>
              </a:ext>
            </a:extLst>
          </p:cNvPr>
          <p:cNvSpPr txBox="1"/>
          <p:nvPr/>
        </p:nvSpPr>
        <p:spPr>
          <a:xfrm>
            <a:off x="467544" y="1059581"/>
            <a:ext cx="8240228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Nonlinear gyrokinetic simulations demonstrate </a:t>
            </a:r>
            <a:r>
              <a:rPr lang="en-US" sz="17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clear reduction in the heat flux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the presence of EPs.</a:t>
            </a:r>
            <a:endParaRPr sz="17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AF7CB6C-D317-AD75-52C1-96F473BC1CD1}"/>
              </a:ext>
            </a:extLst>
          </p:cNvPr>
          <p:cNvSpPr/>
          <p:nvPr/>
        </p:nvSpPr>
        <p:spPr>
          <a:xfrm>
            <a:off x="1480418" y="2659685"/>
            <a:ext cx="1157003" cy="11499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6D451D6-9C02-1066-C70D-919643A153CB}"/>
              </a:ext>
            </a:extLst>
          </p:cNvPr>
          <p:cNvSpPr/>
          <p:nvPr/>
        </p:nvSpPr>
        <p:spPr>
          <a:xfrm>
            <a:off x="1302409" y="2461131"/>
            <a:ext cx="1517042" cy="152188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CF4E119-575D-B24D-1BD5-D15A73B9BD2A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20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678ED-DB1B-D2A5-18EC-00961D94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5783321-75A2-7D65-F4C0-7A4DD049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/>
              <a:t>Purpose statement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E552E10-B1C2-16EB-D891-4925D10D314D}"/>
              </a:ext>
            </a:extLst>
          </p:cNvPr>
          <p:cNvGrpSpPr/>
          <p:nvPr/>
        </p:nvGrpSpPr>
        <p:grpSpPr>
          <a:xfrm>
            <a:off x="498860" y="862546"/>
            <a:ext cx="8208912" cy="1200963"/>
            <a:chOff x="611560" y="1059582"/>
            <a:chExt cx="8096212" cy="936104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0F1873FB-B8A7-BF89-D00D-C8FCB494FEF4}"/>
                </a:ext>
              </a:extLst>
            </p:cNvPr>
            <p:cNvSpPr/>
            <p:nvPr/>
          </p:nvSpPr>
          <p:spPr>
            <a:xfrm>
              <a:off x="611560" y="1059582"/>
              <a:ext cx="8096212" cy="936104"/>
            </a:xfrm>
            <a:prstGeom prst="roundRect">
              <a:avLst/>
            </a:prstGeom>
            <a:solidFill>
              <a:srgbClr val="B0C7E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D1533B2-F2B8-415C-F155-3DCD5E1B8887}"/>
                </a:ext>
              </a:extLst>
            </p:cNvPr>
            <p:cNvSpPr txBox="1"/>
            <p:nvPr/>
          </p:nvSpPr>
          <p:spPr>
            <a:xfrm>
              <a:off x="718839" y="1149791"/>
              <a:ext cx="7704856" cy="755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/>
                <a:t>We aim at 1. providing the </a:t>
              </a:r>
              <a:r>
                <a:rPr lang="en-US" sz="1900" dirty="0">
                  <a:solidFill>
                    <a:srgbClr val="C00000"/>
                  </a:solidFill>
                </a:rPr>
                <a:t>general expressions </a:t>
              </a:r>
              <a:r>
                <a:rPr lang="en-US" sz="1900" dirty="0"/>
                <a:t>describing </a:t>
              </a:r>
              <a:r>
                <a:rPr lang="en-US" sz="1900" dirty="0">
                  <a:solidFill>
                    <a:srgbClr val="C00000"/>
                  </a:solidFill>
                </a:rPr>
                <a:t>EPs</a:t>
              </a:r>
              <a:r>
                <a:rPr lang="en-US" sz="1900" dirty="0"/>
                <a:t> (plasma) dynamics on long time scales (</a:t>
              </a:r>
              <a:r>
                <a:rPr lang="en-US" sz="1900" dirty="0">
                  <a:solidFill>
                    <a:srgbClr val="C00000"/>
                  </a:solidFill>
                </a:rPr>
                <a:t>transport</a:t>
              </a:r>
              <a:r>
                <a:rPr lang="en-US" sz="1900" dirty="0"/>
                <a:t>) and 2. introducing a framework to solve these equations within different levels of </a:t>
              </a:r>
              <a:r>
                <a:rPr lang="en-US" sz="1900" dirty="0">
                  <a:solidFill>
                    <a:srgbClr val="C00000"/>
                  </a:solidFill>
                </a:rPr>
                <a:t>reduced dynamics</a:t>
              </a:r>
              <a:r>
                <a:rPr lang="en-US" sz="1900" dirty="0"/>
                <a:t>.</a:t>
              </a:r>
              <a:endParaRPr lang="it-IT" sz="1900" dirty="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C9CB05-3A35-986F-ED99-DFB335419DB8}"/>
              </a:ext>
            </a:extLst>
          </p:cNvPr>
          <p:cNvSpPr txBox="1"/>
          <p:nvPr/>
        </p:nvSpPr>
        <p:spPr>
          <a:xfrm>
            <a:off x="663222" y="2179242"/>
            <a:ext cx="788018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By means of this approach it will be possible to:</a:t>
            </a:r>
          </a:p>
          <a:p>
            <a:endParaRPr lang="en-US" sz="19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define the concept of </a:t>
            </a:r>
            <a:r>
              <a:rPr lang="en-US" sz="1900" dirty="0">
                <a:solidFill>
                  <a:srgbClr val="C00000"/>
                </a:solidFill>
              </a:rPr>
              <a:t>nonlinear equilibrium</a:t>
            </a:r>
            <a:r>
              <a:rPr lang="en-US" sz="19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describe the physics of </a:t>
            </a:r>
            <a:r>
              <a:rPr lang="en-US" sz="1900" dirty="0">
                <a:solidFill>
                  <a:srgbClr val="C00000"/>
                </a:solidFill>
              </a:rPr>
              <a:t>burning plasmas </a:t>
            </a:r>
            <a:r>
              <a:rPr lang="en-US" sz="1900" dirty="0"/>
              <a:t>where alpha particles will play a </a:t>
            </a:r>
            <a:r>
              <a:rPr lang="en-US" sz="1900" dirty="0">
                <a:solidFill>
                  <a:srgbClr val="C00000"/>
                </a:solidFill>
              </a:rPr>
              <a:t>key role in transport studies </a:t>
            </a:r>
            <a:r>
              <a:rPr lang="en-US" sz="1900" dirty="0"/>
              <a:t>by interacting with thermal components;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the derivation, see 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Falessi 2017</a:t>
            </a:r>
            <a:r>
              <a:rPr lang="en-US" sz="1900" dirty="0">
                <a:latin typeface="+mn-lt"/>
              </a:rPr>
              <a:t>; 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Falessi and Zonca 2019</a:t>
            </a:r>
            <a:r>
              <a:rPr lang="en-US" sz="1900" dirty="0">
                <a:latin typeface="+mn-lt"/>
              </a:rPr>
              <a:t>, </a:t>
            </a:r>
            <a:r>
              <a:rPr lang="en-US" sz="1900" dirty="0">
                <a:solidFill>
                  <a:srgbClr val="003399"/>
                </a:solidFill>
              </a:rPr>
              <a:t>Falessi et al 2023</a:t>
            </a:r>
            <a:r>
              <a:rPr lang="en-US" sz="1900" dirty="0">
                <a:latin typeface="+mn-lt"/>
              </a:rPr>
              <a:t> is based on the 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Phase space zonal structures </a:t>
            </a:r>
            <a:r>
              <a:rPr lang="en-US" sz="1900" dirty="0"/>
              <a:t>theory,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900" dirty="0">
                <a:latin typeface="+mn-lt"/>
              </a:rPr>
              <a:t>see 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Chen and Zonca 2016</a:t>
            </a:r>
            <a:r>
              <a:rPr lang="en-US" sz="2000" dirty="0">
                <a:latin typeface="+mn-lt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3EE93A5-BE1A-E10C-D119-59E798468857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0FF7E09-807B-949C-3807-4E4FDAC60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265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436BE-91C5-4AC4-0B43-3CF7501A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FEE9D46-F6DB-AB50-1439-60B6B752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Phase Space Zonal Structures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CCC956-6C24-5DDF-CDEE-1B3356A4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20" y="793012"/>
            <a:ext cx="4427612" cy="4115916"/>
          </a:xfrm>
        </p:spPr>
        <p:txBody>
          <a:bodyPr>
            <a:normAutofit fontScale="92500"/>
          </a:bodyPr>
          <a:lstStyle/>
          <a:p>
            <a:r>
              <a:rPr lang="en-US" sz="2100" dirty="0">
                <a:latin typeface="+mn-lt"/>
              </a:rPr>
              <a:t>Coupling between fluctuating fields can generate</a:t>
            </a:r>
            <a:r>
              <a:rPr lang="en-US" sz="1900" dirty="0">
                <a:latin typeface="+mn-lt"/>
              </a:rPr>
              <a:t>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zonal flows</a:t>
            </a:r>
            <a:r>
              <a:rPr lang="en-US" sz="2100" dirty="0">
                <a:latin typeface="+mn-lt"/>
              </a:rPr>
              <a:t> and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zonal fields</a:t>
            </a:r>
            <a:r>
              <a:rPr lang="en-US" sz="2100" dirty="0">
                <a:latin typeface="+mn-lt"/>
              </a:rPr>
              <a:t>;</a:t>
            </a: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Crucial elements for regulating turbulent fluxes </a:t>
            </a:r>
            <a:r>
              <a:rPr lang="en-US" sz="2000" dirty="0">
                <a:latin typeface="+mn-lt"/>
              </a:rPr>
              <a:t>e.g.,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by scattering instability turbulence to shorter radial wavelength stable domain…</a:t>
            </a: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</a:pPr>
            <a:r>
              <a:rPr lang="en-US" sz="2100" dirty="0">
                <a:solidFill>
                  <a:srgbClr val="C00000"/>
                </a:solidFill>
                <a:latin typeface="+mn-lt"/>
              </a:rPr>
              <a:t>zonal structures </a:t>
            </a:r>
            <a:r>
              <a:rPr lang="en-US" sz="2100" dirty="0">
                <a:latin typeface="+mn-lt"/>
              </a:rPr>
              <a:t>in the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density and temperature profiles </a:t>
            </a:r>
            <a:r>
              <a:rPr lang="en-US" sz="2100" dirty="0">
                <a:latin typeface="+mn-lt"/>
              </a:rPr>
              <a:t>are unaffected by rapid collision-less dissipation;</a:t>
            </a:r>
          </a:p>
          <a:p>
            <a:r>
              <a:rPr lang="en-US" sz="2100" dirty="0">
                <a:latin typeface="+mn-lt"/>
              </a:rPr>
              <a:t>collision-less undamped fluctuations in the phase space are called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phase space zonal structures </a:t>
            </a:r>
            <a:r>
              <a:rPr lang="en-US" sz="2100" dirty="0">
                <a:solidFill>
                  <a:srgbClr val="003399"/>
                </a:solidFill>
                <a:latin typeface="+mn-lt"/>
              </a:rPr>
              <a:t>Chen and Zonca 2016, Falessi and Zonca 2019</a:t>
            </a:r>
            <a:r>
              <a:rPr lang="en-US" sz="2100" dirty="0">
                <a:latin typeface="+mn-lt"/>
              </a:rPr>
              <a:t>;</a:t>
            </a:r>
            <a:endParaRPr lang="en-US" sz="2100" dirty="0">
              <a:solidFill>
                <a:srgbClr val="C00000"/>
              </a:solidFill>
              <a:latin typeface="+mn-lt"/>
            </a:endParaRPr>
          </a:p>
          <a:p>
            <a:endParaRPr lang="en-US" sz="190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258DDAE-9AAC-0313-83B4-396B8B3BADC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705587"/>
            <a:ext cx="2056888" cy="1948901"/>
          </a:xfr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FACF717-C778-7A28-303B-06EF8617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EC0132-6D28-9BAB-35F2-308D0D457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7165"/>
            <a:ext cx="3240360" cy="18172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4384B32-D986-164F-E2CA-0690930EBD7A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01FA8A8-2840-C570-D137-24B8A97718D7}"/>
              </a:ext>
            </a:extLst>
          </p:cNvPr>
          <p:cNvSpPr/>
          <p:nvPr/>
        </p:nvSpPr>
        <p:spPr>
          <a:xfrm>
            <a:off x="108986" y="2654488"/>
            <a:ext cx="4967070" cy="2114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E905D909-F165-CA7E-678A-16F099E43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16855" r="8084" b="14445"/>
          <a:stretch>
            <a:fillRect/>
          </a:stretch>
        </p:blipFill>
        <p:spPr>
          <a:xfrm>
            <a:off x="4391980" y="2459869"/>
            <a:ext cx="1944216" cy="28333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3C340AB-0A47-5D5E-D49A-E122CBE74E64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91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F947-9C2E-77D7-265B-983462608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A0D47FA-ECF9-256B-1829-CDF5574C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Phase Space Zonal Structures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E9719F-09DE-FF34-608A-D109EC01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20" y="793012"/>
            <a:ext cx="4427612" cy="4115916"/>
          </a:xfrm>
        </p:spPr>
        <p:txBody>
          <a:bodyPr>
            <a:normAutofit fontScale="92500"/>
          </a:bodyPr>
          <a:lstStyle/>
          <a:p>
            <a:r>
              <a:rPr lang="en-US" sz="2100" dirty="0">
                <a:latin typeface="+mn-lt"/>
              </a:rPr>
              <a:t>Coupling between fluctuating fields can generate</a:t>
            </a:r>
            <a:r>
              <a:rPr lang="en-US" sz="1900" dirty="0">
                <a:latin typeface="+mn-lt"/>
              </a:rPr>
              <a:t>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zonal flows</a:t>
            </a:r>
            <a:r>
              <a:rPr lang="en-US" sz="2100" dirty="0">
                <a:latin typeface="+mn-lt"/>
              </a:rPr>
              <a:t> and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zonal fields</a:t>
            </a:r>
            <a:r>
              <a:rPr lang="en-US" sz="2100" dirty="0">
                <a:latin typeface="+mn-lt"/>
              </a:rPr>
              <a:t>;</a:t>
            </a: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Crucial elements for regulating turbulent fluxes </a:t>
            </a:r>
            <a:r>
              <a:rPr lang="en-US" sz="2000" dirty="0">
                <a:latin typeface="+mn-lt"/>
              </a:rPr>
              <a:t>e.g.,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by scattering instability turbulence to shorter radial wavelength stable domain…</a:t>
            </a: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</a:pPr>
            <a:r>
              <a:rPr lang="en-US" sz="2100" dirty="0">
                <a:solidFill>
                  <a:srgbClr val="C00000"/>
                </a:solidFill>
                <a:latin typeface="+mn-lt"/>
              </a:rPr>
              <a:t>zonal structures </a:t>
            </a:r>
            <a:r>
              <a:rPr lang="en-US" sz="2100" dirty="0">
                <a:latin typeface="+mn-lt"/>
              </a:rPr>
              <a:t>in the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density and temperature profiles </a:t>
            </a:r>
            <a:r>
              <a:rPr lang="en-US" sz="2100" dirty="0">
                <a:latin typeface="+mn-lt"/>
              </a:rPr>
              <a:t>are unaffected by rapid collision-less dissipation;</a:t>
            </a:r>
          </a:p>
          <a:p>
            <a:r>
              <a:rPr lang="en-US" sz="2100" dirty="0">
                <a:latin typeface="+mn-lt"/>
              </a:rPr>
              <a:t>collision-less undamped fluctuations in the phase space are called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phase space zonal structures </a:t>
            </a:r>
            <a:r>
              <a:rPr lang="en-US" sz="2100" dirty="0">
                <a:solidFill>
                  <a:srgbClr val="003399"/>
                </a:solidFill>
                <a:latin typeface="+mn-lt"/>
              </a:rPr>
              <a:t>Chen and Zonca 2016, Falessi and Zonca 2019</a:t>
            </a:r>
            <a:r>
              <a:rPr lang="en-US" sz="2100" dirty="0">
                <a:latin typeface="+mn-lt"/>
              </a:rPr>
              <a:t>;</a:t>
            </a:r>
            <a:endParaRPr lang="en-US" sz="2100" dirty="0">
              <a:solidFill>
                <a:srgbClr val="C00000"/>
              </a:solidFill>
              <a:latin typeface="+mn-lt"/>
            </a:endParaRPr>
          </a:p>
          <a:p>
            <a:endParaRPr lang="en-US" sz="190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0ABDE38-A248-44D3-9B4A-AC21FAEC60D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705587"/>
            <a:ext cx="2056888" cy="1948901"/>
          </a:xfr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53BB266-F022-9361-DC75-81C034E6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DD0347-537C-A31D-2C91-B42E2125D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7165"/>
            <a:ext cx="3240360" cy="18172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9157E24-5F18-7D9D-C1DD-6F6C8CD23537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462FB8F-5FBE-1D05-0FAF-E217C6887BA7}"/>
              </a:ext>
            </a:extLst>
          </p:cNvPr>
          <p:cNvSpPr/>
          <p:nvPr/>
        </p:nvSpPr>
        <p:spPr>
          <a:xfrm>
            <a:off x="108986" y="3579862"/>
            <a:ext cx="4967070" cy="1189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5BE8C576-1C82-7A88-0722-ADA181D2B4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16855" r="8084" b="14445"/>
          <a:stretch>
            <a:fillRect/>
          </a:stretch>
        </p:blipFill>
        <p:spPr>
          <a:xfrm>
            <a:off x="4391980" y="2459869"/>
            <a:ext cx="1944216" cy="28333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C96B61-D315-6535-0B69-8CE9C4E6592D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688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5ABB0-FCED-48E7-A87C-D6C41E100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6344CDB-C9F0-6604-C000-6B119837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Phase Space Zonal Structures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326FC9B-1665-233E-B4D6-81C05C848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20" y="793012"/>
            <a:ext cx="4427612" cy="4115916"/>
          </a:xfrm>
        </p:spPr>
        <p:txBody>
          <a:bodyPr>
            <a:normAutofit fontScale="92500"/>
          </a:bodyPr>
          <a:lstStyle/>
          <a:p>
            <a:r>
              <a:rPr lang="en-US" sz="2100" dirty="0">
                <a:latin typeface="+mn-lt"/>
              </a:rPr>
              <a:t>Coupling between fluctuating fields can generate</a:t>
            </a:r>
            <a:r>
              <a:rPr lang="en-US" sz="1900" dirty="0">
                <a:latin typeface="+mn-lt"/>
              </a:rPr>
              <a:t>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zonal flows</a:t>
            </a:r>
            <a:r>
              <a:rPr lang="en-US" sz="2100" dirty="0">
                <a:latin typeface="+mn-lt"/>
              </a:rPr>
              <a:t> and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zonal fields</a:t>
            </a:r>
            <a:r>
              <a:rPr lang="en-US" sz="2100" dirty="0">
                <a:latin typeface="+mn-lt"/>
              </a:rPr>
              <a:t>;</a:t>
            </a: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Crucial elements for regulating turbulent fluxes </a:t>
            </a:r>
            <a:r>
              <a:rPr lang="en-US" sz="2000" dirty="0">
                <a:latin typeface="+mn-lt"/>
              </a:rPr>
              <a:t>e.g.,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by scattering instability turbulence to shorter radial wavelength stable domain…</a:t>
            </a: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</a:pPr>
            <a:r>
              <a:rPr lang="en-US" sz="2100" dirty="0">
                <a:solidFill>
                  <a:srgbClr val="C00000"/>
                </a:solidFill>
                <a:latin typeface="+mn-lt"/>
              </a:rPr>
              <a:t>zonal structures </a:t>
            </a:r>
            <a:r>
              <a:rPr lang="en-US" sz="2100" dirty="0">
                <a:latin typeface="+mn-lt"/>
              </a:rPr>
              <a:t>in the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density and temperature profiles </a:t>
            </a:r>
            <a:r>
              <a:rPr lang="en-US" sz="2100" dirty="0">
                <a:latin typeface="+mn-lt"/>
              </a:rPr>
              <a:t>are unaffected by rapid collision-less dissipation;</a:t>
            </a:r>
          </a:p>
          <a:p>
            <a:r>
              <a:rPr lang="en-US" sz="2100" dirty="0">
                <a:latin typeface="+mn-lt"/>
              </a:rPr>
              <a:t>collision-less undamped fluctuations in the phase space are called </a:t>
            </a:r>
            <a:r>
              <a:rPr lang="en-US" sz="2100" dirty="0">
                <a:solidFill>
                  <a:srgbClr val="C00000"/>
                </a:solidFill>
                <a:latin typeface="+mn-lt"/>
              </a:rPr>
              <a:t>phase space zonal structures </a:t>
            </a:r>
            <a:r>
              <a:rPr lang="en-US" sz="2100" dirty="0">
                <a:solidFill>
                  <a:srgbClr val="003399"/>
                </a:solidFill>
                <a:latin typeface="+mn-lt"/>
              </a:rPr>
              <a:t>Chen and Zonca 2016, Falessi and Zonca 2019</a:t>
            </a:r>
            <a:r>
              <a:rPr lang="en-US" sz="2100" dirty="0">
                <a:latin typeface="+mn-lt"/>
              </a:rPr>
              <a:t>;</a:t>
            </a:r>
            <a:endParaRPr lang="en-US" sz="2100" dirty="0">
              <a:solidFill>
                <a:srgbClr val="C00000"/>
              </a:solidFill>
              <a:latin typeface="+mn-lt"/>
            </a:endParaRPr>
          </a:p>
          <a:p>
            <a:endParaRPr lang="en-US" sz="190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9551B6E-3D2A-C23C-4668-644E0239869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705587"/>
            <a:ext cx="2056888" cy="1948901"/>
          </a:xfr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3A44E40-EA6D-3845-6B34-7F738907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CC2907-F50B-976B-0A57-8BE3B0B05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7165"/>
            <a:ext cx="3240360" cy="18172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752EDF7-FCA8-221E-5051-23FE885DFF1F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292B66A8-890D-C78F-AE3F-08B9FCA95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16855" r="8084" b="14445"/>
          <a:stretch>
            <a:fillRect/>
          </a:stretch>
        </p:blipFill>
        <p:spPr>
          <a:xfrm>
            <a:off x="4391980" y="2459869"/>
            <a:ext cx="1944216" cy="28333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03913AC-5B33-6017-89E7-8C56E2E7886C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21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3BE3-2131-E0A4-7C20-49E947CD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Transport processes in burning plasmas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8F993-F11D-7092-AF13-90677CDC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E4FF5E98-2420-005D-B76A-6E4B07EBFC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2"/>
                <a:ext cx="8229600" cy="3672408"/>
              </a:xfrm>
            </p:spPr>
            <p:txBody>
              <a:bodyPr>
                <a:normAutofit/>
              </a:bodyPr>
              <a:lstStyle/>
              <a:p>
                <a:r>
                  <a:rPr lang="en-US" sz="1900" dirty="0">
                    <a:latin typeface="+mj-lt"/>
                  </a:rPr>
                  <a:t>Predicting the dynamics of a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burning plasma </a:t>
                </a:r>
                <a:r>
                  <a:rPr lang="en-US" sz="1900" dirty="0">
                    <a:latin typeface="+mj-lt"/>
                  </a:rPr>
                  <a:t>on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long time scales</a:t>
                </a:r>
                <a:r>
                  <a:rPr lang="en-US" sz="1900" dirty="0">
                    <a:latin typeface="+mj-lt"/>
                  </a:rPr>
                  <a:t>, comparable with the energy confinement time or longer, is essential in order to understand next generation fusion experiments, e.g.,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ITER</a:t>
                </a:r>
                <a:r>
                  <a:rPr lang="en-US" sz="1900" dirty="0">
                    <a:latin typeface="+mj-lt"/>
                  </a:rPr>
                  <a:t>;</a:t>
                </a:r>
              </a:p>
              <a:p>
                <a:r>
                  <a:rPr lang="en-US" sz="1900" dirty="0">
                    <a:latin typeface="+mj-lt"/>
                  </a:rPr>
                  <a:t>the crucial role of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energetic particles </a:t>
                </a:r>
                <a:r>
                  <a:rPr lang="en-US" sz="1900" dirty="0" err="1">
                    <a:solidFill>
                      <a:srgbClr val="003399"/>
                    </a:solidFill>
                    <a:latin typeface="+mj-lt"/>
                  </a:rPr>
                  <a:t>Zonca</a:t>
                </a:r>
                <a:r>
                  <a:rPr lang="en-US" sz="1900" dirty="0">
                    <a:solidFill>
                      <a:srgbClr val="003399"/>
                    </a:solidFill>
                    <a:latin typeface="+mj-lt"/>
                  </a:rPr>
                  <a:t> et al. 2015</a:t>
                </a:r>
                <a:r>
                  <a:rPr lang="en-US" sz="1900" dirty="0">
                    <a:latin typeface="+mj-lt"/>
                  </a:rPr>
                  <a:t>; </a:t>
                </a:r>
                <a:r>
                  <a:rPr lang="en-US" sz="1900" dirty="0">
                    <a:solidFill>
                      <a:srgbClr val="003399"/>
                    </a:solidFill>
                    <a:latin typeface="+mj-lt"/>
                  </a:rPr>
                  <a:t>Chen and Zonca 2016</a:t>
                </a:r>
                <a:r>
                  <a:rPr lang="en-US" sz="1900" dirty="0">
                    <a:latin typeface="+mj-lt"/>
                  </a:rPr>
                  <a:t>, must be properly described;</a:t>
                </a:r>
              </a:p>
              <a:p>
                <a:r>
                  <a:rPr lang="en-US" sz="1900" dirty="0">
                    <a:latin typeface="+mj-lt"/>
                  </a:rPr>
                  <a:t>a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first-principle-based</a:t>
                </a:r>
                <a:r>
                  <a:rPr lang="en-US" sz="1900" dirty="0">
                    <a:latin typeface="+mj-lt"/>
                  </a:rPr>
                  <a:t>, self-consistent approach is crucial;</a:t>
                </a:r>
              </a:p>
              <a:p>
                <a:r>
                  <a:rPr lang="en-US" sz="1900" dirty="0">
                    <a:latin typeface="+mj-lt"/>
                  </a:rPr>
                  <a:t>extending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gyrokinetic simulations </a:t>
                </a:r>
                <a:r>
                  <a:rPr lang="en-US" sz="1900" dirty="0">
                    <a:latin typeface="+mj-lt"/>
                  </a:rPr>
                  <a:t>to these time scales is a challenging task from the computational resource point of view, i.e.,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9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1900" dirty="0">
                    <a:latin typeface="+mj-lt"/>
                  </a:rPr>
                  <a:t>grid points;</a:t>
                </a:r>
              </a:p>
              <a:p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simplifying assumptions </a:t>
                </a:r>
                <a:r>
                  <a:rPr lang="en-US" sz="1900" dirty="0">
                    <a:latin typeface="+mj-lt"/>
                  </a:rPr>
                  <a:t>based on physics understanding and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first principles</a:t>
                </a:r>
                <a:r>
                  <a:rPr lang="en-US" sz="1900" dirty="0">
                    <a:latin typeface="+mj-lt"/>
                  </a:rPr>
                  <a:t> must be introduced;</a:t>
                </a:r>
                <a:endParaRPr lang="it-IT" sz="19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E4FF5E98-2420-005D-B76A-6E4B07EBFC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2"/>
                <a:ext cx="8229600" cy="3672408"/>
              </a:xfrm>
              <a:blipFill>
                <a:blip r:embed="rId2"/>
                <a:stretch>
                  <a:fillRect l="-519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A74C7E67-FD20-F31F-0AD9-137FBD04608A}"/>
              </a:ext>
            </a:extLst>
          </p:cNvPr>
          <p:cNvSpPr/>
          <p:nvPr/>
        </p:nvSpPr>
        <p:spPr>
          <a:xfrm>
            <a:off x="457200" y="2643758"/>
            <a:ext cx="825057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548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Orbit averaging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4EE226C-1E58-1EC6-6A17-8FCF80AD975E}"/>
                  </a:ext>
                </a:extLst>
              </p:cNvPr>
              <p:cNvSpPr txBox="1"/>
              <p:nvPr/>
            </p:nvSpPr>
            <p:spPr>
              <a:xfrm>
                <a:off x="383974" y="3154882"/>
                <a:ext cx="8515809" cy="1843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d>
                          <m:dPr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...</m:t>
                            </m:r>
                          </m:e>
                        </m:d>
                      </m:e>
                    </m:ba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bSup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∮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̇"/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acc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 </m:t>
                    </m:r>
                    <m:d>
                      <m:d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…</m:t>
                        </m:r>
                      </m:e>
                    </m:d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=∮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̇"/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acc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 </m:t>
                    </m:r>
                    <m:sSup>
                      <m:sSup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…</m:t>
                        </m:r>
                      </m:e>
                    </m:d>
                    <m:d>
                      <m:d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𝜓</m:t>
                            </m:r>
                          </m:e>
                        </m:acc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=∮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̇"/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and </a:t>
                </a:r>
              </a:p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</m:ba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acc>
                      <m:accPr>
                        <m:chr m:val="̃"/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This expression describe </a:t>
                </a:r>
                <a:r>
                  <a:rPr lang="en-US" dirty="0">
                    <a:solidFill>
                      <a:srgbClr val="C00000"/>
                    </a:solidFill>
                  </a:rPr>
                  <a:t>transport processes in the phase space </a:t>
                </a:r>
                <a:r>
                  <a:rPr lang="en-US" dirty="0"/>
                  <a:t>due to fluctuations, collisions and sources.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4EE226C-1E58-1EC6-6A17-8FCF80AD9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74" y="3154882"/>
                <a:ext cx="8515809" cy="1843582"/>
              </a:xfrm>
              <a:prstGeom prst="rect">
                <a:avLst/>
              </a:prstGeom>
              <a:blipFill>
                <a:blip r:embed="rId2"/>
                <a:stretch>
                  <a:fillRect l="-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56C258B-AE00-A11B-F077-1ACAAA3C73E7}"/>
              </a:ext>
            </a:extLst>
          </p:cNvPr>
          <p:cNvSpPr/>
          <p:nvPr/>
        </p:nvSpPr>
        <p:spPr>
          <a:xfrm>
            <a:off x="267406" y="2155000"/>
            <a:ext cx="8437733" cy="999882"/>
          </a:xfrm>
          <a:prstGeom prst="roundRect">
            <a:avLst/>
          </a:prstGeom>
          <a:solidFill>
            <a:srgbClr val="B0C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7553B99-0F56-37D7-1BA3-1130BE03D198}"/>
                  </a:ext>
                </a:extLst>
              </p:cNvPr>
              <p:cNvSpPr txBox="1"/>
              <p:nvPr/>
            </p:nvSpPr>
            <p:spPr>
              <a:xfrm>
                <a:off x="339186" y="627534"/>
                <a:ext cx="8496944" cy="1502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Particle </a:t>
                </a:r>
                <a:r>
                  <a:rPr lang="it-IT" dirty="0" err="1"/>
                  <a:t>motion</a:t>
                </a:r>
                <a:r>
                  <a:rPr lang="it-IT" dirty="0"/>
                  <a:t> in the </a:t>
                </a:r>
                <a:r>
                  <a:rPr lang="it-IT" dirty="0" err="1"/>
                  <a:t>reference</a:t>
                </a:r>
                <a:r>
                  <a:rPr lang="it-IT" dirty="0"/>
                  <a:t> </a:t>
                </a:r>
                <a:r>
                  <a:rPr lang="it-IT" dirty="0" err="1"/>
                  <a:t>magnetic</a:t>
                </a:r>
                <a:r>
                  <a:rPr lang="it-IT" dirty="0"/>
                  <a:t> field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characterized</a:t>
                </a:r>
                <a:r>
                  <a:rPr lang="it-IT" dirty="0"/>
                  <a:t> by </a:t>
                </a:r>
                <a:r>
                  <a:rPr lang="it-IT" dirty="0" err="1">
                    <a:solidFill>
                      <a:srgbClr val="C00000"/>
                    </a:solidFill>
                  </a:rPr>
                  <a:t>three</a:t>
                </a:r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</a:rPr>
                  <a:t>integrals</a:t>
                </a:r>
                <a:r>
                  <a:rPr lang="it-IT" dirty="0">
                    <a:solidFill>
                      <a:srgbClr val="C00000"/>
                    </a:solidFill>
                  </a:rPr>
                  <a:t> of </a:t>
                </a:r>
                <a:r>
                  <a:rPr lang="it-IT" dirty="0" err="1">
                    <a:solidFill>
                      <a:srgbClr val="C00000"/>
                    </a:solidFill>
                  </a:rPr>
                  <a:t>motion</a:t>
                </a:r>
                <a:r>
                  <a:rPr lang="it-IT" dirty="0"/>
                  <a:t>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/>
                  <a:t>;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Phase Space Zonal Structures </a:t>
                </a:r>
                <a:r>
                  <a:rPr lang="it-IT" dirty="0" err="1"/>
                  <a:t>equation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connected</a:t>
                </a:r>
                <a:r>
                  <a:rPr lang="it-IT" dirty="0"/>
                  <a:t> with the </a:t>
                </a:r>
                <a:r>
                  <a:rPr lang="it-IT" dirty="0">
                    <a:solidFill>
                      <a:srgbClr val="C00000"/>
                    </a:solidFill>
                  </a:rPr>
                  <a:t>macro-/meso- </a:t>
                </a:r>
                <a:r>
                  <a:rPr lang="it-IT" dirty="0" err="1">
                    <a:solidFill>
                      <a:srgbClr val="C00000"/>
                    </a:solidFill>
                  </a:rPr>
                  <a:t>scopic</a:t>
                </a:r>
                <a:r>
                  <a:rPr lang="it-IT" dirty="0">
                    <a:solidFill>
                      <a:srgbClr val="C00000"/>
                    </a:solidFill>
                  </a:rPr>
                  <a:t> component</a:t>
                </a:r>
                <a:r>
                  <a:rPr lang="it-IT" dirty="0"/>
                  <a:t>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dirty="0"/>
                  <a:t>, </a:t>
                </a:r>
                <a:r>
                  <a:rPr lang="it-IT" dirty="0" err="1"/>
                  <a:t>unperturbed</a:t>
                </a:r>
                <a:r>
                  <a:rPr lang="it-IT" dirty="0"/>
                  <a:t> </a:t>
                </a:r>
                <a:r>
                  <a:rPr lang="it-IT" dirty="0" err="1"/>
                  <a:t>orbit</a:t>
                </a:r>
                <a:r>
                  <a:rPr lang="it-IT" dirty="0"/>
                  <a:t> </a:t>
                </a:r>
                <a:r>
                  <a:rPr lang="it-IT" dirty="0" err="1"/>
                  <a:t>averaged</a:t>
                </a:r>
                <a:r>
                  <a:rPr lang="it-IT" dirty="0"/>
                  <a:t> </a:t>
                </a:r>
                <a:r>
                  <a:rPr lang="it-IT" dirty="0" err="1"/>
                  <a:t>distribution</a:t>
                </a:r>
                <a:r>
                  <a:rPr lang="it-IT" dirty="0"/>
                  <a:t> </a:t>
                </a:r>
                <a:r>
                  <a:rPr lang="it-IT" dirty="0" err="1"/>
                  <a:t>function</a:t>
                </a:r>
                <a:r>
                  <a:rPr lang="it-IT" dirty="0"/>
                  <a:t> (</a:t>
                </a:r>
                <a:r>
                  <a:rPr lang="it-IT" dirty="0">
                    <a:solidFill>
                      <a:srgbClr val="003399"/>
                    </a:solidFill>
                  </a:rPr>
                  <a:t>Falessi and Zonca 2019</a:t>
                </a:r>
                <a:r>
                  <a:rPr lang="it-IT" dirty="0"/>
                  <a:t>);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7553B99-0F56-37D7-1BA3-1130BE03D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86" y="627534"/>
                <a:ext cx="8496944" cy="1502078"/>
              </a:xfrm>
              <a:prstGeom prst="rect">
                <a:avLst/>
              </a:prstGeom>
              <a:blipFill>
                <a:blip r:embed="rId4"/>
                <a:stretch>
                  <a:fillRect l="-503" t="-2439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22501F7-FE23-BB22-5AEC-17C47F5437C3}"/>
                  </a:ext>
                </a:extLst>
              </p:cNvPr>
              <p:cNvSpPr txBox="1"/>
              <p:nvPr/>
            </p:nvSpPr>
            <p:spPr>
              <a:xfrm>
                <a:off x="539552" y="2082069"/>
                <a:ext cx="7488832" cy="935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mtClean="0">
                          <a:latin typeface="Cambria Math" panose="02040503050406030204" pitchFamily="18" charset="0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bar>
                      <m:r>
                        <a:rPr lang="it-IT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it-I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̇"/>
                                                  <m:ctrlPr>
                                                    <a:rPr lang="it-IT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it-IT" i="1">
                                                      <a:latin typeface="Cambria Math" panose="02040503050406030204" pitchFamily="18" charset="0"/>
                                                    </a:rPr>
                                                    <m:t>𝑃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bar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ℰ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it-I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it-IT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i="0">
                                                  <a:latin typeface="Cambria Math" panose="02040503050406030204" pitchFamily="18" charset="0"/>
                                                </a:rPr>
                                                <m:t>ℰ</m:t>
                                              </m:r>
                                            </m:e>
                                          </m:acc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bar>
                            </m:e>
                          </m:d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supHide m:val="on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it-I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it-IT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it-I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22501F7-FE23-BB22-5AEC-17C47F543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082069"/>
                <a:ext cx="7488832" cy="935577"/>
              </a:xfrm>
              <a:prstGeom prst="rect">
                <a:avLst/>
              </a:prstGeom>
              <a:blipFill>
                <a:blip r:embed="rId5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C14740A3-EB0B-61A7-C964-F9651B159CDC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3CA112C-D7FD-6548-E807-4848F7E1AE29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063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3C1D81D7-1616-E4DA-8E50-D13B2E4E41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059582"/>
                <a:ext cx="4330825" cy="3849346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Having defined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Phase Space Zonal Structures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we can decompose the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toroidally symmetric distribution function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bar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describe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macro-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&amp;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meso-scales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micro-scales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are accounted by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ar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ba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they describe system transitions between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neighboring nonlinear equilibria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see </a:t>
                </a:r>
                <a:r>
                  <a:rPr lang="en-US" sz="1800" dirty="0">
                    <a:solidFill>
                      <a:srgbClr val="003399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Chen and Zonca 2007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1800" dirty="0">
                    <a:solidFill>
                      <a:srgbClr val="003399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Falessi and Zonca 2019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nonlinear equilibria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together with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zonal fields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form a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zonal state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3C1D81D7-1616-E4DA-8E50-D13B2E4E41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059582"/>
                <a:ext cx="4330825" cy="3849346"/>
              </a:xfrm>
              <a:blipFill>
                <a:blip r:embed="rId2"/>
                <a:stretch>
                  <a:fillRect l="-704" t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B097CD7-F92B-F321-500A-1673ECB2D0B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627534"/>
            <a:ext cx="4099894" cy="4560789"/>
          </a:xfr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28FB5D-2FF3-9FE9-6241-54F72DA84F00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E42275E-94AB-320F-77B7-AA32331A7931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C374C41-922C-407E-0000-102255C83EA4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DFC627A-701F-C611-09F0-1396F9314791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49E3F69-27D0-92DC-6C53-E3C4788AEF9B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79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Zonal state</a:t>
            </a:r>
          </a:p>
        </p:txBody>
      </p:sp>
      <p:pic>
        <p:nvPicPr>
          <p:cNvPr id="14" name="Segnaposto contenuto 13" descr="Immagine che contiene testo, triangolo, linea, Blu elettrico&#10;&#10;Descrizione generata automaticamente">
            <a:extLst>
              <a:ext uri="{FF2B5EF4-FFF2-40B4-BE49-F238E27FC236}">
                <a16:creationId xmlns:a16="http://schemas.microsoft.com/office/drawing/2014/main" id="{13DE5E7D-4F7E-4F0B-9C4D-CEDAC986A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30847"/>
            <a:ext cx="3816424" cy="4180419"/>
          </a:xfr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33B1833-AEFD-3F3A-442B-19C48DE1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40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28FB5D-2FF3-9FE9-6241-54F72DA84F00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E42275E-94AB-320F-77B7-AA32331A7931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C374C41-922C-407E-0000-102255C83EA4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DFC627A-701F-C611-09F0-1396F9314791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90D1813-1FF2-B71F-2897-4AFD759A2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62820"/>
            <a:ext cx="4929864" cy="328657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19CD534-1509-BE6D-EBCC-85675B35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55675" b="-4797"/>
          <a:stretch/>
        </p:blipFill>
        <p:spPr>
          <a:xfrm>
            <a:off x="6395961" y="962820"/>
            <a:ext cx="2208487" cy="37505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6CD0AB-F94B-04BA-6439-CD720D8C193F}"/>
              </a:ext>
            </a:extLst>
          </p:cNvPr>
          <p:cNvSpPr txBox="1"/>
          <p:nvPr/>
        </p:nvSpPr>
        <p:spPr>
          <a:xfrm>
            <a:off x="2411760" y="4432295"/>
            <a:ext cx="540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J. Sama et al. Invited talk @ </a:t>
            </a:r>
            <a:r>
              <a:rPr lang="en-US" dirty="0" err="1">
                <a:solidFill>
                  <a:srgbClr val="003399"/>
                </a:solidFill>
              </a:rPr>
              <a:t>Varenna</a:t>
            </a:r>
            <a:r>
              <a:rPr lang="en-US" dirty="0">
                <a:solidFill>
                  <a:srgbClr val="003399"/>
                </a:solidFill>
              </a:rPr>
              <a:t> 2024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E37077-6448-EF5F-D07F-187AF8287538}"/>
              </a:ext>
            </a:extLst>
          </p:cNvPr>
          <p:cNvSpPr/>
          <p:nvPr/>
        </p:nvSpPr>
        <p:spPr>
          <a:xfrm>
            <a:off x="3635896" y="582948"/>
            <a:ext cx="4824536" cy="3933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5CAAF34-D37E-A18C-C024-F05D5421E96F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45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28FB5D-2FF3-9FE9-6241-54F72DA84F00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E42275E-94AB-320F-77B7-AA32331A7931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C374C41-922C-407E-0000-102255C83EA4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DFC627A-701F-C611-09F0-1396F9314791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90D1813-1FF2-B71F-2897-4AFD759A2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62820"/>
            <a:ext cx="4929864" cy="328657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19CD534-1509-BE6D-EBCC-85675B35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55675" b="-4797"/>
          <a:stretch/>
        </p:blipFill>
        <p:spPr>
          <a:xfrm>
            <a:off x="6395961" y="962820"/>
            <a:ext cx="2208487" cy="37505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6CD0AB-F94B-04BA-6439-CD720D8C193F}"/>
              </a:ext>
            </a:extLst>
          </p:cNvPr>
          <p:cNvSpPr txBox="1"/>
          <p:nvPr/>
        </p:nvSpPr>
        <p:spPr>
          <a:xfrm>
            <a:off x="2411760" y="4432295"/>
            <a:ext cx="540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J. Sama et al. Invited talk @ </a:t>
            </a:r>
            <a:r>
              <a:rPr lang="en-US" dirty="0" err="1">
                <a:solidFill>
                  <a:srgbClr val="003399"/>
                </a:solidFill>
              </a:rPr>
              <a:t>Varenna</a:t>
            </a:r>
            <a:r>
              <a:rPr lang="en-US" dirty="0">
                <a:solidFill>
                  <a:srgbClr val="003399"/>
                </a:solidFill>
              </a:rPr>
              <a:t> 2024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E37077-6448-EF5F-D07F-187AF8287538}"/>
              </a:ext>
            </a:extLst>
          </p:cNvPr>
          <p:cNvSpPr/>
          <p:nvPr/>
        </p:nvSpPr>
        <p:spPr>
          <a:xfrm>
            <a:off x="6084168" y="582948"/>
            <a:ext cx="2376264" cy="3933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8562CF-8D29-1E49-99BF-7C857BC0DCFF}"/>
              </a:ext>
            </a:extLst>
          </p:cNvPr>
          <p:cNvSpPr/>
          <p:nvPr/>
        </p:nvSpPr>
        <p:spPr>
          <a:xfrm>
            <a:off x="3533984" y="2643758"/>
            <a:ext cx="2376264" cy="1697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1523B4-3114-43E6-6920-04A3A7966CC8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565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8A57A-383F-BC42-0724-6B31E5EA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8A0C4A7-1FF3-206F-D3EC-B58C7E529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DD51855-0A8C-539A-DB5F-2A9CC0C9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450C1D7-2481-1B29-E858-19F4F11C5B5B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43153B0-05DA-FE13-D60D-BE1D2CBA2E26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6FEBE2A-06A1-43E6-6805-9AC33F0F29BC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73DC3A5-82B2-5D38-DC85-A427CAC28A17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930FA18-6454-80B8-6EB5-D1723136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62820"/>
            <a:ext cx="4929864" cy="328657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CC8D916-4DD2-29AF-9D90-60D39AF576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55675" b="-4797"/>
          <a:stretch/>
        </p:blipFill>
        <p:spPr>
          <a:xfrm>
            <a:off x="6395961" y="962820"/>
            <a:ext cx="2208487" cy="37505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867DAC-AA8A-A06A-9AF0-C54AF0070EB6}"/>
              </a:ext>
            </a:extLst>
          </p:cNvPr>
          <p:cNvSpPr txBox="1"/>
          <p:nvPr/>
        </p:nvSpPr>
        <p:spPr>
          <a:xfrm>
            <a:off x="2411760" y="4432295"/>
            <a:ext cx="540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J. Sama et al. Invited talk @ </a:t>
            </a:r>
            <a:r>
              <a:rPr lang="en-US" dirty="0" err="1">
                <a:solidFill>
                  <a:srgbClr val="003399"/>
                </a:solidFill>
              </a:rPr>
              <a:t>Varenna</a:t>
            </a:r>
            <a:r>
              <a:rPr lang="en-US" dirty="0">
                <a:solidFill>
                  <a:srgbClr val="003399"/>
                </a:solidFill>
              </a:rPr>
              <a:t> 2024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4239125-D66D-9253-13DF-B0311990A4B6}"/>
              </a:ext>
            </a:extLst>
          </p:cNvPr>
          <p:cNvSpPr/>
          <p:nvPr/>
        </p:nvSpPr>
        <p:spPr>
          <a:xfrm>
            <a:off x="6084168" y="582948"/>
            <a:ext cx="2376264" cy="3933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3B02299-FBAB-3383-2015-A39B5CC0D0F7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09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28FB5D-2FF3-9FE9-6241-54F72DA84F00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E42275E-94AB-320F-77B7-AA32331A7931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C374C41-922C-407E-0000-102255C83EA4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DFC627A-701F-C611-09F0-1396F9314791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90D1813-1FF2-B71F-2897-4AFD759A2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62820"/>
            <a:ext cx="4929864" cy="328657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19CD534-1509-BE6D-EBCC-85675B35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55675" b="-4797"/>
          <a:stretch/>
        </p:blipFill>
        <p:spPr>
          <a:xfrm>
            <a:off x="6395961" y="962820"/>
            <a:ext cx="2208487" cy="37505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6CD0AB-F94B-04BA-6439-CD720D8C193F}"/>
              </a:ext>
            </a:extLst>
          </p:cNvPr>
          <p:cNvSpPr txBox="1"/>
          <p:nvPr/>
        </p:nvSpPr>
        <p:spPr>
          <a:xfrm>
            <a:off x="2411760" y="4432295"/>
            <a:ext cx="540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J. Sama et al. Invited talk @ </a:t>
            </a:r>
            <a:r>
              <a:rPr lang="en-US" dirty="0" err="1">
                <a:solidFill>
                  <a:srgbClr val="003399"/>
                </a:solidFill>
              </a:rPr>
              <a:t>Varenna</a:t>
            </a:r>
            <a:r>
              <a:rPr lang="en-US" dirty="0">
                <a:solidFill>
                  <a:srgbClr val="003399"/>
                </a:solidFill>
              </a:rPr>
              <a:t> 2024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47AA6FF-046F-2DEA-B5DE-49CA9FCDE2F9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470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554F7-CFFC-450B-2A97-41444AADA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C114445-151A-FE2B-4496-E100BE09A93B}"/>
              </a:ext>
            </a:extLst>
          </p:cNvPr>
          <p:cNvSpPr/>
          <p:nvPr/>
        </p:nvSpPr>
        <p:spPr>
          <a:xfrm>
            <a:off x="147438" y="2715766"/>
            <a:ext cx="8817050" cy="1944216"/>
          </a:xfrm>
          <a:prstGeom prst="roundRect">
            <a:avLst/>
          </a:prstGeom>
          <a:solidFill>
            <a:srgbClr val="B0C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7224D-33F8-53A8-1C1A-4B7CD632F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transport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15FD80-E280-0638-A25A-675703CA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27</a:t>
            </a:fld>
            <a:endParaRPr lang="en-GB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B7DD953-69A7-1537-8476-AFA1F7B9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24" y="1008538"/>
            <a:ext cx="8471493" cy="1739918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PSZS transport is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studied by means of a 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hierarchy of verified and validated reduced models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within an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EUROfusion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Enabling Research Project 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dirty="0">
                <a:solidFill>
                  <a:srgbClr val="003399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P. Lauber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as P.I.;</a:t>
            </a:r>
            <a:endParaRPr lang="it-IT" sz="2000" dirty="0"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explicit expression of 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EP fluxes in PSZS 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equations have been calculated within the following hierarchy of simplifying assumptions:</a:t>
            </a:r>
            <a:endParaRPr lang="it-IT" sz="2000" dirty="0"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1000"/>
              </a:spcAft>
              <a:buNone/>
            </a:pPr>
            <a:endParaRPr lang="it-IT" sz="2000" dirty="0"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418917C-7B4A-1E52-A01D-5B1E6A66C77A}"/>
                  </a:ext>
                </a:extLst>
              </p:cNvPr>
              <p:cNvSpPr txBox="1"/>
              <p:nvPr/>
            </p:nvSpPr>
            <p:spPr>
              <a:xfrm>
                <a:off x="384424" y="2857320"/>
                <a:ext cx="7903963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zeroth level of simplification </a:t>
                </a: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consist in the </a:t>
                </a:r>
                <a:r>
                  <a:rPr lang="en-US" sz="1800" dirty="0" err="1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gyrokinetics</a:t>
                </a: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 description of plasma dynamics;</a:t>
                </a:r>
                <a:endParaRPr lang="it-IT" sz="1800" dirty="0">
                  <a:effectLst/>
                  <a:latin typeface="+mn-lt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the first level of simplification consist in assuming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  <m:r>
                      <a:rPr lang="en-US" sz="16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Sup>
                      <m:sSubSupPr>
                        <m:ctrlPr>
                          <a:rPr lang="it-IT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𝑁𝐿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bSup>
                    <m:r>
                      <a:rPr lang="en-US" sz="16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sSub>
                      <m:sSubPr>
                        <m:ctrlPr>
                          <a:rPr lang="it-IT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dirty="0">
                    <a:solidFill>
                      <a:srgbClr val="003399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Zonca et al 2021</a:t>
                </a:r>
                <a:r>
                  <a:rPr lang="en-US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the second and final level of simplification is the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quasilinear model</a:t>
                </a:r>
                <a:endParaRPr lang="en-US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418917C-7B4A-1E52-A01D-5B1E6A66C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24" y="2857320"/>
                <a:ext cx="7903963" cy="1703030"/>
              </a:xfrm>
              <a:prstGeom prst="rect">
                <a:avLst/>
              </a:prstGeom>
              <a:blipFill>
                <a:blip r:embed="rId2"/>
                <a:stretch>
                  <a:fillRect l="-463" t="-2151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D915424C-8226-23A0-9724-B90C5FC44215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9185236-3683-5722-9B82-08A6B39BAB92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059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/>
              <a:t>Reduced transport models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C1D81D7-1616-E4DA-8E50-D13B2E4E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22" y="793012"/>
            <a:ext cx="4330825" cy="38493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+mj-lt"/>
              </a:rPr>
              <a:t>DAEPS (</a:t>
            </a:r>
            <a:r>
              <a:rPr lang="en-US" dirty="0">
                <a:solidFill>
                  <a:srgbClr val="003399"/>
                </a:solidFill>
                <a:latin typeface="+mj-lt"/>
              </a:rPr>
              <a:t>Y. Li et al 2020, G. Wei et </a:t>
            </a:r>
            <a:r>
              <a:rPr lang="en-US">
                <a:solidFill>
                  <a:srgbClr val="003399"/>
                </a:solidFill>
                <a:latin typeface="+mj-lt"/>
              </a:rPr>
              <a:t>al 2025</a:t>
            </a:r>
            <a:r>
              <a:rPr lang="en-US">
                <a:solidFill>
                  <a:srgbClr val="C00000"/>
                </a:solidFill>
                <a:latin typeface="+mj-lt"/>
              </a:rPr>
              <a:t>)</a:t>
            </a:r>
            <a:endParaRPr lang="en-US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US" sz="1900" dirty="0"/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Ballooning decomposition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for fluctuations;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Based on 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fish-bone like dispersion relation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Mode structure decomposition, 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separation of radial envelope and parallel mode structure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Calculate nonlinear fluxes by the 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DSM model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or a saturation rule.</a:t>
            </a:r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17789E-CDE6-6429-1C1A-40FF7324C2F8}"/>
              </a:ext>
            </a:extLst>
          </p:cNvPr>
          <p:cNvSpPr txBox="1">
            <a:spLocks/>
          </p:cNvSpPr>
          <p:nvPr/>
        </p:nvSpPr>
        <p:spPr>
          <a:xfrm>
            <a:off x="4587658" y="793012"/>
            <a:ext cx="4330825" cy="3849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  <a:latin typeface="+mj-lt"/>
              </a:rPr>
              <a:t>LIGKA-HAGIS (</a:t>
            </a:r>
            <a:r>
              <a:rPr lang="en-US" dirty="0">
                <a:solidFill>
                  <a:srgbClr val="003399"/>
                </a:solidFill>
                <a:latin typeface="+mj-lt"/>
              </a:rPr>
              <a:t>Lauber et al 2007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dirty="0"/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Fourier decomposition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for fluctuations;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Solve 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linear gyrokinetic equation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Assume fluctuations amplitude, e.g., kick-model or quasilinear;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Use 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IMAS-coupled EP stability WF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(HAGIS/LIGKA) to 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calculate Phase Space Zonal Structures fluxes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401E442-77F5-E479-2877-5AA215D9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451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ATEP: kick model limit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29</a:t>
            </a:fld>
            <a:endParaRPr lang="en-GB" dirty="0"/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186695D0-3BCC-051E-89D0-F358FB59B978}"/>
              </a:ext>
            </a:extLst>
          </p:cNvPr>
          <p:cNvSpPr/>
          <p:nvPr/>
        </p:nvSpPr>
        <p:spPr>
          <a:xfrm>
            <a:off x="2511864" y="4908593"/>
            <a:ext cx="518348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2" name="time">
            <a:extLst>
              <a:ext uri="{FF2B5EF4-FFF2-40B4-BE49-F238E27FC236}">
                <a16:creationId xmlns:a16="http://schemas.microsoft.com/office/drawing/2014/main" id="{F54900AA-7529-B1B7-5C6B-BD7003F536DD}"/>
              </a:ext>
            </a:extLst>
          </p:cNvPr>
          <p:cNvSpPr txBox="1"/>
          <p:nvPr/>
        </p:nvSpPr>
        <p:spPr>
          <a:xfrm>
            <a:off x="6979020" y="4586379"/>
            <a:ext cx="478272" cy="32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time</a:t>
            </a:r>
          </a:p>
        </p:txBody>
      </p:sp>
      <p:grpSp>
        <p:nvGrpSpPr>
          <p:cNvPr id="106" name="Group">
            <a:extLst>
              <a:ext uri="{FF2B5EF4-FFF2-40B4-BE49-F238E27FC236}">
                <a16:creationId xmlns:a16="http://schemas.microsoft.com/office/drawing/2014/main" id="{1D7F4118-F6C3-5441-C2CC-4D995BE98CFD}"/>
              </a:ext>
            </a:extLst>
          </p:cNvPr>
          <p:cNvGrpSpPr/>
          <p:nvPr/>
        </p:nvGrpSpPr>
        <p:grpSpPr>
          <a:xfrm>
            <a:off x="251520" y="574382"/>
            <a:ext cx="8531640" cy="4010063"/>
            <a:chOff x="0" y="-2"/>
            <a:chExt cx="9118696" cy="4629696"/>
          </a:xfrm>
        </p:grpSpPr>
        <p:grpSp>
          <p:nvGrpSpPr>
            <p:cNvPr id="107" name="Group">
              <a:extLst>
                <a:ext uri="{FF2B5EF4-FFF2-40B4-BE49-F238E27FC236}">
                  <a16:creationId xmlns:a16="http://schemas.microsoft.com/office/drawing/2014/main" id="{B6A8081D-4002-E432-9141-22D31BF8FB5F}"/>
                </a:ext>
              </a:extLst>
            </p:cNvPr>
            <p:cNvGrpSpPr/>
            <p:nvPr/>
          </p:nvGrpSpPr>
          <p:grpSpPr>
            <a:xfrm>
              <a:off x="0" y="-2"/>
              <a:ext cx="9006839" cy="4629696"/>
              <a:chOff x="0" y="-1"/>
              <a:chExt cx="9006839" cy="4629694"/>
            </a:xfrm>
          </p:grpSpPr>
          <p:sp>
            <p:nvSpPr>
              <p:cNvPr id="109" name="Rectangle">
                <a:extLst>
                  <a:ext uri="{FF2B5EF4-FFF2-40B4-BE49-F238E27FC236}">
                    <a16:creationId xmlns:a16="http://schemas.microsoft.com/office/drawing/2014/main" id="{5977F095-056F-80C4-B2A5-6AC29B73842A}"/>
                  </a:ext>
                </a:extLst>
              </p:cNvPr>
              <p:cNvSpPr/>
              <p:nvPr/>
            </p:nvSpPr>
            <p:spPr>
              <a:xfrm>
                <a:off x="3916492" y="2034838"/>
                <a:ext cx="626057" cy="460924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3175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4350" tIns="44350" rIns="44350" bIns="44350" numCol="1" anchor="ctr">
                <a:noAutofit/>
              </a:bodyPr>
              <a:lstStyle/>
              <a:p>
                <a:pPr algn="ctr" defTabSz="184570">
                  <a:defRPr sz="3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10" name="Line">
                <a:extLst>
                  <a:ext uri="{FF2B5EF4-FFF2-40B4-BE49-F238E27FC236}">
                    <a16:creationId xmlns:a16="http://schemas.microsoft.com/office/drawing/2014/main" id="{982C0943-F7C9-2203-F836-5413A88EB3FF}"/>
                  </a:ext>
                </a:extLst>
              </p:cNvPr>
              <p:cNvSpPr/>
              <p:nvPr/>
            </p:nvSpPr>
            <p:spPr>
              <a:xfrm flipV="1">
                <a:off x="3858795" y="1004625"/>
                <a:ext cx="1" cy="1419577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11" name="time  →">
                <a:extLst>
                  <a:ext uri="{FF2B5EF4-FFF2-40B4-BE49-F238E27FC236}">
                    <a16:creationId xmlns:a16="http://schemas.microsoft.com/office/drawing/2014/main" id="{0C66D5D0-781B-530D-D637-1213B614FA21}"/>
                  </a:ext>
                </a:extLst>
              </p:cNvPr>
              <p:cNvSpPr txBox="1"/>
              <p:nvPr/>
            </p:nvSpPr>
            <p:spPr>
              <a:xfrm>
                <a:off x="6952712" y="4309907"/>
                <a:ext cx="920309" cy="3197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983" tIns="7983" rIns="7983" bIns="7983" numCol="1" anchor="ctr">
                <a:noAutofit/>
              </a:bodyPr>
              <a:lstStyle>
                <a:lvl1pPr algn="ctr" defTabSz="97332">
                  <a:defRPr sz="900" b="1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time  →</a:t>
                </a:r>
              </a:p>
            </p:txBody>
          </p:sp>
          <p:sp>
            <p:nvSpPr>
              <p:cNvPr id="112" name="transport code">
                <a:extLst>
                  <a:ext uri="{FF2B5EF4-FFF2-40B4-BE49-F238E27FC236}">
                    <a16:creationId xmlns:a16="http://schemas.microsoft.com/office/drawing/2014/main" id="{2310EC56-6025-13F4-471E-F10ABF50AB3B}"/>
                  </a:ext>
                </a:extLst>
              </p:cNvPr>
              <p:cNvSpPr txBox="1"/>
              <p:nvPr/>
            </p:nvSpPr>
            <p:spPr>
              <a:xfrm>
                <a:off x="1145782" y="4315973"/>
                <a:ext cx="1917284" cy="307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>
                <a:lvl1pPr algn="ctr" defTabSz="97332">
                  <a:defRPr sz="1300" b="1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transport code</a:t>
                </a:r>
              </a:p>
            </p:txBody>
          </p:sp>
          <p:sp>
            <p:nvSpPr>
              <p:cNvPr id="113" name="Line">
                <a:extLst>
                  <a:ext uri="{FF2B5EF4-FFF2-40B4-BE49-F238E27FC236}">
                    <a16:creationId xmlns:a16="http://schemas.microsoft.com/office/drawing/2014/main" id="{86E7C7BE-8570-C281-E9F7-3B42E90682C9}"/>
                  </a:ext>
                </a:extLst>
              </p:cNvPr>
              <p:cNvSpPr/>
              <p:nvPr/>
            </p:nvSpPr>
            <p:spPr>
              <a:xfrm flipV="1">
                <a:off x="3404858" y="3368697"/>
                <a:ext cx="1" cy="68517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2EA23BA3-EC82-9D2F-CB5D-6B2CA56B0F40}"/>
                  </a:ext>
                </a:extLst>
              </p:cNvPr>
              <p:cNvSpPr/>
              <p:nvPr/>
            </p:nvSpPr>
            <p:spPr>
              <a:xfrm>
                <a:off x="2803259" y="2436520"/>
                <a:ext cx="1203201" cy="917421"/>
              </a:xfrm>
              <a:prstGeom prst="rect">
                <a:avLst/>
              </a:prstGeom>
              <a:solidFill>
                <a:srgbClr val="00A2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5" name="calculate…">
                <a:extLst>
                  <a:ext uri="{FF2B5EF4-FFF2-40B4-BE49-F238E27FC236}">
                    <a16:creationId xmlns:a16="http://schemas.microsoft.com/office/drawing/2014/main" id="{703DF608-E677-71DC-F0BB-73D75844ABB4}"/>
                  </a:ext>
                </a:extLst>
              </p:cNvPr>
              <p:cNvSpPr txBox="1"/>
              <p:nvPr/>
            </p:nvSpPr>
            <p:spPr>
              <a:xfrm>
                <a:off x="2956084" y="2600792"/>
                <a:ext cx="897550" cy="6221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calculate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linear mode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spectrum</a:t>
                </a:r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A8986695-40D0-5A01-9FE3-C880B38B28FC}"/>
                  </a:ext>
                </a:extLst>
              </p:cNvPr>
              <p:cNvSpPr/>
              <p:nvPr/>
            </p:nvSpPr>
            <p:spPr>
              <a:xfrm>
                <a:off x="2785131" y="266267"/>
                <a:ext cx="1203201" cy="756044"/>
              </a:xfrm>
              <a:prstGeom prst="rect">
                <a:avLst/>
              </a:prstGeom>
              <a:gradFill flip="none" rotWithShape="1">
                <a:gsLst>
                  <a:gs pos="0">
                    <a:srgbClr val="51A7F9"/>
                  </a:gs>
                  <a:gs pos="100000">
                    <a:srgbClr val="0365C0"/>
                  </a:gs>
                </a:gsLst>
                <a:lin ang="16248547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7" name="calculate PSZS">
                <a:extLst>
                  <a:ext uri="{FF2B5EF4-FFF2-40B4-BE49-F238E27FC236}">
                    <a16:creationId xmlns:a16="http://schemas.microsoft.com/office/drawing/2014/main" id="{3E451A0D-0776-18C0-80B5-A20CB051AF8C}"/>
                  </a:ext>
                </a:extLst>
              </p:cNvPr>
              <p:cNvSpPr txBox="1"/>
              <p:nvPr/>
            </p:nvSpPr>
            <p:spPr>
              <a:xfrm>
                <a:off x="2786529" y="523875"/>
                <a:ext cx="1153910" cy="4368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calculate PSZS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18" name="Line">
                <a:extLst>
                  <a:ext uri="{FF2B5EF4-FFF2-40B4-BE49-F238E27FC236}">
                    <a16:creationId xmlns:a16="http://schemas.microsoft.com/office/drawing/2014/main" id="{872B8D86-DB33-3FAB-DE99-BD82E4B2D1E0}"/>
                  </a:ext>
                </a:extLst>
              </p:cNvPr>
              <p:cNvSpPr/>
              <p:nvPr/>
            </p:nvSpPr>
            <p:spPr>
              <a:xfrm>
                <a:off x="4003925" y="1018566"/>
                <a:ext cx="2459182" cy="564474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19" name="Rectangle">
                <a:extLst>
                  <a:ext uri="{FF2B5EF4-FFF2-40B4-BE49-F238E27FC236}">
                    <a16:creationId xmlns:a16="http://schemas.microsoft.com/office/drawing/2014/main" id="{93084183-DEE8-DC60-CE8D-5AFB7A40C529}"/>
                  </a:ext>
                </a:extLst>
              </p:cNvPr>
              <p:cNvSpPr/>
              <p:nvPr/>
            </p:nvSpPr>
            <p:spPr>
              <a:xfrm>
                <a:off x="4716230" y="1638285"/>
                <a:ext cx="894810" cy="951267"/>
              </a:xfrm>
              <a:prstGeom prst="rect">
                <a:avLst/>
              </a:prstGeom>
              <a:solidFill>
                <a:srgbClr val="0365C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0" name="calculate…">
                <a:extLst>
                  <a:ext uri="{FF2B5EF4-FFF2-40B4-BE49-F238E27FC236}">
                    <a16:creationId xmlns:a16="http://schemas.microsoft.com/office/drawing/2014/main" id="{1C87C161-0848-4781-D70A-5F069F57EF02}"/>
                  </a:ext>
                </a:extLst>
              </p:cNvPr>
              <p:cNvSpPr txBox="1"/>
              <p:nvPr/>
            </p:nvSpPr>
            <p:spPr>
              <a:xfrm>
                <a:off x="4789518" y="1854338"/>
                <a:ext cx="748235" cy="5559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calculate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D(r,E)</a:t>
                </a:r>
              </a:p>
            </p:txBody>
          </p:sp>
          <p:sp>
            <p:nvSpPr>
              <p:cNvPr id="121" name="Line">
                <a:extLst>
                  <a:ext uri="{FF2B5EF4-FFF2-40B4-BE49-F238E27FC236}">
                    <a16:creationId xmlns:a16="http://schemas.microsoft.com/office/drawing/2014/main" id="{95F85B8D-8B4B-DEAD-9C40-FEAA32F95BC2}"/>
                  </a:ext>
                </a:extLst>
              </p:cNvPr>
              <p:cNvSpPr/>
              <p:nvPr/>
            </p:nvSpPr>
            <p:spPr>
              <a:xfrm flipV="1">
                <a:off x="3404858" y="2115513"/>
                <a:ext cx="1" cy="3059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22" name="Line">
                <a:extLst>
                  <a:ext uri="{FF2B5EF4-FFF2-40B4-BE49-F238E27FC236}">
                    <a16:creationId xmlns:a16="http://schemas.microsoft.com/office/drawing/2014/main" id="{679ABB85-A144-F68C-9D93-F541293ACF07}"/>
                  </a:ext>
                </a:extLst>
              </p:cNvPr>
              <p:cNvSpPr/>
              <p:nvPr/>
            </p:nvSpPr>
            <p:spPr>
              <a:xfrm>
                <a:off x="3998118" y="1015181"/>
                <a:ext cx="1151708" cy="58174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23" name="Rectangle">
                <a:extLst>
                  <a:ext uri="{FF2B5EF4-FFF2-40B4-BE49-F238E27FC236}">
                    <a16:creationId xmlns:a16="http://schemas.microsoft.com/office/drawing/2014/main" id="{1434A4D9-7853-6D30-9D3A-83F500DA5E83}"/>
                  </a:ext>
                </a:extLst>
              </p:cNvPr>
              <p:cNvSpPr/>
              <p:nvPr/>
            </p:nvSpPr>
            <p:spPr>
              <a:xfrm>
                <a:off x="6081345" y="1654709"/>
                <a:ext cx="1002698" cy="954699"/>
              </a:xfrm>
              <a:prstGeom prst="rect">
                <a:avLst/>
              </a:prstGeom>
              <a:gradFill flip="none" rotWithShape="1">
                <a:gsLst>
                  <a:gs pos="0">
                    <a:srgbClr val="51A7F9"/>
                  </a:gs>
                  <a:gs pos="100000">
                    <a:srgbClr val="002452"/>
                  </a:gs>
                </a:gsLst>
                <a:lin ang="3260534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4" name="advance…">
                <a:extLst>
                  <a:ext uri="{FF2B5EF4-FFF2-40B4-BE49-F238E27FC236}">
                    <a16:creationId xmlns:a16="http://schemas.microsoft.com/office/drawing/2014/main" id="{E5911115-2595-5BEA-E15D-062ED1F28CED}"/>
                  </a:ext>
                </a:extLst>
              </p:cNvPr>
              <p:cNvSpPr txBox="1"/>
              <p:nvPr/>
            </p:nvSpPr>
            <p:spPr>
              <a:xfrm>
                <a:off x="6036866" y="1682315"/>
                <a:ext cx="1091656" cy="9912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advance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F</a:t>
                </a:r>
                <a:r>
                  <a:rPr baseline="-5999"/>
                  <a:t>EP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and return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updated distribution IDS,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or its moments</a:t>
                </a:r>
              </a:p>
            </p:txBody>
          </p:sp>
          <p:sp>
            <p:nvSpPr>
              <p:cNvPr id="125" name="or">
                <a:extLst>
                  <a:ext uri="{FF2B5EF4-FFF2-40B4-BE49-F238E27FC236}">
                    <a16:creationId xmlns:a16="http://schemas.microsoft.com/office/drawing/2014/main" id="{93F0B5FA-A1DC-989A-CC75-49617EA1FAEA}"/>
                  </a:ext>
                </a:extLst>
              </p:cNvPr>
              <p:cNvSpPr txBox="1"/>
              <p:nvPr/>
            </p:nvSpPr>
            <p:spPr>
              <a:xfrm>
                <a:off x="5767992" y="1959501"/>
                <a:ext cx="198563" cy="2075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>
                <a:lvl1pPr algn="ctr" defTabSz="97802">
                  <a:defRPr sz="500" b="1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or</a:t>
                </a:r>
              </a:p>
            </p:txBody>
          </p:sp>
          <p:sp>
            <p:nvSpPr>
              <p:cNvPr id="126" name="Rectangle">
                <a:extLst>
                  <a:ext uri="{FF2B5EF4-FFF2-40B4-BE49-F238E27FC236}">
                    <a16:creationId xmlns:a16="http://schemas.microsoft.com/office/drawing/2014/main" id="{C4497545-4358-A89F-F2B1-277248EAED1C}"/>
                  </a:ext>
                </a:extLst>
              </p:cNvPr>
              <p:cNvSpPr/>
              <p:nvPr/>
            </p:nvSpPr>
            <p:spPr>
              <a:xfrm>
                <a:off x="2785918" y="1415262"/>
                <a:ext cx="1201880" cy="685178"/>
              </a:xfrm>
              <a:prstGeom prst="rect">
                <a:avLst/>
              </a:prstGeom>
              <a:gradFill flip="none" rotWithShape="1">
                <a:gsLst>
                  <a:gs pos="0">
                    <a:srgbClr val="51A7F9"/>
                  </a:gs>
                  <a:gs pos="100000">
                    <a:srgbClr val="002452"/>
                  </a:gs>
                </a:gsLst>
                <a:lin ang="16248547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" name="use…">
                <a:extLst>
                  <a:ext uri="{FF2B5EF4-FFF2-40B4-BE49-F238E27FC236}">
                    <a16:creationId xmlns:a16="http://schemas.microsoft.com/office/drawing/2014/main" id="{F48EF8CC-3F52-DDAD-3BC6-DA9439795875}"/>
                  </a:ext>
                </a:extLst>
              </p:cNvPr>
              <p:cNvSpPr txBox="1"/>
              <p:nvPr/>
            </p:nvSpPr>
            <p:spPr>
              <a:xfrm>
                <a:off x="2785131" y="1415262"/>
                <a:ext cx="1184867" cy="6706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use 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 NL code/model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for intensity closure</a:t>
                </a:r>
              </a:p>
            </p:txBody>
          </p:sp>
          <p:sp>
            <p:nvSpPr>
              <p:cNvPr id="128" name="Line">
                <a:extLst>
                  <a:ext uri="{FF2B5EF4-FFF2-40B4-BE49-F238E27FC236}">
                    <a16:creationId xmlns:a16="http://schemas.microsoft.com/office/drawing/2014/main" id="{F81E1E13-9F0D-FC29-0DEE-6449C173F2DF}"/>
                  </a:ext>
                </a:extLst>
              </p:cNvPr>
              <p:cNvSpPr/>
              <p:nvPr/>
            </p:nvSpPr>
            <p:spPr>
              <a:xfrm flipV="1">
                <a:off x="3404858" y="1080354"/>
                <a:ext cx="1" cy="3059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29" name="t">
                <a:extLst>
                  <a:ext uri="{FF2B5EF4-FFF2-40B4-BE49-F238E27FC236}">
                    <a16:creationId xmlns:a16="http://schemas.microsoft.com/office/drawing/2014/main" id="{D05B9AB2-A6D0-4AFC-82E0-4BF0F9883A96}"/>
                  </a:ext>
                </a:extLst>
              </p:cNvPr>
              <p:cNvSpPr txBox="1"/>
              <p:nvPr/>
            </p:nvSpPr>
            <p:spPr>
              <a:xfrm>
                <a:off x="3211261" y="3672916"/>
                <a:ext cx="132375" cy="2075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>
                <a:lvl1pPr algn="ctr" defTabSz="97802">
                  <a:defRPr sz="11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t</a:t>
                </a:r>
              </a:p>
            </p:txBody>
          </p:sp>
          <p:sp>
            <p:nvSpPr>
              <p:cNvPr id="130" name="t+1">
                <a:extLst>
                  <a:ext uri="{FF2B5EF4-FFF2-40B4-BE49-F238E27FC236}">
                    <a16:creationId xmlns:a16="http://schemas.microsoft.com/office/drawing/2014/main" id="{03B3F8A4-7E0C-B3D7-6726-487F19F9E423}"/>
                  </a:ext>
                </a:extLst>
              </p:cNvPr>
              <p:cNvSpPr txBox="1"/>
              <p:nvPr/>
            </p:nvSpPr>
            <p:spPr>
              <a:xfrm>
                <a:off x="5198074" y="3714686"/>
                <a:ext cx="272534" cy="2075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>
                <a:lvl1pPr algn="ctr" defTabSz="97802">
                  <a:defRPr sz="11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t+1</a:t>
                </a:r>
              </a:p>
            </p:txBody>
          </p:sp>
          <p:pic>
            <p:nvPicPr>
              <p:cNvPr id="131" name="Screenshot 2022-05-18 at 14.19.25.pdf" descr="Screenshot 2022-05-18 at 14.19.25.pdf">
                <a:extLst>
                  <a:ext uri="{FF2B5EF4-FFF2-40B4-BE49-F238E27FC236}">
                    <a16:creationId xmlns:a16="http://schemas.microsoft.com/office/drawing/2014/main" id="{F9BF36C2-AB93-8C77-F8D1-B38B2A2FF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923" y="1407572"/>
                <a:ext cx="1757275" cy="13005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2" name="EP WF: LIGKA [20]">
                <a:extLst>
                  <a:ext uri="{FF2B5EF4-FFF2-40B4-BE49-F238E27FC236}">
                    <a16:creationId xmlns:a16="http://schemas.microsoft.com/office/drawing/2014/main" id="{184D584E-4941-E73A-3549-A902E8F7AAAC}"/>
                  </a:ext>
                </a:extLst>
              </p:cNvPr>
              <p:cNvSpPr txBox="1"/>
              <p:nvPr/>
            </p:nvSpPr>
            <p:spPr>
              <a:xfrm>
                <a:off x="489909" y="2830377"/>
                <a:ext cx="1340137" cy="162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>
                <a:lvl1pPr algn="ctr" defTabSz="97802">
                  <a:defRPr sz="600" b="1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EP WF: LIGKA [20]</a:t>
                </a:r>
              </a:p>
            </p:txBody>
          </p:sp>
          <p:sp>
            <p:nvSpPr>
              <p:cNvPr id="133" name="Double Arrow">
                <a:extLst>
                  <a:ext uri="{FF2B5EF4-FFF2-40B4-BE49-F238E27FC236}">
                    <a16:creationId xmlns:a16="http://schemas.microsoft.com/office/drawing/2014/main" id="{10EFF3FA-90FC-763B-F2B0-364501730FA7}"/>
                  </a:ext>
                </a:extLst>
              </p:cNvPr>
              <p:cNvSpPr/>
              <p:nvPr/>
            </p:nvSpPr>
            <p:spPr>
              <a:xfrm>
                <a:off x="2240873" y="768112"/>
                <a:ext cx="546047" cy="252422"/>
              </a:xfrm>
              <a:prstGeom prst="leftRightArrow">
                <a:avLst>
                  <a:gd name="adj1" fmla="val 32000"/>
                  <a:gd name="adj2" fmla="val 86529"/>
                </a:avLst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" name="Double Arrow">
                <a:extLst>
                  <a:ext uri="{FF2B5EF4-FFF2-40B4-BE49-F238E27FC236}">
                    <a16:creationId xmlns:a16="http://schemas.microsoft.com/office/drawing/2014/main" id="{80E96AD1-6E84-B014-9FDC-DE1B12DCFEF0}"/>
                  </a:ext>
                </a:extLst>
              </p:cNvPr>
              <p:cNvSpPr/>
              <p:nvPr/>
            </p:nvSpPr>
            <p:spPr>
              <a:xfrm>
                <a:off x="2239086" y="2862723"/>
                <a:ext cx="546046" cy="252423"/>
              </a:xfrm>
              <a:prstGeom prst="leftRightArrow">
                <a:avLst>
                  <a:gd name="adj1" fmla="val 32000"/>
                  <a:gd name="adj2" fmla="val 86529"/>
                </a:avLst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5" name="saturation rule/E">
                <a:extLst>
                  <a:ext uri="{FF2B5EF4-FFF2-40B4-BE49-F238E27FC236}">
                    <a16:creationId xmlns:a16="http://schemas.microsoft.com/office/drawing/2014/main" id="{3041B008-4685-0841-C74E-76DB1D512DFF}"/>
                  </a:ext>
                </a:extLst>
              </p:cNvPr>
              <p:cNvSpPr txBox="1"/>
              <p:nvPr/>
            </p:nvSpPr>
            <p:spPr>
              <a:xfrm>
                <a:off x="207128" y="1325543"/>
                <a:ext cx="1905699" cy="1588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>
                <a:lvl1pPr algn="ctr" defTabSz="97802">
                  <a:defRPr sz="600" b="1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saturation rule/E</a:t>
                </a:r>
              </a:p>
            </p:txBody>
          </p:sp>
          <p:sp>
            <p:nvSpPr>
              <p:cNvPr id="136" name="Double Arrow">
                <a:extLst>
                  <a:ext uri="{FF2B5EF4-FFF2-40B4-BE49-F238E27FC236}">
                    <a16:creationId xmlns:a16="http://schemas.microsoft.com/office/drawing/2014/main" id="{05E63977-25B9-0426-E0AA-3B0F34FD00F3}"/>
                  </a:ext>
                </a:extLst>
              </p:cNvPr>
              <p:cNvSpPr/>
              <p:nvPr/>
            </p:nvSpPr>
            <p:spPr>
              <a:xfrm>
                <a:off x="2231894" y="1682315"/>
                <a:ext cx="546046" cy="252423"/>
              </a:xfrm>
              <a:prstGeom prst="leftRightArrow">
                <a:avLst>
                  <a:gd name="adj1" fmla="val 32000"/>
                  <a:gd name="adj2" fmla="val 86529"/>
                </a:avLst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97802">
                  <a:defRPr sz="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7" name="orbit+zonal averaging">
                <a:extLst>
                  <a:ext uri="{FF2B5EF4-FFF2-40B4-BE49-F238E27FC236}">
                    <a16:creationId xmlns:a16="http://schemas.microsoft.com/office/drawing/2014/main" id="{472114F6-27EB-1B4A-503E-88D5BD60E45B}"/>
                  </a:ext>
                </a:extLst>
              </p:cNvPr>
              <p:cNvSpPr txBox="1"/>
              <p:nvPr/>
            </p:nvSpPr>
            <p:spPr>
              <a:xfrm>
                <a:off x="547408" y="71120"/>
                <a:ext cx="1225139" cy="15885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>
                <a:lvl1pPr algn="ctr" defTabSz="97802">
                  <a:defRPr sz="600" b="1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orbit+zonal averaging</a:t>
                </a:r>
              </a:p>
            </p:txBody>
          </p:sp>
          <p:pic>
            <p:nvPicPr>
              <p:cNvPr id="138" name="Screenshot 2022-05-18 at 09.55.15.pdf" descr="Screenshot 2022-05-18 at 09.55.15.pdf">
                <a:extLst>
                  <a:ext uri="{FF2B5EF4-FFF2-40B4-BE49-F238E27FC236}">
                    <a16:creationId xmlns:a16="http://schemas.microsoft.com/office/drawing/2014/main" id="{5A8720F8-D826-96D3-E9A1-A8437E8D9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1529" y="311116"/>
                <a:ext cx="4330217" cy="6158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9" name="Group">
                <a:extLst>
                  <a:ext uri="{FF2B5EF4-FFF2-40B4-BE49-F238E27FC236}">
                    <a16:creationId xmlns:a16="http://schemas.microsoft.com/office/drawing/2014/main" id="{39B0DFD3-C315-90B4-A833-2B6A091112DC}"/>
                  </a:ext>
                </a:extLst>
              </p:cNvPr>
              <p:cNvGrpSpPr/>
              <p:nvPr/>
            </p:nvGrpSpPr>
            <p:grpSpPr>
              <a:xfrm>
                <a:off x="0" y="-1"/>
                <a:ext cx="2759868" cy="1477218"/>
                <a:chOff x="0" y="0"/>
                <a:chExt cx="2759867" cy="1477216"/>
              </a:xfrm>
            </p:grpSpPr>
            <p:grpSp>
              <p:nvGrpSpPr>
                <p:cNvPr id="164" name="Group">
                  <a:extLst>
                    <a:ext uri="{FF2B5EF4-FFF2-40B4-BE49-F238E27FC236}">
                      <a16:creationId xmlns:a16="http://schemas.microsoft.com/office/drawing/2014/main" id="{9E3F6D3A-F9ED-2B4F-EBEB-1EE03F9F9DE2}"/>
                    </a:ext>
                  </a:extLst>
                </p:cNvPr>
                <p:cNvGrpSpPr/>
                <p:nvPr/>
              </p:nvGrpSpPr>
              <p:grpSpPr>
                <a:xfrm>
                  <a:off x="0" y="-1"/>
                  <a:ext cx="2759868" cy="1477218"/>
                  <a:chOff x="0" y="0"/>
                  <a:chExt cx="2759867" cy="1477216"/>
                </a:xfrm>
              </p:grpSpPr>
              <p:pic>
                <p:nvPicPr>
                  <p:cNvPr id="166" name="100015_606_pszs_s_la_co.pdf" descr="100015_606_pszs_s_la_co.pdf">
                    <a:extLst>
                      <a:ext uri="{FF2B5EF4-FFF2-40B4-BE49-F238E27FC236}">
                        <a16:creationId xmlns:a16="http://schemas.microsoft.com/office/drawing/2014/main" id="{4FE5951B-3509-4842-611E-903E08E8D8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t="11723" b="2375"/>
                  <a:stretch>
                    <a:fillRect/>
                  </a:stretch>
                </p:blipFill>
                <p:spPr>
                  <a:xfrm>
                    <a:off x="0" y="41173"/>
                    <a:ext cx="2388189" cy="143604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67" name="rho_pol_norm">
                    <a:extLst>
                      <a:ext uri="{FF2B5EF4-FFF2-40B4-BE49-F238E27FC236}">
                        <a16:creationId xmlns:a16="http://schemas.microsoft.com/office/drawing/2014/main" id="{8520068E-6887-BDAE-DEAA-7259AF132905}"/>
                      </a:ext>
                    </a:extLst>
                  </p:cNvPr>
                  <p:cNvSpPr txBox="1"/>
                  <p:nvPr/>
                </p:nvSpPr>
                <p:spPr>
                  <a:xfrm>
                    <a:off x="678101" y="1141183"/>
                    <a:ext cx="1031795" cy="2153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676" tIns="5676" rIns="5676" bIns="5676" numCol="1" anchor="ctr">
                    <a:noAutofit/>
                  </a:bodyPr>
                  <a:lstStyle>
                    <a:lvl1pPr algn="ctr" defTabSz="97802">
                      <a:defRPr sz="300" b="1"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r>
                      <a:t>rho_pol_norm</a:t>
                    </a:r>
                  </a:p>
                </p:txBody>
              </p:sp>
              <p:sp>
                <p:nvSpPr>
                  <p:cNvPr id="168" name="&lt;dPΦ/dt&gt;">
                    <a:extLst>
                      <a:ext uri="{FF2B5EF4-FFF2-40B4-BE49-F238E27FC236}">
                        <a16:creationId xmlns:a16="http://schemas.microsoft.com/office/drawing/2014/main" id="{9FB11F78-6B9D-E2C1-E49E-36762659B128}"/>
                      </a:ext>
                    </a:extLst>
                  </p:cNvPr>
                  <p:cNvSpPr txBox="1"/>
                  <p:nvPr/>
                </p:nvSpPr>
                <p:spPr>
                  <a:xfrm>
                    <a:off x="1912109" y="0"/>
                    <a:ext cx="847759" cy="30596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676" tIns="5676" rIns="5676" bIns="5676" numCol="1" anchor="ctr">
                    <a:noAutofit/>
                  </a:bodyPr>
                  <a:lstStyle/>
                  <a:p>
                    <a:pPr defTabSz="97332">
                      <a:defRPr sz="600" b="1"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r>
                      <a:t>&lt;dP</a:t>
                    </a:r>
                    <a:r>
                      <a:rPr baseline="-5999"/>
                      <a:t>Φ</a:t>
                    </a:r>
                    <a:r>
                      <a:t>/dt&gt;</a:t>
                    </a:r>
                  </a:p>
                </p:txBody>
              </p:sp>
            </p:grpSp>
            <p:sp>
              <p:nvSpPr>
                <p:cNvPr id="165" name="Λ=μB/E">
                  <a:extLst>
                    <a:ext uri="{FF2B5EF4-FFF2-40B4-BE49-F238E27FC236}">
                      <a16:creationId xmlns:a16="http://schemas.microsoft.com/office/drawing/2014/main" id="{45AC8EBA-8D4D-7452-A72E-172F334B3DAF}"/>
                    </a:ext>
                  </a:extLst>
                </p:cNvPr>
                <p:cNvSpPr txBox="1"/>
                <p:nvPr/>
              </p:nvSpPr>
              <p:spPr>
                <a:xfrm rot="16200000">
                  <a:off x="70865" y="440636"/>
                  <a:ext cx="529348" cy="23059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676" tIns="5676" rIns="5676" bIns="5676" numCol="1" anchor="ctr">
                  <a:noAutofit/>
                </a:bodyPr>
                <a:lstStyle>
                  <a:lvl1pPr algn="ctr" defTabSz="97332">
                    <a:defRPr sz="100" b="1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t>Λ=μB/E</a:t>
                  </a:r>
                </a:p>
              </p:txBody>
            </p:sp>
          </p:grpSp>
          <p:grpSp>
            <p:nvGrpSpPr>
              <p:cNvPr id="140" name="Group">
                <a:extLst>
                  <a:ext uri="{FF2B5EF4-FFF2-40B4-BE49-F238E27FC236}">
                    <a16:creationId xmlns:a16="http://schemas.microsoft.com/office/drawing/2014/main" id="{B03C3B90-1A7B-6F43-6977-101739828187}"/>
                  </a:ext>
                </a:extLst>
              </p:cNvPr>
              <p:cNvGrpSpPr/>
              <p:nvPr/>
            </p:nvGrpSpPr>
            <p:grpSpPr>
              <a:xfrm>
                <a:off x="3054138" y="3943712"/>
                <a:ext cx="3986691" cy="637338"/>
                <a:chOff x="0" y="0"/>
                <a:chExt cx="3986689" cy="637337"/>
              </a:xfrm>
            </p:grpSpPr>
            <p:grpSp>
              <p:nvGrpSpPr>
                <p:cNvPr id="153" name="Group">
                  <a:extLst>
                    <a:ext uri="{FF2B5EF4-FFF2-40B4-BE49-F238E27FC236}">
                      <a16:creationId xmlns:a16="http://schemas.microsoft.com/office/drawing/2014/main" id="{53A542E9-E801-3208-38D2-4EB7C0EC1C6F}"/>
                    </a:ext>
                  </a:extLst>
                </p:cNvPr>
                <p:cNvGrpSpPr/>
                <p:nvPr/>
              </p:nvGrpSpPr>
              <p:grpSpPr>
                <a:xfrm>
                  <a:off x="1450" y="8602"/>
                  <a:ext cx="3985240" cy="564458"/>
                  <a:chOff x="0" y="0"/>
                  <a:chExt cx="3985239" cy="564457"/>
                </a:xfrm>
              </p:grpSpPr>
              <p:sp>
                <p:nvSpPr>
                  <p:cNvPr id="162" name="Rectangle">
                    <a:extLst>
                      <a:ext uri="{FF2B5EF4-FFF2-40B4-BE49-F238E27FC236}">
                        <a16:creationId xmlns:a16="http://schemas.microsoft.com/office/drawing/2014/main" id="{D756D009-167C-708D-8CF3-9ED232E9847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985240" cy="156253"/>
                  </a:xfrm>
                  <a:prstGeom prst="rect">
                    <a:avLst/>
                  </a:prstGeom>
                  <a:blipFill rotWithShape="1">
                    <a:blip r:embed="rId6"/>
                    <a:srcRect/>
                    <a:tile tx="0" ty="0" sx="100000" sy="100000" flip="none" algn="tl"/>
                  </a:blipFill>
                  <a:ln w="3175" cap="flat">
                    <a:noFill/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7983" tIns="7983" rIns="7983" bIns="7983" numCol="1" anchor="ctr">
                    <a:noAutofit/>
                  </a:bodyPr>
                  <a:lstStyle/>
                  <a:p>
                    <a:pPr algn="ctr" defTabSz="184570">
                      <a:defRPr sz="38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163" name="core_transport">
                    <a:extLst>
                      <a:ext uri="{FF2B5EF4-FFF2-40B4-BE49-F238E27FC236}">
                        <a16:creationId xmlns:a16="http://schemas.microsoft.com/office/drawing/2014/main" id="{80008FD0-8D1A-B8A4-1DC0-E6D2221C614B}"/>
                      </a:ext>
                    </a:extLst>
                  </p:cNvPr>
                  <p:cNvSpPr txBox="1"/>
                  <p:nvPr/>
                </p:nvSpPr>
                <p:spPr>
                  <a:xfrm>
                    <a:off x="896261" y="324601"/>
                    <a:ext cx="1337708" cy="23985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676" tIns="5676" rIns="5676" bIns="5676" numCol="1" anchor="ctr">
                    <a:noAutofit/>
                  </a:bodyPr>
                  <a:lstStyle>
                    <a:lvl1pPr algn="ctr" defTabSz="97275">
                      <a:defRPr sz="300"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r>
                      <a:t>core_transport</a:t>
                    </a:r>
                  </a:p>
                </p:txBody>
              </p:sp>
            </p:grpSp>
            <p:sp>
              <p:nvSpPr>
                <p:cNvPr id="154" name="Group">
                  <a:extLst>
                    <a:ext uri="{FF2B5EF4-FFF2-40B4-BE49-F238E27FC236}">
                      <a16:creationId xmlns:a16="http://schemas.microsoft.com/office/drawing/2014/main" id="{3DB84830-6C95-444C-7F34-9B9DDAE287C2}"/>
                    </a:ext>
                  </a:extLst>
                </p:cNvPr>
                <p:cNvSpPr/>
                <p:nvPr/>
              </p:nvSpPr>
              <p:spPr>
                <a:xfrm>
                  <a:off x="0" y="160152"/>
                  <a:ext cx="3985240" cy="156254"/>
                </a:xfrm>
                <a:prstGeom prst="rect">
                  <a:avLst/>
                </a:prstGeom>
                <a:blipFill rotWithShape="1">
                  <a:blip r:embed="rId2"/>
                  <a:srcRect/>
                  <a:tile tx="0" ty="0" sx="100000" sy="100000" flip="none" algn="tl"/>
                </a:blipFill>
                <a:ln w="3175" cap="flat">
                  <a:noFill/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7983" tIns="7983" rIns="7983" bIns="7983" numCol="1" anchor="ctr">
                  <a:noAutofit/>
                </a:bodyPr>
                <a:lstStyle/>
                <a:p>
                  <a:pPr algn="ctr" defTabSz="97332">
                    <a:defRPr sz="3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5" name="Rectangle">
                  <a:extLst>
                    <a:ext uri="{FF2B5EF4-FFF2-40B4-BE49-F238E27FC236}">
                      <a16:creationId xmlns:a16="http://schemas.microsoft.com/office/drawing/2014/main" id="{122ED5D5-53CF-3671-F4B1-730D4D342237}"/>
                    </a:ext>
                  </a:extLst>
                </p:cNvPr>
                <p:cNvSpPr/>
                <p:nvPr/>
              </p:nvSpPr>
              <p:spPr>
                <a:xfrm>
                  <a:off x="1521" y="469509"/>
                  <a:ext cx="3984051" cy="15845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51A7F9"/>
                    </a:gs>
                    <a:gs pos="100000">
                      <a:srgbClr val="002452"/>
                    </a:gs>
                  </a:gsLst>
                  <a:lin ang="11673873" scaled="0"/>
                </a:gradFill>
                <a:ln w="3175" cap="flat">
                  <a:noFill/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7983" tIns="7983" rIns="7983" bIns="7983" numCol="1" anchor="ctr">
                  <a:noAutofit/>
                </a:bodyPr>
                <a:lstStyle/>
                <a:p>
                  <a:pPr algn="ctr" defTabSz="97332">
                    <a:defRPr sz="3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grpSp>
              <p:nvGrpSpPr>
                <p:cNvPr id="156" name="Group">
                  <a:extLst>
                    <a:ext uri="{FF2B5EF4-FFF2-40B4-BE49-F238E27FC236}">
                      <a16:creationId xmlns:a16="http://schemas.microsoft.com/office/drawing/2014/main" id="{F81FF2A2-C9AF-4E4C-5A0B-D30C073D4FBC}"/>
                    </a:ext>
                  </a:extLst>
                </p:cNvPr>
                <p:cNvGrpSpPr/>
                <p:nvPr/>
              </p:nvGrpSpPr>
              <p:grpSpPr>
                <a:xfrm>
                  <a:off x="834" y="-1"/>
                  <a:ext cx="3985303" cy="598488"/>
                  <a:chOff x="0" y="0"/>
                  <a:chExt cx="3985302" cy="598486"/>
                </a:xfrm>
              </p:grpSpPr>
              <p:sp>
                <p:nvSpPr>
                  <p:cNvPr id="159" name="Rectangle">
                    <a:extLst>
                      <a:ext uri="{FF2B5EF4-FFF2-40B4-BE49-F238E27FC236}">
                        <a16:creationId xmlns:a16="http://schemas.microsoft.com/office/drawing/2014/main" id="{0A35BEB9-59EC-7F68-0D5F-CC9824D1137D}"/>
                      </a:ext>
                    </a:extLst>
                  </p:cNvPr>
                  <p:cNvSpPr/>
                  <p:nvPr/>
                </p:nvSpPr>
                <p:spPr>
                  <a:xfrm>
                    <a:off x="0" y="315207"/>
                    <a:ext cx="3985303" cy="1584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51A7F9"/>
                      </a:gs>
                      <a:gs pos="100000">
                        <a:srgbClr val="002452"/>
                      </a:gs>
                    </a:gsLst>
                    <a:lin ang="3260534" scaled="0"/>
                  </a:gradFill>
                  <a:ln w="3175" cap="flat">
                    <a:noFill/>
                    <a:miter lim="400000"/>
                  </a:ln>
                  <a:effectLst>
                    <a:outerShdw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7983" tIns="7983" rIns="7983" bIns="7983" numCol="1" anchor="ctr">
                    <a:noAutofit/>
                  </a:bodyPr>
                  <a:lstStyle/>
                  <a:p>
                    <a:pPr algn="ctr" defTabSz="97332">
                      <a:defRPr sz="3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160" name="mhd_linear">
                    <a:extLst>
                      <a:ext uri="{FF2B5EF4-FFF2-40B4-BE49-F238E27FC236}">
                        <a16:creationId xmlns:a16="http://schemas.microsoft.com/office/drawing/2014/main" id="{18639EC9-7AC0-73B4-1A09-BAF6DE672E29}"/>
                      </a:ext>
                    </a:extLst>
                  </p:cNvPr>
                  <p:cNvSpPr txBox="1"/>
                  <p:nvPr/>
                </p:nvSpPr>
                <p:spPr>
                  <a:xfrm>
                    <a:off x="927486" y="0"/>
                    <a:ext cx="1121764" cy="16609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7983" tIns="7983" rIns="7983" bIns="7983" numCol="1" anchor="ctr">
                    <a:noAutofit/>
                  </a:bodyPr>
                  <a:lstStyle>
                    <a:lvl1pPr algn="ctr" defTabSz="97332">
                      <a:defRPr sz="80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r>
                      <a:t>mhd_linear</a:t>
                    </a:r>
                  </a:p>
                </p:txBody>
              </p:sp>
              <p:sp>
                <p:nvSpPr>
                  <p:cNvPr id="161" name="core profiles">
                    <a:extLst>
                      <a:ext uri="{FF2B5EF4-FFF2-40B4-BE49-F238E27FC236}">
                        <a16:creationId xmlns:a16="http://schemas.microsoft.com/office/drawing/2014/main" id="{075979F1-4B6F-512D-C999-CA532787A7F6}"/>
                      </a:ext>
                    </a:extLst>
                  </p:cNvPr>
                  <p:cNvSpPr txBox="1"/>
                  <p:nvPr/>
                </p:nvSpPr>
                <p:spPr>
                  <a:xfrm>
                    <a:off x="992379" y="317851"/>
                    <a:ext cx="923195" cy="28063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3624" tIns="13624" rIns="13624" bIns="13624" numCol="1" anchor="t">
                    <a:noAutofit/>
                  </a:bodyPr>
                  <a:lstStyle>
                    <a:lvl1pPr algn="ctr" defTabSz="97100">
                      <a:defRPr sz="80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r>
                      <a:t>core profiles</a:t>
                    </a:r>
                  </a:p>
                </p:txBody>
              </p:sp>
            </p:grpSp>
            <p:sp>
              <p:nvSpPr>
                <p:cNvPr id="157" name="distributions">
                  <a:extLst>
                    <a:ext uri="{FF2B5EF4-FFF2-40B4-BE49-F238E27FC236}">
                      <a16:creationId xmlns:a16="http://schemas.microsoft.com/office/drawing/2014/main" id="{9D77E140-8690-5D09-49C3-CFF56D9DC921}"/>
                    </a:ext>
                  </a:extLst>
                </p:cNvPr>
                <p:cNvSpPr txBox="1"/>
                <p:nvPr/>
              </p:nvSpPr>
              <p:spPr>
                <a:xfrm>
                  <a:off x="1039085" y="117693"/>
                  <a:ext cx="871398" cy="241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983" tIns="7983" rIns="7983" bIns="7983" numCol="1" anchor="ctr">
                  <a:noAutofit/>
                </a:bodyPr>
                <a:lstStyle>
                  <a:lvl1pPr algn="ctr" defTabSz="97332">
                    <a:defRPr sz="8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distributions</a:t>
                  </a:r>
                </a:p>
              </p:txBody>
            </p:sp>
            <p:sp>
              <p:nvSpPr>
                <p:cNvPr id="158" name="equilibrium">
                  <a:extLst>
                    <a:ext uri="{FF2B5EF4-FFF2-40B4-BE49-F238E27FC236}">
                      <a16:creationId xmlns:a16="http://schemas.microsoft.com/office/drawing/2014/main" id="{DB400796-3CD0-5E13-4A4E-08C5F6B1432F}"/>
                    </a:ext>
                  </a:extLst>
                </p:cNvPr>
                <p:cNvSpPr txBox="1"/>
                <p:nvPr/>
              </p:nvSpPr>
              <p:spPr>
                <a:xfrm>
                  <a:off x="1108261" y="472321"/>
                  <a:ext cx="733046" cy="1650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3624" tIns="13624" rIns="13624" bIns="13624" numCol="1" anchor="t">
                  <a:noAutofit/>
                </a:bodyPr>
                <a:lstStyle>
                  <a:lvl1pPr algn="ctr" defTabSz="97275">
                    <a:defRPr sz="8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equilibrium</a:t>
                  </a:r>
                </a:p>
              </p:txBody>
            </p:sp>
          </p:grpSp>
          <p:sp>
            <p:nvSpPr>
              <p:cNvPr id="141" name="Line">
                <a:extLst>
                  <a:ext uri="{FF2B5EF4-FFF2-40B4-BE49-F238E27FC236}">
                    <a16:creationId xmlns:a16="http://schemas.microsoft.com/office/drawing/2014/main" id="{CE5C0015-C222-D1FD-44B0-E740AD722749}"/>
                  </a:ext>
                </a:extLst>
              </p:cNvPr>
              <p:cNvSpPr/>
              <p:nvPr/>
            </p:nvSpPr>
            <p:spPr>
              <a:xfrm flipH="1">
                <a:off x="5852319" y="2715286"/>
                <a:ext cx="606276" cy="1279710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42" name="Line">
                <a:extLst>
                  <a:ext uri="{FF2B5EF4-FFF2-40B4-BE49-F238E27FC236}">
                    <a16:creationId xmlns:a16="http://schemas.microsoft.com/office/drawing/2014/main" id="{A2FA747E-E8D2-E06A-F9E6-B0D933A57DF0}"/>
                  </a:ext>
                </a:extLst>
              </p:cNvPr>
              <p:cNvSpPr/>
              <p:nvPr/>
            </p:nvSpPr>
            <p:spPr>
              <a:xfrm flipH="1">
                <a:off x="5906873" y="2708845"/>
                <a:ext cx="716474" cy="147792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43" name="Line">
                <a:extLst>
                  <a:ext uri="{FF2B5EF4-FFF2-40B4-BE49-F238E27FC236}">
                    <a16:creationId xmlns:a16="http://schemas.microsoft.com/office/drawing/2014/main" id="{076EE5A9-8FD5-6BD4-B161-FA62D25A018F}"/>
                  </a:ext>
                </a:extLst>
              </p:cNvPr>
              <p:cNvSpPr/>
              <p:nvPr/>
            </p:nvSpPr>
            <p:spPr>
              <a:xfrm flipH="1">
                <a:off x="5898112" y="2708704"/>
                <a:ext cx="894037" cy="1808785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44" name="Line">
                <a:extLst>
                  <a:ext uri="{FF2B5EF4-FFF2-40B4-BE49-F238E27FC236}">
                    <a16:creationId xmlns:a16="http://schemas.microsoft.com/office/drawing/2014/main" id="{27253D2B-7A91-5701-CF56-6A9B4DAE189D}"/>
                  </a:ext>
                </a:extLst>
              </p:cNvPr>
              <p:cNvSpPr/>
              <p:nvPr/>
            </p:nvSpPr>
            <p:spPr>
              <a:xfrm>
                <a:off x="5308412" y="2551515"/>
                <a:ext cx="338983" cy="1790960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46" name="ATEP code…">
                <a:extLst>
                  <a:ext uri="{FF2B5EF4-FFF2-40B4-BE49-F238E27FC236}">
                    <a16:creationId xmlns:a16="http://schemas.microsoft.com/office/drawing/2014/main" id="{5746CC6A-95D8-D4E2-B9C1-A941E4DD0CF1}"/>
                  </a:ext>
                </a:extLst>
              </p:cNvPr>
              <p:cNvSpPr txBox="1"/>
              <p:nvPr/>
            </p:nvSpPr>
            <p:spPr>
              <a:xfrm>
                <a:off x="7111855" y="2976691"/>
                <a:ext cx="1894984" cy="4733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700"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ATEP code</a:t>
                </a:r>
              </a:p>
              <a:p>
                <a:pPr algn="ctr" defTabSz="97802">
                  <a:defRPr sz="700"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 [Ph. Lauber, G. Meng,2022]</a:t>
                </a:r>
              </a:p>
            </p:txBody>
          </p:sp>
          <p:sp>
            <p:nvSpPr>
              <p:cNvPr id="147" name="Line">
                <a:extLst>
                  <a:ext uri="{FF2B5EF4-FFF2-40B4-BE49-F238E27FC236}">
                    <a16:creationId xmlns:a16="http://schemas.microsoft.com/office/drawing/2014/main" id="{72C05C77-67D2-9466-93F4-55734CC93769}"/>
                  </a:ext>
                </a:extLst>
              </p:cNvPr>
              <p:cNvSpPr/>
              <p:nvPr/>
            </p:nvSpPr>
            <p:spPr>
              <a:xfrm>
                <a:off x="6474317" y="919849"/>
                <a:ext cx="1" cy="615895"/>
              </a:xfrm>
              <a:prstGeom prst="line">
                <a:avLst/>
              </a:prstGeom>
              <a:noFill/>
              <a:ln w="3175" cap="flat">
                <a:solidFill>
                  <a:schemeClr val="accent1"/>
                </a:solidFill>
                <a:prstDash val="solid"/>
                <a:round/>
                <a:tailEnd type="triangle" w="med" len="med"/>
              </a:ln>
              <a:effectLst>
                <a:outerShdw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3624" tIns="13624" rIns="13624" bIns="13624" numCol="1" anchor="t">
                <a:noAutofit/>
              </a:bodyPr>
              <a:lstStyle/>
              <a:p>
                <a:pPr defTabSz="288893">
                  <a:defRPr sz="500"/>
                </a:pPr>
                <a:endParaRPr/>
              </a:p>
            </p:txBody>
          </p:sp>
          <p:pic>
            <p:nvPicPr>
              <p:cNvPr id="148" name="100015_29_F.pdf" descr="100015_29_F.pdf">
                <a:extLst>
                  <a:ext uri="{FF2B5EF4-FFF2-40B4-BE49-F238E27FC236}">
                    <a16:creationId xmlns:a16="http://schemas.microsoft.com/office/drawing/2014/main" id="{236436E3-5691-56D2-6B10-A80013204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2001225" y="3596579"/>
                <a:ext cx="1021649" cy="7151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9" name="FEP (CoM)">
                <a:extLst>
                  <a:ext uri="{FF2B5EF4-FFF2-40B4-BE49-F238E27FC236}">
                    <a16:creationId xmlns:a16="http://schemas.microsoft.com/office/drawing/2014/main" id="{46EBEF08-56F8-0373-03B8-F2BD6D025CAC}"/>
                  </a:ext>
                </a:extLst>
              </p:cNvPr>
              <p:cNvSpPr txBox="1"/>
              <p:nvPr/>
            </p:nvSpPr>
            <p:spPr>
              <a:xfrm>
                <a:off x="2126937" y="3535947"/>
                <a:ext cx="875519" cy="2806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624" tIns="13624" rIns="13624" bIns="13624" numCol="1" anchor="t">
                <a:noAutofit/>
              </a:bodyPr>
              <a:lstStyle/>
              <a:p>
                <a:pPr defTabSz="288893">
                  <a:defRPr sz="800"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F</a:t>
                </a:r>
                <a:r>
                  <a:rPr baseline="-5999"/>
                  <a:t>EP </a:t>
                </a:r>
                <a:r>
                  <a:t>(CoM)</a:t>
                </a:r>
              </a:p>
            </p:txBody>
          </p:sp>
          <p:sp>
            <p:nvSpPr>
              <p:cNvPr id="150" name="Line">
                <a:extLst>
                  <a:ext uri="{FF2B5EF4-FFF2-40B4-BE49-F238E27FC236}">
                    <a16:creationId xmlns:a16="http://schemas.microsoft.com/office/drawing/2014/main" id="{E1B3A86E-8A0B-EF6D-6007-11354C144486}"/>
                  </a:ext>
                </a:extLst>
              </p:cNvPr>
              <p:cNvSpPr/>
              <p:nvPr/>
            </p:nvSpPr>
            <p:spPr>
              <a:xfrm flipH="1" flipV="1">
                <a:off x="2783960" y="4086163"/>
                <a:ext cx="196885" cy="196885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3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51" name="or kick…">
                <a:extLst>
                  <a:ext uri="{FF2B5EF4-FFF2-40B4-BE49-F238E27FC236}">
                    <a16:creationId xmlns:a16="http://schemas.microsoft.com/office/drawing/2014/main" id="{D76136FD-49F2-0C20-FF16-2A3A05F76427}"/>
                  </a:ext>
                </a:extLst>
              </p:cNvPr>
              <p:cNvSpPr txBox="1"/>
              <p:nvPr/>
            </p:nvSpPr>
            <p:spPr>
              <a:xfrm>
                <a:off x="3855403" y="2034793"/>
                <a:ext cx="748235" cy="5559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676" tIns="5676" rIns="5676" bIns="5676" numCol="1" anchor="ctr">
                <a:noAutofit/>
              </a:bodyPr>
              <a:lstStyle/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or kick</a:t>
                </a:r>
              </a:p>
              <a:p>
                <a:pPr algn="ctr" defTabSz="97802">
                  <a:defRPr sz="700" b="1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model</a:t>
                </a:r>
              </a:p>
            </p:txBody>
          </p:sp>
          <p:pic>
            <p:nvPicPr>
              <p:cNvPr id="152" name="Screenshot 2022-12-07 at 10.26.39.pdf" descr="Screenshot 2022-12-07 at 10.26.39.pdf">
                <a:extLst>
                  <a:ext uri="{FF2B5EF4-FFF2-40B4-BE49-F238E27FC236}">
                    <a16:creationId xmlns:a16="http://schemas.microsoft.com/office/drawing/2014/main" id="{DFABAC4F-F5B4-C1C9-360D-8A0069414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6698"/>
              <a:stretch>
                <a:fillRect/>
              </a:stretch>
            </p:blipFill>
            <p:spPr>
              <a:xfrm>
                <a:off x="385003" y="3060925"/>
                <a:ext cx="1533124" cy="1243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8" name="100015_62_tra_RZ.pdf" descr="100015_62_tra_RZ.pdf">
              <a:extLst>
                <a:ext uri="{FF2B5EF4-FFF2-40B4-BE49-F238E27FC236}">
                  <a16:creationId xmlns:a16="http://schemas.microsoft.com/office/drawing/2014/main" id="{11D73E04-A5C8-07FA-00DB-EEE3E4A7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1672" t="25129" r="19740" b="25129"/>
            <a:stretch>
              <a:fillRect/>
            </a:stretch>
          </p:blipFill>
          <p:spPr>
            <a:xfrm>
              <a:off x="7088879" y="945277"/>
              <a:ext cx="2029817" cy="2083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A5C6C9B2-9C30-8A8F-8DF8-913A79E102CD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66971-959E-266C-32AF-7699D19557D4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8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3BE3-2131-E0A4-7C20-49E947CD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Transport processes in burning plasmas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8F993-F11D-7092-AF13-90677CDC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E4FF5E98-2420-005D-B76A-6E4B07EBFC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2"/>
                <a:ext cx="8240228" cy="3672408"/>
              </a:xfrm>
            </p:spPr>
            <p:txBody>
              <a:bodyPr>
                <a:normAutofit/>
              </a:bodyPr>
              <a:lstStyle/>
              <a:p>
                <a:r>
                  <a:rPr lang="en-US" sz="1900" dirty="0">
                    <a:latin typeface="+mj-lt"/>
                  </a:rPr>
                  <a:t>Predicting the dynamics of a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burning plasma </a:t>
                </a:r>
                <a:r>
                  <a:rPr lang="en-US" sz="1900" dirty="0">
                    <a:latin typeface="+mj-lt"/>
                  </a:rPr>
                  <a:t>on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long time scales</a:t>
                </a:r>
                <a:r>
                  <a:rPr lang="en-US" sz="1900" dirty="0">
                    <a:latin typeface="+mj-lt"/>
                  </a:rPr>
                  <a:t>, comparable with the energy confinement time or longer, is essential in order to understand next generation fusion experiments, e.g.,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ITER</a:t>
                </a:r>
                <a:r>
                  <a:rPr lang="en-US" sz="1900" dirty="0">
                    <a:latin typeface="+mj-lt"/>
                  </a:rPr>
                  <a:t>;</a:t>
                </a:r>
              </a:p>
              <a:p>
                <a:r>
                  <a:rPr lang="en-US" sz="1900" dirty="0">
                    <a:latin typeface="+mj-lt"/>
                  </a:rPr>
                  <a:t>the crucial role of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energetic particles </a:t>
                </a:r>
                <a:r>
                  <a:rPr lang="en-US" sz="1900" dirty="0" err="1">
                    <a:solidFill>
                      <a:srgbClr val="003399"/>
                    </a:solidFill>
                    <a:latin typeface="+mj-lt"/>
                  </a:rPr>
                  <a:t>Zonca</a:t>
                </a:r>
                <a:r>
                  <a:rPr lang="en-US" sz="1900" dirty="0">
                    <a:solidFill>
                      <a:srgbClr val="003399"/>
                    </a:solidFill>
                    <a:latin typeface="+mj-lt"/>
                  </a:rPr>
                  <a:t> et al. 2015</a:t>
                </a:r>
                <a:r>
                  <a:rPr lang="en-US" sz="1900" dirty="0">
                    <a:latin typeface="+mj-lt"/>
                  </a:rPr>
                  <a:t>; </a:t>
                </a:r>
                <a:r>
                  <a:rPr lang="en-US" sz="1900" dirty="0">
                    <a:solidFill>
                      <a:srgbClr val="003399"/>
                    </a:solidFill>
                    <a:latin typeface="+mj-lt"/>
                  </a:rPr>
                  <a:t>Chen and Zonca 2016</a:t>
                </a:r>
                <a:r>
                  <a:rPr lang="en-US" sz="1900" dirty="0">
                    <a:latin typeface="+mj-lt"/>
                  </a:rPr>
                  <a:t>, must be properly described;</a:t>
                </a:r>
              </a:p>
              <a:p>
                <a:r>
                  <a:rPr lang="en-US" sz="1900" dirty="0">
                    <a:latin typeface="+mj-lt"/>
                  </a:rPr>
                  <a:t>a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first-principle-based</a:t>
                </a:r>
                <a:r>
                  <a:rPr lang="en-US" sz="1900" dirty="0">
                    <a:latin typeface="+mj-lt"/>
                  </a:rPr>
                  <a:t>, self-consistent approach is crucial;</a:t>
                </a:r>
              </a:p>
              <a:p>
                <a:r>
                  <a:rPr lang="en-US" sz="1900" dirty="0">
                    <a:latin typeface="+mj-lt"/>
                  </a:rPr>
                  <a:t>extending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gyrokinetic simulations </a:t>
                </a:r>
                <a:r>
                  <a:rPr lang="en-US" sz="1900" dirty="0">
                    <a:latin typeface="+mj-lt"/>
                  </a:rPr>
                  <a:t>to these time scales is a challenging task from the computational resource point of view, i.e.,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9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1900" dirty="0">
                    <a:latin typeface="+mj-lt"/>
                  </a:rPr>
                  <a:t>grid points;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simplifying assumptions </a:t>
                </a:r>
                <a:r>
                  <a:rPr lang="en-US" sz="1900" dirty="0">
                    <a:latin typeface="+mj-lt"/>
                  </a:rPr>
                  <a:t>based on physics understanding and </a:t>
                </a:r>
                <a:r>
                  <a:rPr lang="en-US" sz="1900" dirty="0">
                    <a:solidFill>
                      <a:srgbClr val="C00000"/>
                    </a:solidFill>
                    <a:latin typeface="+mj-lt"/>
                  </a:rPr>
                  <a:t>first principles</a:t>
                </a:r>
                <a:r>
                  <a:rPr lang="en-US" sz="1900" dirty="0">
                    <a:latin typeface="+mj-lt"/>
                  </a:rPr>
                  <a:t> must be introduced;</a:t>
                </a:r>
                <a:endParaRPr lang="it-IT" sz="19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E4FF5E98-2420-005D-B76A-6E4B07EBFC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2"/>
                <a:ext cx="8240228" cy="3672408"/>
              </a:xfrm>
              <a:blipFill>
                <a:blip r:embed="rId2"/>
                <a:stretch>
                  <a:fillRect l="-518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EED7CF17-D85F-997E-9EB9-E27729C0D164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A8F46C3-56F6-5C3C-2A1F-2B848823603E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33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Phase Space fluxes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30</a:t>
            </a:fld>
            <a:endParaRPr lang="en-GB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8FE9774-8054-032A-DF0C-E814510A4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4" y="1200455"/>
            <a:ext cx="8051851" cy="2908067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A1E0923-2100-ABEE-0AC6-5F1F16E28C92}"/>
              </a:ext>
            </a:extLst>
          </p:cNvPr>
          <p:cNvSpPr/>
          <p:nvPr/>
        </p:nvSpPr>
        <p:spPr>
          <a:xfrm>
            <a:off x="683568" y="555526"/>
            <a:ext cx="7056784" cy="201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BCBBA8-63A7-A9DC-4FA1-9DDF535D1A91}"/>
              </a:ext>
            </a:extLst>
          </p:cNvPr>
          <p:cNvSpPr txBox="1"/>
          <p:nvPr/>
        </p:nvSpPr>
        <p:spPr>
          <a:xfrm>
            <a:off x="2051720" y="4403308"/>
            <a:ext cx="540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G. Meng et al. Invited talk @ EPS 2024 Salamanca</a:t>
            </a:r>
          </a:p>
        </p:txBody>
      </p:sp>
      <p:pic>
        <p:nvPicPr>
          <p:cNvPr id="3" name="Screenshot 2022-05-18 at 09.55.15.pdf" descr="Screenshot 2022-05-18 at 09.55.15.pdf">
            <a:extLst>
              <a:ext uri="{FF2B5EF4-FFF2-40B4-BE49-F238E27FC236}">
                <a16:creationId xmlns:a16="http://schemas.microsoft.com/office/drawing/2014/main" id="{AF82564F-F0F9-B86A-FCEE-C8451BFB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59" y="565943"/>
            <a:ext cx="4154402" cy="5908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C4CD281-00B2-B13D-F18F-67E2FA1E0B57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3828D2D-763D-0828-374A-4A67BE35BA27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540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PSZS evolution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31</a:t>
            </a:fld>
            <a:endParaRPr lang="en-GB" dirty="0"/>
          </a:p>
        </p:txBody>
      </p:sp>
      <p:pic>
        <p:nvPicPr>
          <p:cNvPr id="4" name="100015_29_F.pdf" descr="100015_29_F.pdf">
            <a:extLst>
              <a:ext uri="{FF2B5EF4-FFF2-40B4-BE49-F238E27FC236}">
                <a16:creationId xmlns:a16="http://schemas.microsoft.com/office/drawing/2014/main" id="{21836764-41A5-3760-27C6-0316F54CE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528" y="1316040"/>
            <a:ext cx="4674193" cy="3271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100015_606_F.gif" descr="100015_606_F.gif">
            <a:extLst>
              <a:ext uri="{FF2B5EF4-FFF2-40B4-BE49-F238E27FC236}">
                <a16:creationId xmlns:a16="http://schemas.microsoft.com/office/drawing/2014/main" id="{C62BAC54-85FD-4DB3-B702-666F3A5E654B}"/>
              </a:ext>
            </a:extLst>
          </p:cNvPr>
          <p:cNvPicPr>
            <a:picLocks noGrp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552950" y="1348434"/>
            <a:ext cx="4339530" cy="309552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TEP code: solve transport equation for PSZS with sources and collisions">
            <a:extLst>
              <a:ext uri="{FF2B5EF4-FFF2-40B4-BE49-F238E27FC236}">
                <a16:creationId xmlns:a16="http://schemas.microsoft.com/office/drawing/2014/main" id="{9F891312-B9BD-DA64-69D4-39F5EA5A4661}"/>
              </a:ext>
            </a:extLst>
          </p:cNvPr>
          <p:cNvSpPr txBox="1"/>
          <p:nvPr/>
        </p:nvSpPr>
        <p:spPr>
          <a:xfrm>
            <a:off x="2771391" y="671604"/>
            <a:ext cx="5950371" cy="2231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00" dirty="0">
                <a:latin typeface="+mn-lt"/>
              </a:rPr>
              <a:t>ATEP code: solve transport equation for PSZS with sources and collisions</a:t>
            </a:r>
            <a:r>
              <a:rPr lang="it-IT" sz="1200" dirty="0">
                <a:latin typeface="+mn-lt"/>
              </a:rPr>
              <a:t>, </a:t>
            </a:r>
            <a:r>
              <a:rPr lang="it-IT" sz="1200" dirty="0" err="1">
                <a:solidFill>
                  <a:srgbClr val="003399"/>
                </a:solidFill>
                <a:latin typeface="+mn-lt"/>
              </a:rPr>
              <a:t>Lauber</a:t>
            </a:r>
            <a:r>
              <a:rPr lang="it-IT" sz="1200" dirty="0">
                <a:solidFill>
                  <a:srgbClr val="003399"/>
                </a:solidFill>
                <a:latin typeface="+mn-lt"/>
              </a:rPr>
              <a:t> 2022</a:t>
            </a:r>
            <a:endParaRPr sz="1200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2" name="Screenshot 2022-05-18 at 09.55.15.pdf" descr="Screenshot 2022-05-18 at 09.55.15.pdf">
            <a:extLst>
              <a:ext uri="{FF2B5EF4-FFF2-40B4-BE49-F238E27FC236}">
                <a16:creationId xmlns:a16="http://schemas.microsoft.com/office/drawing/2014/main" id="{2E766A32-7F85-B199-D93D-55695A7AD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" y="920251"/>
            <a:ext cx="4154402" cy="5908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TEP code: solve transport equation for PSZS with sources and collisions">
            <a:extLst>
              <a:ext uri="{FF2B5EF4-FFF2-40B4-BE49-F238E27FC236}">
                <a16:creationId xmlns:a16="http://schemas.microsoft.com/office/drawing/2014/main" id="{F08342B5-3CC5-FD5D-CA48-88CF8504ABA5}"/>
              </a:ext>
            </a:extLst>
          </p:cNvPr>
          <p:cNvSpPr txBox="1"/>
          <p:nvPr/>
        </p:nvSpPr>
        <p:spPr>
          <a:xfrm>
            <a:off x="107870" y="4564874"/>
            <a:ext cx="3960440" cy="2231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IT" sz="1200" dirty="0">
                <a:latin typeface="+mn-lt"/>
              </a:rPr>
              <a:t>ITER plasma from H&amp;CD WF by M. Schneider</a:t>
            </a:r>
            <a:endParaRPr sz="1200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2665797-5143-A93D-B86F-2F21ABFB0864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E795D4-9A27-EAD6-69CC-810736C4D6BE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029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CE954-7A2D-5001-D766-51C1A8B90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0907194-725F-D38A-F301-FBF26C2C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PSZS moments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7D83E14F-911E-1F97-14D1-71984617D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23" y="1347614"/>
            <a:ext cx="7690157" cy="3087022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93A2333C-B3A6-E0DE-7C47-FF5B4DFBFFC8}"/>
              </a:ext>
            </a:extLst>
          </p:cNvPr>
          <p:cNvSpPr txBox="1"/>
          <p:nvPr/>
        </p:nvSpPr>
        <p:spPr>
          <a:xfrm>
            <a:off x="436020" y="701343"/>
            <a:ext cx="824022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Phase-space fluxes computed with ATEP 3D and ORB5 demonstrate a good level of consistency</a:t>
            </a:r>
          </a:p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sz="17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2CB96CF-F972-6E2B-2F0F-A9EC46DD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40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91C95-295A-76F9-85CD-2D95EAFA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DCAFB5-BB54-DE8B-8467-5109F1F3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PSZS moments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A2D3AF0-64B9-12D8-F1F1-9A4F467A3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9582"/>
            <a:ext cx="3610744" cy="3456384"/>
          </a:xfrm>
        </p:spPr>
        <p:txBody>
          <a:bodyPr/>
          <a:lstStyle/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Mapping to 1d profile of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PSZS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CGL equilibrium 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can be readily constructed </a:t>
            </a:r>
            <a:r>
              <a:rPr lang="en-US" sz="1800" dirty="0">
                <a:solidFill>
                  <a:srgbClr val="003399"/>
                </a:solidFill>
                <a:latin typeface="+mj-lt"/>
              </a:rPr>
              <a:t>Falessi et al NJP 2023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transport is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zonal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by construction;</a:t>
            </a:r>
          </a:p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Next step is the calculation of the corresponding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magnetic equilibrium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1DC088E-4681-0126-5FAD-42065F4BB65A}"/>
              </a:ext>
            </a:extLst>
          </p:cNvPr>
          <p:cNvGrpSpPr/>
          <p:nvPr/>
        </p:nvGrpSpPr>
        <p:grpSpPr>
          <a:xfrm>
            <a:off x="5148064" y="1059582"/>
            <a:ext cx="2999258" cy="3021870"/>
            <a:chOff x="6492875" y="1059582"/>
            <a:chExt cx="2640901" cy="2736304"/>
          </a:xfrm>
        </p:grpSpPr>
        <p:pic>
          <p:nvPicPr>
            <p:cNvPr id="2" name="ATEP_profiles.jpg" descr="ATEP_profiles.jpg">
              <a:extLst>
                <a:ext uri="{FF2B5EF4-FFF2-40B4-BE49-F238E27FC236}">
                  <a16:creationId xmlns:a16="http://schemas.microsoft.com/office/drawing/2014/main" id="{1412099A-E8E8-C5CC-DE73-F9E50509D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9204"/>
            <a:stretch>
              <a:fillRect/>
            </a:stretch>
          </p:blipFill>
          <p:spPr>
            <a:xfrm>
              <a:off x="6492875" y="1145718"/>
              <a:ext cx="2640901" cy="26501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27CF192-57C3-1E6A-D355-8D140354CF9D}"/>
                </a:ext>
              </a:extLst>
            </p:cNvPr>
            <p:cNvSpPr/>
            <p:nvPr/>
          </p:nvSpPr>
          <p:spPr>
            <a:xfrm>
              <a:off x="6492875" y="1059582"/>
              <a:ext cx="2640901" cy="8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88776ADE-0DE8-2C22-4CD4-07C0606C2A08}"/>
              </a:ext>
            </a:extLst>
          </p:cNvPr>
          <p:cNvSpPr/>
          <p:nvPr/>
        </p:nvSpPr>
        <p:spPr>
          <a:xfrm>
            <a:off x="310864" y="2355726"/>
            <a:ext cx="3397040" cy="1977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AC9C9-16CB-A06F-A32C-1B3D60C70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769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575F1-C9F8-1229-EF7F-DE3EB18E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48E273C-4C78-2167-CC9A-974F33FB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PSZS moments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B08DDA-1A2A-A07A-9BB8-B5A9E60AB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9582"/>
            <a:ext cx="3610744" cy="3456384"/>
          </a:xfrm>
        </p:spPr>
        <p:txBody>
          <a:bodyPr/>
          <a:lstStyle/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Mapping to 1d profile of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PSZS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CGL equilibrium 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can be readily constructed </a:t>
            </a:r>
            <a:r>
              <a:rPr lang="en-US" sz="1800" dirty="0">
                <a:solidFill>
                  <a:srgbClr val="003399"/>
                </a:solidFill>
                <a:latin typeface="+mj-lt"/>
              </a:rPr>
              <a:t>Falessi et al NJP 2023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Next step is the calculation of the corresponding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magnetic equilibrium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endParaRPr lang="en-US" sz="1800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Carattere, linea, testo, bianco&#10;&#10;Descrizione generata automaticamente">
            <a:extLst>
              <a:ext uri="{FF2B5EF4-FFF2-40B4-BE49-F238E27FC236}">
                <a16:creationId xmlns:a16="http://schemas.microsoft.com/office/drawing/2014/main" id="{FBBAFB3D-6654-2A94-C648-342804BFA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b="7520"/>
          <a:stretch/>
        </p:blipFill>
        <p:spPr>
          <a:xfrm>
            <a:off x="467544" y="3435846"/>
            <a:ext cx="3580295" cy="475284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8964F007-4790-2C11-08DA-1BB996A56234}"/>
              </a:ext>
            </a:extLst>
          </p:cNvPr>
          <p:cNvGrpSpPr/>
          <p:nvPr/>
        </p:nvGrpSpPr>
        <p:grpSpPr>
          <a:xfrm>
            <a:off x="5148064" y="1059582"/>
            <a:ext cx="2999258" cy="3021870"/>
            <a:chOff x="6492875" y="1059582"/>
            <a:chExt cx="2640901" cy="2736304"/>
          </a:xfrm>
        </p:grpSpPr>
        <p:pic>
          <p:nvPicPr>
            <p:cNvPr id="5" name="ATEP_profiles.jpg" descr="ATEP_profiles.jpg">
              <a:extLst>
                <a:ext uri="{FF2B5EF4-FFF2-40B4-BE49-F238E27FC236}">
                  <a16:creationId xmlns:a16="http://schemas.microsoft.com/office/drawing/2014/main" id="{7E5E9AE9-4A5D-98E2-8456-3C70C9F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204"/>
            <a:stretch>
              <a:fillRect/>
            </a:stretch>
          </p:blipFill>
          <p:spPr>
            <a:xfrm>
              <a:off x="6492875" y="1145718"/>
              <a:ext cx="2640901" cy="26501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19AC41F1-C4E3-A174-9F91-50B3B790715D}"/>
                </a:ext>
              </a:extLst>
            </p:cNvPr>
            <p:cNvSpPr/>
            <p:nvPr/>
          </p:nvSpPr>
          <p:spPr>
            <a:xfrm>
              <a:off x="6492875" y="1059582"/>
              <a:ext cx="2640901" cy="8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5E19352-043F-1933-F239-5463986F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48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 &amp; Conclusions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35</a:t>
            </a:fld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B98911-C6A8-8DB0-B7C5-D097FAEF7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27534"/>
            <a:ext cx="4752528" cy="4659221"/>
          </a:xfrm>
        </p:spPr>
        <p:txBody>
          <a:bodyPr>
            <a:noAutofit/>
          </a:bodyPr>
          <a:lstStyle/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Need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predictive transport models </a:t>
            </a:r>
            <a:r>
              <a:rPr lang="en-US" sz="1800" dirty="0">
                <a:latin typeface="+mn-lt"/>
                <a:cs typeface="+mn-cs"/>
              </a:rPr>
              <a:t>on timescales comparable with magnetic fusion experiments, i.e., ITER, properly describing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EPs</a:t>
            </a:r>
            <a:r>
              <a:rPr lang="en-US" sz="1800" dirty="0">
                <a:latin typeface="+mn-lt"/>
                <a:cs typeface="+mn-cs"/>
              </a:rPr>
              <a:t>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shown how to describe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meso-scales </a:t>
            </a:r>
            <a:r>
              <a:rPr lang="en-US" sz="1800" dirty="0">
                <a:latin typeface="+mn-lt"/>
                <a:cs typeface="+mn-cs"/>
              </a:rPr>
              <a:t>and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non-Maxwellian distribution functions </a:t>
            </a:r>
            <a:r>
              <a:rPr lang="en-US" sz="1800" dirty="0">
                <a:latin typeface="+mn-lt"/>
                <a:cs typeface="+mn-cs"/>
              </a:rPr>
              <a:t>using appropriate phase transport equations;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the concept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zonal state</a:t>
            </a:r>
            <a:r>
              <a:rPr lang="en-US" sz="1800" dirty="0">
                <a:latin typeface="+mn-lt"/>
                <a:cs typeface="+mn-cs"/>
              </a:rPr>
              <a:t> to describe the evolution of the plasma between neighboring nonlinear equilibria;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a framework which allow to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study EP phase space transport </a:t>
            </a:r>
            <a:r>
              <a:rPr lang="en-US" sz="1800" dirty="0">
                <a:latin typeface="+mn-lt"/>
                <a:cs typeface="+mn-cs"/>
              </a:rPr>
              <a:t>over long time scales.</a:t>
            </a:r>
            <a:endParaRPr lang="it-IT" sz="1800" dirty="0">
              <a:latin typeface="+mn-lt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46FB3DE-986B-078D-E205-5931B71FC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032" y="3597304"/>
            <a:ext cx="2181130" cy="1050051"/>
          </a:xfrm>
          <a:prstGeom prst="rect">
            <a:avLst/>
          </a:prstGeom>
        </p:spPr>
      </p:pic>
      <p:pic>
        <p:nvPicPr>
          <p:cNvPr id="4" name="100015_606_F.gif" descr="100015_606_F.gif">
            <a:extLst>
              <a:ext uri="{FF2B5EF4-FFF2-40B4-BE49-F238E27FC236}">
                <a16:creationId xmlns:a16="http://schemas.microsoft.com/office/drawing/2014/main" id="{3AB678FB-F19A-A4AA-5A30-E30512DDD1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62" y="3575181"/>
            <a:ext cx="1654334" cy="1157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D75335F-5748-9C2A-5B20-F0757FCEEA2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7423822" y="643865"/>
            <a:ext cx="1283950" cy="1216543"/>
          </a:xfrm>
          <a:noFill/>
        </p:spPr>
      </p:pic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26040049-16ED-5699-D35A-000CDC1F7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1996278"/>
            <a:ext cx="1407828" cy="1330155"/>
          </a:xfrm>
          <a:prstGeom prst="rect">
            <a:avLst/>
          </a:prstGeom>
        </p:spPr>
      </p:pic>
      <p:pic>
        <p:nvPicPr>
          <p:cNvPr id="11" name="Segnaposto contenuto 6">
            <a:extLst>
              <a:ext uri="{FF2B5EF4-FFF2-40B4-BE49-F238E27FC236}">
                <a16:creationId xmlns:a16="http://schemas.microsoft.com/office/drawing/2014/main" id="{E0D34FB4-42A0-46C0-26D0-538D101D5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1968206"/>
            <a:ext cx="1800968" cy="146764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EC27C86-4BF3-B4B1-3577-DD8FF15C6CB4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27243311-8386-D7F1-3E04-AFCD343778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990" y="815415"/>
            <a:ext cx="1283950" cy="855966"/>
          </a:xfrm>
          <a:prstGeom prst="rect">
            <a:avLst/>
          </a:prstGeom>
          <a:noFill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89394FD-DD17-A646-9F5D-8EB67FF1EAA0}"/>
              </a:ext>
            </a:extLst>
          </p:cNvPr>
          <p:cNvSpPr/>
          <p:nvPr/>
        </p:nvSpPr>
        <p:spPr>
          <a:xfrm>
            <a:off x="310864" y="1966936"/>
            <a:ext cx="8725632" cy="2811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BE5A48B-82CF-6860-BB05-910A7DB7E38D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566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1E3E-6FFF-3B10-42AC-271961DD4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8CF28B3-3B29-8F46-44E3-B4887F4E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 &amp; Conclusions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51DE6E6-2512-D305-9113-4C32D60B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36</a:t>
            </a:fld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D8B353-FDEC-66D7-BDB4-C7E744F98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27534"/>
            <a:ext cx="4752528" cy="4659221"/>
          </a:xfrm>
        </p:spPr>
        <p:txBody>
          <a:bodyPr>
            <a:noAutofit/>
          </a:bodyPr>
          <a:lstStyle/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Need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predictive transport models </a:t>
            </a:r>
            <a:r>
              <a:rPr lang="en-US" sz="1800" dirty="0">
                <a:latin typeface="+mn-lt"/>
                <a:cs typeface="+mn-cs"/>
              </a:rPr>
              <a:t>on timescales comparable with magnetic fusion experiments, i.e., ITER, properly describing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EPs</a:t>
            </a:r>
            <a:r>
              <a:rPr lang="en-US" sz="1800" dirty="0">
                <a:latin typeface="+mn-lt"/>
                <a:cs typeface="+mn-cs"/>
              </a:rPr>
              <a:t>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shown how to describe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meso-scales </a:t>
            </a:r>
            <a:r>
              <a:rPr lang="en-US" sz="1800" dirty="0">
                <a:latin typeface="+mn-lt"/>
                <a:cs typeface="+mn-cs"/>
              </a:rPr>
              <a:t>and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non-Maxwellian distribution functions </a:t>
            </a:r>
            <a:r>
              <a:rPr lang="en-US" sz="1800" dirty="0">
                <a:latin typeface="+mn-lt"/>
                <a:cs typeface="+mn-cs"/>
              </a:rPr>
              <a:t>using appropriate phase transport equations;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the concept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zonal state</a:t>
            </a:r>
            <a:r>
              <a:rPr lang="en-US" sz="1800" dirty="0">
                <a:latin typeface="+mn-lt"/>
                <a:cs typeface="+mn-cs"/>
              </a:rPr>
              <a:t> to describe the evolution of the plasma between neighboring nonlinear equilibria;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a framework which allow to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study EP phase space transport </a:t>
            </a:r>
            <a:r>
              <a:rPr lang="en-US" sz="1800" dirty="0">
                <a:latin typeface="+mn-lt"/>
                <a:cs typeface="+mn-cs"/>
              </a:rPr>
              <a:t>over long time scales.</a:t>
            </a:r>
            <a:endParaRPr lang="it-IT" sz="1800" dirty="0">
              <a:latin typeface="+mn-lt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529DA17-720E-E9E5-DC3D-135FB9125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032" y="3597304"/>
            <a:ext cx="2181130" cy="1050051"/>
          </a:xfrm>
          <a:prstGeom prst="rect">
            <a:avLst/>
          </a:prstGeom>
        </p:spPr>
      </p:pic>
      <p:pic>
        <p:nvPicPr>
          <p:cNvPr id="4" name="100015_606_F.gif" descr="100015_606_F.gif">
            <a:extLst>
              <a:ext uri="{FF2B5EF4-FFF2-40B4-BE49-F238E27FC236}">
                <a16:creationId xmlns:a16="http://schemas.microsoft.com/office/drawing/2014/main" id="{5F798C48-D6EB-6582-EB0D-E94CACDA241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62" y="3575181"/>
            <a:ext cx="1654334" cy="1157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E9F1918-6794-CC7B-DEB3-7778981352E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7423822" y="643865"/>
            <a:ext cx="1283950" cy="1216543"/>
          </a:xfr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42A6CCD-0968-F411-7AC8-E493D4F2FBD0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83CFCD55-D460-6F46-676B-FA47294C3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990" y="815415"/>
            <a:ext cx="1283950" cy="855966"/>
          </a:xfrm>
          <a:prstGeom prst="rect">
            <a:avLst/>
          </a:prstGeom>
          <a:noFill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1096C2D-790E-632D-7BA7-3C7EE5226D71}"/>
              </a:ext>
            </a:extLst>
          </p:cNvPr>
          <p:cNvSpPr/>
          <p:nvPr/>
        </p:nvSpPr>
        <p:spPr>
          <a:xfrm>
            <a:off x="310864" y="2931790"/>
            <a:ext cx="8725632" cy="184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6D89EB77-9CAE-268A-C479-98B8A9253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1996278"/>
            <a:ext cx="1407828" cy="1330155"/>
          </a:xfrm>
          <a:prstGeom prst="rect">
            <a:avLst/>
          </a:prstGeom>
        </p:spPr>
      </p:pic>
      <p:pic>
        <p:nvPicPr>
          <p:cNvPr id="11" name="Segnaposto contenuto 6">
            <a:extLst>
              <a:ext uri="{FF2B5EF4-FFF2-40B4-BE49-F238E27FC236}">
                <a16:creationId xmlns:a16="http://schemas.microsoft.com/office/drawing/2014/main" id="{C2CB90AE-A12B-E938-056F-C01602A27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1968206"/>
            <a:ext cx="1800968" cy="1467640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ADF377E-0FA3-4430-5050-5329BD1F73CB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861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162C6-FA20-3ABE-0D46-F82B5F290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114F3CB-6317-599F-DC91-3B766502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 &amp; Conclusions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3045F52-85D1-25D3-86CA-D25B5D44A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37</a:t>
            </a:fld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D42EAA-FCF6-2692-6495-609FA54ED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27534"/>
            <a:ext cx="4752528" cy="4659221"/>
          </a:xfrm>
        </p:spPr>
        <p:txBody>
          <a:bodyPr>
            <a:noAutofit/>
          </a:bodyPr>
          <a:lstStyle/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Need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predictive transport models </a:t>
            </a:r>
            <a:r>
              <a:rPr lang="en-US" sz="1800" dirty="0">
                <a:latin typeface="+mn-lt"/>
                <a:cs typeface="+mn-cs"/>
              </a:rPr>
              <a:t>on timescales comparable with magnetic fusion experiments, i.e., ITER, properly describing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EPs</a:t>
            </a:r>
            <a:r>
              <a:rPr lang="en-US" sz="1800" dirty="0">
                <a:latin typeface="+mn-lt"/>
                <a:cs typeface="+mn-cs"/>
              </a:rPr>
              <a:t>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shown how to describe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meso-scales </a:t>
            </a:r>
            <a:r>
              <a:rPr lang="en-US" sz="1800" dirty="0">
                <a:latin typeface="+mn-lt"/>
                <a:cs typeface="+mn-cs"/>
              </a:rPr>
              <a:t>and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non-Maxwellian distribution functions </a:t>
            </a:r>
            <a:r>
              <a:rPr lang="en-US" sz="1800" dirty="0">
                <a:latin typeface="+mn-lt"/>
                <a:cs typeface="+mn-cs"/>
              </a:rPr>
              <a:t>using appropriate phase transport equations;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the concept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zonal state</a:t>
            </a:r>
            <a:r>
              <a:rPr lang="en-US" sz="1800" dirty="0">
                <a:latin typeface="+mn-lt"/>
                <a:cs typeface="+mn-cs"/>
              </a:rPr>
              <a:t> to describe the evolution of the plasma between neighboring nonlinear equilibria;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a framework which allow to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study EP phase space transport </a:t>
            </a:r>
            <a:r>
              <a:rPr lang="en-US" sz="1800" dirty="0">
                <a:latin typeface="+mn-lt"/>
                <a:cs typeface="+mn-cs"/>
              </a:rPr>
              <a:t>over long time scales.</a:t>
            </a:r>
            <a:endParaRPr lang="it-IT" sz="1800" dirty="0">
              <a:latin typeface="+mn-lt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736F3F9-164A-F9A0-98EE-D57BD77E7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032" y="3597304"/>
            <a:ext cx="2181130" cy="1050051"/>
          </a:xfrm>
          <a:prstGeom prst="rect">
            <a:avLst/>
          </a:prstGeom>
        </p:spPr>
      </p:pic>
      <p:pic>
        <p:nvPicPr>
          <p:cNvPr id="4" name="100015_606_F.gif" descr="100015_606_F.gif">
            <a:extLst>
              <a:ext uri="{FF2B5EF4-FFF2-40B4-BE49-F238E27FC236}">
                <a16:creationId xmlns:a16="http://schemas.microsoft.com/office/drawing/2014/main" id="{5AD5500D-E6A4-E8E9-75DC-9D7F80EE77D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62" y="3575181"/>
            <a:ext cx="1654334" cy="1157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F50EC42-3FF6-1588-1D17-989C47DCAD0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7423822" y="643865"/>
            <a:ext cx="1283950" cy="1216543"/>
          </a:xfr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E6D6582-E5A8-371C-10D4-D726425D3994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6C17A4C3-AE6A-BB04-7957-EBCF591C3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990" y="815415"/>
            <a:ext cx="1283950" cy="855966"/>
          </a:xfrm>
          <a:prstGeom prst="rect">
            <a:avLst/>
          </a:prstGeom>
          <a:noFill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BF8052A-9143-5B6A-DCB2-C833402563D6}"/>
              </a:ext>
            </a:extLst>
          </p:cNvPr>
          <p:cNvSpPr/>
          <p:nvPr/>
        </p:nvSpPr>
        <p:spPr>
          <a:xfrm>
            <a:off x="310864" y="3939902"/>
            <a:ext cx="8725632" cy="838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08D78907-E3F0-8789-3096-952BD56B9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1996278"/>
            <a:ext cx="1407828" cy="1330155"/>
          </a:xfrm>
          <a:prstGeom prst="rect">
            <a:avLst/>
          </a:prstGeom>
        </p:spPr>
      </p:pic>
      <p:pic>
        <p:nvPicPr>
          <p:cNvPr id="11" name="Segnaposto contenuto 6">
            <a:extLst>
              <a:ext uri="{FF2B5EF4-FFF2-40B4-BE49-F238E27FC236}">
                <a16:creationId xmlns:a16="http://schemas.microsoft.com/office/drawing/2014/main" id="{33338AF6-F6D4-6EC9-DAD9-9BE6B587D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1968206"/>
            <a:ext cx="1800968" cy="146764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F14797B-154B-1CEC-4AEE-6EB30EEDCB55}"/>
              </a:ext>
            </a:extLst>
          </p:cNvPr>
          <p:cNvSpPr/>
          <p:nvPr/>
        </p:nvSpPr>
        <p:spPr>
          <a:xfrm>
            <a:off x="5201031" y="3597304"/>
            <a:ext cx="3835465" cy="601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E13EC9B-BC4F-EAD2-80CB-9DD8EBA5F3BC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993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F249-FE3E-E030-D434-9D4CEC0E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9A85083-8EA0-3E72-860E-FA06F179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 &amp; Conclusions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E80D827-A9C4-5D46-6D75-44327EC8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38</a:t>
            </a:fld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5E5B50-840B-2E34-0EA8-61948118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27534"/>
            <a:ext cx="4752528" cy="4659221"/>
          </a:xfrm>
        </p:spPr>
        <p:txBody>
          <a:bodyPr>
            <a:noAutofit/>
          </a:bodyPr>
          <a:lstStyle/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Need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predictive transport models </a:t>
            </a:r>
            <a:r>
              <a:rPr lang="en-US" sz="1800" dirty="0">
                <a:latin typeface="+mn-lt"/>
                <a:cs typeface="+mn-cs"/>
              </a:rPr>
              <a:t>on timescales comparable with magnetic fusion experiments, i.e., ITER, properly describing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EPs</a:t>
            </a:r>
            <a:r>
              <a:rPr lang="en-US" sz="1800" dirty="0">
                <a:latin typeface="+mn-lt"/>
                <a:cs typeface="+mn-cs"/>
              </a:rPr>
              <a:t>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shown how to describe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meso-scales </a:t>
            </a:r>
            <a:r>
              <a:rPr lang="en-US" sz="1800" dirty="0">
                <a:latin typeface="+mn-lt"/>
                <a:cs typeface="+mn-cs"/>
              </a:rPr>
              <a:t>and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non-Maxwellian distribution functions </a:t>
            </a:r>
            <a:r>
              <a:rPr lang="en-US" sz="1800" dirty="0">
                <a:latin typeface="+mn-lt"/>
                <a:cs typeface="+mn-cs"/>
              </a:rPr>
              <a:t>using appropriate phase transport equations;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the concept of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zonal state</a:t>
            </a:r>
            <a:r>
              <a:rPr lang="en-US" sz="1800" dirty="0">
                <a:latin typeface="+mn-lt"/>
                <a:cs typeface="+mn-cs"/>
              </a:rPr>
              <a:t> to describe the evolution of the plasma between neighboring nonlinear equilibria;</a:t>
            </a:r>
            <a:endParaRPr lang="it-IT" sz="1800" dirty="0">
              <a:latin typeface="+mn-lt"/>
              <a:cs typeface="+mn-cs"/>
            </a:endParaRPr>
          </a:p>
          <a:p>
            <a:pPr marL="285750" lvl="0" indent="-285750">
              <a:spcAft>
                <a:spcPts val="1000"/>
              </a:spcAft>
            </a:pPr>
            <a:r>
              <a:rPr lang="en-US" sz="1800" dirty="0">
                <a:latin typeface="+mn-lt"/>
                <a:cs typeface="+mn-cs"/>
              </a:rPr>
              <a:t>we have introduced a framework which allow to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+mn-cs"/>
              </a:rPr>
              <a:t>study EP phase space transport </a:t>
            </a:r>
            <a:r>
              <a:rPr lang="en-US" sz="1800" dirty="0">
                <a:latin typeface="+mn-lt"/>
                <a:cs typeface="+mn-cs"/>
              </a:rPr>
              <a:t>over long time scales.</a:t>
            </a:r>
            <a:endParaRPr lang="it-IT" sz="1800" dirty="0">
              <a:latin typeface="+mn-lt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493F6EB-CDA5-C130-6D55-3C8C51A93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032" y="3597304"/>
            <a:ext cx="2181130" cy="1050051"/>
          </a:xfrm>
          <a:prstGeom prst="rect">
            <a:avLst/>
          </a:prstGeom>
        </p:spPr>
      </p:pic>
      <p:pic>
        <p:nvPicPr>
          <p:cNvPr id="4" name="100015_606_F.gif" descr="100015_606_F.gif">
            <a:extLst>
              <a:ext uri="{FF2B5EF4-FFF2-40B4-BE49-F238E27FC236}">
                <a16:creationId xmlns:a16="http://schemas.microsoft.com/office/drawing/2014/main" id="{9ACC409B-D6BA-0F93-003E-14F3D51AEDF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62" y="3575181"/>
            <a:ext cx="1654334" cy="1157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5E11C8F-CA2E-CC10-958F-66258C67876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7423822" y="643865"/>
            <a:ext cx="1283950" cy="1216543"/>
          </a:xfr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AD0B3F9-FA4A-84ED-F92F-61F61FF66A9D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1D2A242A-4187-F351-8FC9-9015A70F9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990" y="815415"/>
            <a:ext cx="1283950" cy="855966"/>
          </a:xfrm>
          <a:prstGeom prst="rect">
            <a:avLst/>
          </a:prstGeom>
          <a:noFill/>
        </p:spPr>
      </p:pic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BFE4A743-91B8-84B4-172A-2B7F47A37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1996278"/>
            <a:ext cx="1407828" cy="1330155"/>
          </a:xfrm>
          <a:prstGeom prst="rect">
            <a:avLst/>
          </a:prstGeom>
        </p:spPr>
      </p:pic>
      <p:pic>
        <p:nvPicPr>
          <p:cNvPr id="11" name="Segnaposto contenuto 6">
            <a:extLst>
              <a:ext uri="{FF2B5EF4-FFF2-40B4-BE49-F238E27FC236}">
                <a16:creationId xmlns:a16="http://schemas.microsoft.com/office/drawing/2014/main" id="{32D8F3EF-3B85-159B-327B-985B862F72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1968206"/>
            <a:ext cx="1800968" cy="146764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2F8EDF6-7647-CBCE-78EF-3C94C04AA226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265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ATEP: Quasilinear model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AEB7E99-AECB-E12A-6011-B000DC8F94EE}"/>
              </a:ext>
            </a:extLst>
          </p:cNvPr>
          <p:cNvGrpSpPr/>
          <p:nvPr/>
        </p:nvGrpSpPr>
        <p:grpSpPr>
          <a:xfrm>
            <a:off x="2742768" y="4224027"/>
            <a:ext cx="3823432" cy="230118"/>
            <a:chOff x="0" y="0"/>
            <a:chExt cx="3823430" cy="230116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9DD4A4CA-99F1-9CBA-3EC7-D96C1A88C925}"/>
                </a:ext>
              </a:extLst>
            </p:cNvPr>
            <p:cNvSpPr/>
            <p:nvPr/>
          </p:nvSpPr>
          <p:spPr>
            <a:xfrm>
              <a:off x="0" y="52804"/>
              <a:ext cx="3823431" cy="149909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200">
                  <a:solidFill>
                    <a:srgbClr val="FF644E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" name="core_transport">
              <a:extLst>
                <a:ext uri="{FF2B5EF4-FFF2-40B4-BE49-F238E27FC236}">
                  <a16:creationId xmlns:a16="http://schemas.microsoft.com/office/drawing/2014/main" id="{9B7D7C7D-268A-6631-27BB-E72F379FC5A0}"/>
                </a:ext>
              </a:extLst>
            </p:cNvPr>
            <p:cNvSpPr txBox="1"/>
            <p:nvPr/>
          </p:nvSpPr>
          <p:spPr>
            <a:xfrm>
              <a:off x="904600" y="0"/>
              <a:ext cx="1283394" cy="230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algn="ctr" defTabSz="307895">
                <a:defRPr sz="12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core_transport</a:t>
              </a:r>
            </a:p>
          </p:txBody>
        </p:sp>
      </p:grpSp>
      <p:sp>
        <p:nvSpPr>
          <p:cNvPr id="5" name="Slide Number">
            <a:extLst>
              <a:ext uri="{FF2B5EF4-FFF2-40B4-BE49-F238E27FC236}">
                <a16:creationId xmlns:a16="http://schemas.microsoft.com/office/drawing/2014/main" id="{C9F466A2-5125-15FE-5EFA-C482D7AB06BF}"/>
              </a:ext>
            </a:extLst>
          </p:cNvPr>
          <p:cNvSpPr txBox="1">
            <a:spLocks/>
          </p:cNvSpPr>
          <p:nvPr/>
        </p:nvSpPr>
        <p:spPr>
          <a:xfrm>
            <a:off x="8836079" y="4658037"/>
            <a:ext cx="129830" cy="19327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it-IT" smtClean="0"/>
              <a:pPr/>
              <a:t>39</a:t>
            </a:fld>
            <a:endParaRPr lang="it-IT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5981D028-2DAB-827E-A988-29565DD124EE}"/>
              </a:ext>
            </a:extLst>
          </p:cNvPr>
          <p:cNvGrpSpPr/>
          <p:nvPr/>
        </p:nvGrpSpPr>
        <p:grpSpPr>
          <a:xfrm>
            <a:off x="2734831" y="4367703"/>
            <a:ext cx="3823432" cy="230118"/>
            <a:chOff x="0" y="0"/>
            <a:chExt cx="3823430" cy="230116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0275C610-FD51-B67C-44C4-524804158E42}"/>
                </a:ext>
              </a:extLst>
            </p:cNvPr>
            <p:cNvSpPr/>
            <p:nvPr/>
          </p:nvSpPr>
          <p:spPr>
            <a:xfrm>
              <a:off x="0" y="54524"/>
              <a:ext cx="3823431" cy="149909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8" name="equilibrium">
              <a:extLst>
                <a:ext uri="{FF2B5EF4-FFF2-40B4-BE49-F238E27FC236}">
                  <a16:creationId xmlns:a16="http://schemas.microsoft.com/office/drawing/2014/main" id="{4F2AA100-8F95-F054-5254-D715687ED364}"/>
                </a:ext>
              </a:extLst>
            </p:cNvPr>
            <p:cNvSpPr txBox="1"/>
            <p:nvPr/>
          </p:nvSpPr>
          <p:spPr>
            <a:xfrm>
              <a:off x="1071685" y="0"/>
              <a:ext cx="1046459" cy="230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algn="ctr" defTabSz="307895">
                <a:defRPr sz="12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equilibrium</a:t>
              </a:r>
            </a:p>
          </p:txBody>
        </p:sp>
      </p:grpSp>
      <p:sp>
        <p:nvSpPr>
          <p:cNvPr id="10" name="Rectangle">
            <a:extLst>
              <a:ext uri="{FF2B5EF4-FFF2-40B4-BE49-F238E27FC236}">
                <a16:creationId xmlns:a16="http://schemas.microsoft.com/office/drawing/2014/main" id="{292EFA83-F172-E0D3-F7F5-332D70A87F9A}"/>
              </a:ext>
            </a:extLst>
          </p:cNvPr>
          <p:cNvSpPr/>
          <p:nvPr/>
        </p:nvSpPr>
        <p:spPr>
          <a:xfrm>
            <a:off x="2736291" y="4731332"/>
            <a:ext cx="3820511" cy="152024"/>
          </a:xfrm>
          <a:prstGeom prst="rect">
            <a:avLst/>
          </a:prstGeom>
          <a:solidFill>
            <a:srgbClr val="C3971A"/>
          </a:solidFill>
          <a:ln w="3175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DFAABB11-FBC1-FDD4-1248-54AF70F9DF43}"/>
              </a:ext>
            </a:extLst>
          </p:cNvPr>
          <p:cNvSpPr/>
          <p:nvPr/>
        </p:nvSpPr>
        <p:spPr>
          <a:xfrm>
            <a:off x="2097270" y="4913605"/>
            <a:ext cx="518348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time">
            <a:extLst>
              <a:ext uri="{FF2B5EF4-FFF2-40B4-BE49-F238E27FC236}">
                <a16:creationId xmlns:a16="http://schemas.microsoft.com/office/drawing/2014/main" id="{52E5178D-4B39-F538-9E9A-5CF178D75FA5}"/>
              </a:ext>
            </a:extLst>
          </p:cNvPr>
          <p:cNvSpPr txBox="1"/>
          <p:nvPr/>
        </p:nvSpPr>
        <p:spPr>
          <a:xfrm>
            <a:off x="6807499" y="4537342"/>
            <a:ext cx="384795" cy="23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time</a:t>
            </a: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F5B35688-2A59-B4DB-7DFC-7AAF6361487A}"/>
              </a:ext>
            </a:extLst>
          </p:cNvPr>
          <p:cNvGrpSpPr/>
          <p:nvPr/>
        </p:nvGrpSpPr>
        <p:grpSpPr>
          <a:xfrm>
            <a:off x="2744228" y="4532751"/>
            <a:ext cx="3820512" cy="248841"/>
            <a:chOff x="0" y="0"/>
            <a:chExt cx="3820510" cy="248840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D22E274E-16D1-E476-3567-4DCA52A0612B}"/>
                </a:ext>
              </a:extLst>
            </p:cNvPr>
            <p:cNvSpPr/>
            <p:nvPr/>
          </p:nvSpPr>
          <p:spPr>
            <a:xfrm>
              <a:off x="0" y="44390"/>
              <a:ext cx="3820511" cy="152024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mhd_linear">
              <a:extLst>
                <a:ext uri="{FF2B5EF4-FFF2-40B4-BE49-F238E27FC236}">
                  <a16:creationId xmlns:a16="http://schemas.microsoft.com/office/drawing/2014/main" id="{A67097B4-D2E6-0BF1-E796-99858050A27A}"/>
                </a:ext>
              </a:extLst>
            </p:cNvPr>
            <p:cNvSpPr txBox="1"/>
            <p:nvPr/>
          </p:nvSpPr>
          <p:spPr>
            <a:xfrm>
              <a:off x="1016358" y="0"/>
              <a:ext cx="1076349" cy="24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2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mhd_linear</a:t>
              </a:r>
            </a:p>
          </p:txBody>
        </p:sp>
      </p:grpSp>
      <p:sp>
        <p:nvSpPr>
          <p:cNvPr id="17" name="distributions">
            <a:extLst>
              <a:ext uri="{FF2B5EF4-FFF2-40B4-BE49-F238E27FC236}">
                <a16:creationId xmlns:a16="http://schemas.microsoft.com/office/drawing/2014/main" id="{680B4DF4-9388-0F8C-55FC-CFF974888911}"/>
              </a:ext>
            </a:extLst>
          </p:cNvPr>
          <p:cNvSpPr txBox="1"/>
          <p:nvPr/>
        </p:nvSpPr>
        <p:spPr>
          <a:xfrm>
            <a:off x="3568746" y="4699761"/>
            <a:ext cx="836019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distributions</a:t>
            </a:r>
          </a:p>
        </p:txBody>
      </p:sp>
      <p:sp>
        <p:nvSpPr>
          <p:cNvPr id="18" name="transport code">
            <a:extLst>
              <a:ext uri="{FF2B5EF4-FFF2-40B4-BE49-F238E27FC236}">
                <a16:creationId xmlns:a16="http://schemas.microsoft.com/office/drawing/2014/main" id="{193320CF-98CF-81F7-2E27-9F5E286A3F83}"/>
              </a:ext>
            </a:extLst>
          </p:cNvPr>
          <p:cNvSpPr txBox="1"/>
          <p:nvPr/>
        </p:nvSpPr>
        <p:spPr>
          <a:xfrm>
            <a:off x="1558261" y="4571309"/>
            <a:ext cx="1126135" cy="224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8074"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transport code</a:t>
            </a:r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AFB6C5AE-FD34-EBC2-47C6-DCFFA32F430E}"/>
              </a:ext>
            </a:extLst>
          </p:cNvPr>
          <p:cNvSpPr/>
          <p:nvPr/>
        </p:nvSpPr>
        <p:spPr>
          <a:xfrm flipV="1">
            <a:off x="3001643" y="3737894"/>
            <a:ext cx="1" cy="657358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id="{4F7D77A2-78D9-D9C9-E2D2-89EEC2BDF72F}"/>
              </a:ext>
            </a:extLst>
          </p:cNvPr>
          <p:cNvSpPr/>
          <p:nvPr/>
        </p:nvSpPr>
        <p:spPr>
          <a:xfrm>
            <a:off x="2424469" y="2843567"/>
            <a:ext cx="1154350" cy="880172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" name="calculate…">
            <a:extLst>
              <a:ext uri="{FF2B5EF4-FFF2-40B4-BE49-F238E27FC236}">
                <a16:creationId xmlns:a16="http://schemas.microsoft.com/office/drawing/2014/main" id="{C633B92E-B712-F003-B401-A4EC3601EF77}"/>
              </a:ext>
            </a:extLst>
          </p:cNvPr>
          <p:cNvSpPr txBox="1"/>
          <p:nvPr/>
        </p:nvSpPr>
        <p:spPr>
          <a:xfrm>
            <a:off x="2601339" y="2977611"/>
            <a:ext cx="800609" cy="64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defRPr sz="1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calculate</a:t>
            </a:r>
          </a:p>
          <a:p>
            <a:pPr algn="ctr" defTabSz="309562">
              <a:defRPr sz="1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linear mode</a:t>
            </a:r>
          </a:p>
          <a:p>
            <a:pPr algn="ctr" defTabSz="309562">
              <a:defRPr sz="1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spectrum</a:t>
            </a:r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E7B484D3-4147-709B-7AA3-A597A1A3BD05}"/>
              </a:ext>
            </a:extLst>
          </p:cNvPr>
          <p:cNvSpPr/>
          <p:nvPr/>
        </p:nvSpPr>
        <p:spPr>
          <a:xfrm>
            <a:off x="2407078" y="761429"/>
            <a:ext cx="1154349" cy="725348"/>
          </a:xfrm>
          <a:prstGeom prst="rect">
            <a:avLst/>
          </a:prstGeom>
          <a:solidFill>
            <a:srgbClr val="FF644E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" name="calculate PSZS">
            <a:extLst>
              <a:ext uri="{FF2B5EF4-FFF2-40B4-BE49-F238E27FC236}">
                <a16:creationId xmlns:a16="http://schemas.microsoft.com/office/drawing/2014/main" id="{A08E3E54-D283-630A-BD12-88988DCC3A32}"/>
              </a:ext>
            </a:extLst>
          </p:cNvPr>
          <p:cNvSpPr txBox="1"/>
          <p:nvPr/>
        </p:nvSpPr>
        <p:spPr>
          <a:xfrm>
            <a:off x="2408419" y="991187"/>
            <a:ext cx="1107059" cy="45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calculate PSZS</a:t>
            </a:r>
          </a:p>
          <a:p>
            <a: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FC579A22-9226-8DE4-7D15-D1117FA3AD2C}"/>
              </a:ext>
            </a:extLst>
          </p:cNvPr>
          <p:cNvSpPr/>
          <p:nvPr/>
        </p:nvSpPr>
        <p:spPr>
          <a:xfrm>
            <a:off x="3576386" y="1483183"/>
            <a:ext cx="2359335" cy="54155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B7F468E3-8168-C0DF-F8E4-01BC0CBD1730}"/>
              </a:ext>
            </a:extLst>
          </p:cNvPr>
          <p:cNvSpPr/>
          <p:nvPr/>
        </p:nvSpPr>
        <p:spPr>
          <a:xfrm>
            <a:off x="4259771" y="2077741"/>
            <a:ext cx="858479" cy="912644"/>
          </a:xfrm>
          <a:prstGeom prst="rect">
            <a:avLst/>
          </a:prstGeom>
          <a:solidFill>
            <a:srgbClr val="F8BA00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" name="calculate…">
            <a:extLst>
              <a:ext uri="{FF2B5EF4-FFF2-40B4-BE49-F238E27FC236}">
                <a16:creationId xmlns:a16="http://schemas.microsoft.com/office/drawing/2014/main" id="{AA24BDF4-D370-B357-AEA6-84196BCBD3F7}"/>
              </a:ext>
            </a:extLst>
          </p:cNvPr>
          <p:cNvSpPr txBox="1"/>
          <p:nvPr/>
        </p:nvSpPr>
        <p:spPr>
          <a:xfrm>
            <a:off x="4341671" y="2287048"/>
            <a:ext cx="694679" cy="52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calculate</a:t>
            </a:r>
          </a:p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D(r,E)</a:t>
            </a: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3367D9A0-F835-E43D-BBEA-D0EC56BFC065}"/>
              </a:ext>
            </a:extLst>
          </p:cNvPr>
          <p:cNvSpPr/>
          <p:nvPr/>
        </p:nvSpPr>
        <p:spPr>
          <a:xfrm flipH="1">
            <a:off x="5158628" y="3064386"/>
            <a:ext cx="797978" cy="1317950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8318DC63-6731-05E3-A85C-DB5A5576CB33}"/>
              </a:ext>
            </a:extLst>
          </p:cNvPr>
          <p:cNvSpPr/>
          <p:nvPr/>
        </p:nvSpPr>
        <p:spPr>
          <a:xfrm flipV="1">
            <a:off x="3001643" y="2535594"/>
            <a:ext cx="1" cy="293510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CB5548F0-5E52-093A-33A3-4A6C423D3516}"/>
              </a:ext>
            </a:extLst>
          </p:cNvPr>
          <p:cNvSpPr/>
          <p:nvPr/>
        </p:nvSpPr>
        <p:spPr>
          <a:xfrm>
            <a:off x="3570816" y="1479937"/>
            <a:ext cx="1104946" cy="558120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E5A859E5-3B30-A9CD-3915-81E0C130A7DE}"/>
              </a:ext>
            </a:extLst>
          </p:cNvPr>
          <p:cNvSpPr/>
          <p:nvPr/>
        </p:nvSpPr>
        <p:spPr>
          <a:xfrm>
            <a:off x="5569459" y="2077741"/>
            <a:ext cx="858478" cy="931694"/>
          </a:xfrm>
          <a:prstGeom prst="rect">
            <a:avLst/>
          </a:prstGeom>
          <a:solidFill>
            <a:srgbClr val="FAE23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" name="advance…">
            <a:extLst>
              <a:ext uri="{FF2B5EF4-FFF2-40B4-BE49-F238E27FC236}">
                <a16:creationId xmlns:a16="http://schemas.microsoft.com/office/drawing/2014/main" id="{0C520C99-AC9B-3AB8-0C6C-BCDB501EB10A}"/>
              </a:ext>
            </a:extLst>
          </p:cNvPr>
          <p:cNvSpPr txBox="1"/>
          <p:nvPr/>
        </p:nvSpPr>
        <p:spPr>
          <a:xfrm>
            <a:off x="5485231" y="2071986"/>
            <a:ext cx="1026934" cy="924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advance</a:t>
            </a:r>
          </a:p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</a:t>
            </a:r>
            <a:r>
              <a:rPr baseline="-5999"/>
              <a:t>EP</a:t>
            </a:r>
          </a:p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 return</a:t>
            </a:r>
          </a:p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updated distribution IDS,</a:t>
            </a:r>
          </a:p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or its moments</a:t>
            </a:r>
          </a:p>
        </p:txBody>
      </p:sp>
      <p:sp>
        <p:nvSpPr>
          <p:cNvPr id="32" name="or">
            <a:extLst>
              <a:ext uri="{FF2B5EF4-FFF2-40B4-BE49-F238E27FC236}">
                <a16:creationId xmlns:a16="http://schemas.microsoft.com/office/drawing/2014/main" id="{4C350642-B745-5B62-0CBA-057C9C0776D1}"/>
              </a:ext>
            </a:extLst>
          </p:cNvPr>
          <p:cNvSpPr txBox="1"/>
          <p:nvPr/>
        </p:nvSpPr>
        <p:spPr>
          <a:xfrm>
            <a:off x="5268830" y="2385915"/>
            <a:ext cx="190501" cy="199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or</a:t>
            </a:r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F1D7AAC5-D32C-7132-BBB9-5E5B16CA00DF}"/>
              </a:ext>
            </a:extLst>
          </p:cNvPr>
          <p:cNvSpPr/>
          <p:nvPr/>
        </p:nvSpPr>
        <p:spPr>
          <a:xfrm>
            <a:off x="4787419" y="3063127"/>
            <a:ext cx="349680" cy="131920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1D6719A5-2D5D-B3C1-64E7-149494DEAA6A}"/>
              </a:ext>
            </a:extLst>
          </p:cNvPr>
          <p:cNvSpPr/>
          <p:nvPr/>
        </p:nvSpPr>
        <p:spPr>
          <a:xfrm>
            <a:off x="2407833" y="1863773"/>
            <a:ext cx="1153081" cy="657358"/>
          </a:xfrm>
          <a:prstGeom prst="rect">
            <a:avLst/>
          </a:prstGeom>
          <a:solidFill>
            <a:srgbClr val="1DB100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" name="use…">
            <a:extLst>
              <a:ext uri="{FF2B5EF4-FFF2-40B4-BE49-F238E27FC236}">
                <a16:creationId xmlns:a16="http://schemas.microsoft.com/office/drawing/2014/main" id="{BC639F1C-5C75-6E4F-4F45-2FCD473F4B77}"/>
              </a:ext>
            </a:extLst>
          </p:cNvPr>
          <p:cNvSpPr txBox="1"/>
          <p:nvPr/>
        </p:nvSpPr>
        <p:spPr>
          <a:xfrm>
            <a:off x="2382447" y="1984375"/>
            <a:ext cx="1159003" cy="41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</a:t>
            </a:r>
          </a:p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NL code/model</a:t>
            </a:r>
          </a:p>
          <a:p>
            <a: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 intensity closure</a:t>
            </a:r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473C9CFF-54CA-13D8-0513-DD14FBD6960A}"/>
              </a:ext>
            </a:extLst>
          </p:cNvPr>
          <p:cNvSpPr/>
          <p:nvPr/>
        </p:nvSpPr>
        <p:spPr>
          <a:xfrm flipV="1">
            <a:off x="3001643" y="1542464"/>
            <a:ext cx="1" cy="293510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7" name="t">
            <a:extLst>
              <a:ext uri="{FF2B5EF4-FFF2-40B4-BE49-F238E27FC236}">
                <a16:creationId xmlns:a16="http://schemas.microsoft.com/office/drawing/2014/main" id="{FD85AA21-A914-3C7A-82B7-BF16C81D6A45}"/>
              </a:ext>
            </a:extLst>
          </p:cNvPr>
          <p:cNvSpPr txBox="1"/>
          <p:nvPr/>
        </p:nvSpPr>
        <p:spPr>
          <a:xfrm>
            <a:off x="2815906" y="4029762"/>
            <a:ext cx="127001" cy="19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</a:t>
            </a:r>
          </a:p>
        </p:txBody>
      </p:sp>
      <p:sp>
        <p:nvSpPr>
          <p:cNvPr id="38" name="t+1">
            <a:extLst>
              <a:ext uri="{FF2B5EF4-FFF2-40B4-BE49-F238E27FC236}">
                <a16:creationId xmlns:a16="http://schemas.microsoft.com/office/drawing/2014/main" id="{4438404F-8262-050F-DEF2-135C2B16F8E3}"/>
              </a:ext>
            </a:extLst>
          </p:cNvPr>
          <p:cNvSpPr txBox="1"/>
          <p:nvPr/>
        </p:nvSpPr>
        <p:spPr>
          <a:xfrm>
            <a:off x="4722051" y="4069837"/>
            <a:ext cx="261469" cy="199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t+1</a:t>
            </a:r>
          </a:p>
        </p:txBody>
      </p:sp>
      <p:pic>
        <p:nvPicPr>
          <p:cNvPr id="39" name="Screenshot 2022-05-18 at 14.19.25.pdf" descr="Screenshot 2022-05-18 at 14.19.25.pdf">
            <a:extLst>
              <a:ext uri="{FF2B5EF4-FFF2-40B4-BE49-F238E27FC236}">
                <a16:creationId xmlns:a16="http://schemas.microsoft.com/office/drawing/2014/main" id="{B7345E49-B22C-E02B-6C12-9EE0AB108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37776"/>
            <a:ext cx="1685926" cy="124777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EP WF (LIGKA)">
            <a:extLst>
              <a:ext uri="{FF2B5EF4-FFF2-40B4-BE49-F238E27FC236}">
                <a16:creationId xmlns:a16="http://schemas.microsoft.com/office/drawing/2014/main" id="{4A43EF82-AA99-50EF-341B-3CBD6C3E9638}"/>
              </a:ext>
            </a:extLst>
          </p:cNvPr>
          <p:cNvSpPr txBox="1"/>
          <p:nvPr/>
        </p:nvSpPr>
        <p:spPr>
          <a:xfrm>
            <a:off x="650988" y="3086151"/>
            <a:ext cx="767487" cy="162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EP WF (LIGKA)</a:t>
            </a:r>
          </a:p>
        </p:txBody>
      </p:sp>
      <p:pic>
        <p:nvPicPr>
          <p:cNvPr id="41" name="39681_spec_kin_n2_EF.gif" descr="39681_spec_kin_n2_EF.gif">
            <a:extLst>
              <a:ext uri="{FF2B5EF4-FFF2-40B4-BE49-F238E27FC236}">
                <a16:creationId xmlns:a16="http://schemas.microsoft.com/office/drawing/2014/main" id="{F542EDE4-2A94-A3D6-724F-C7306881D54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717" y="3254180"/>
            <a:ext cx="1712528" cy="128439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Double Arrow">
            <a:extLst>
              <a:ext uri="{FF2B5EF4-FFF2-40B4-BE49-F238E27FC236}">
                <a16:creationId xmlns:a16="http://schemas.microsoft.com/office/drawing/2014/main" id="{634B1356-A35C-A75A-F93A-F052C6CD6179}"/>
              </a:ext>
            </a:extLst>
          </p:cNvPr>
          <p:cNvSpPr/>
          <p:nvPr/>
        </p:nvSpPr>
        <p:spPr>
          <a:xfrm>
            <a:off x="1883203" y="1116827"/>
            <a:ext cx="523876" cy="242174"/>
          </a:xfrm>
          <a:prstGeom prst="leftRightArrow">
            <a:avLst>
              <a:gd name="adj1" fmla="val 32000"/>
              <a:gd name="adj2" fmla="val 86529"/>
            </a:avLst>
          </a:prstGeom>
          <a:solidFill>
            <a:srgbClr val="5E5E5E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" name="Double Arrow">
            <a:extLst>
              <a:ext uri="{FF2B5EF4-FFF2-40B4-BE49-F238E27FC236}">
                <a16:creationId xmlns:a16="http://schemas.microsoft.com/office/drawing/2014/main" id="{BDB5364E-A901-0779-3D9A-643DF0D97486}"/>
              </a:ext>
            </a:extLst>
          </p:cNvPr>
          <p:cNvSpPr/>
          <p:nvPr/>
        </p:nvSpPr>
        <p:spPr>
          <a:xfrm>
            <a:off x="1883203" y="3252466"/>
            <a:ext cx="523876" cy="242173"/>
          </a:xfrm>
          <a:prstGeom prst="leftRightArrow">
            <a:avLst>
              <a:gd name="adj1" fmla="val 32000"/>
              <a:gd name="adj2" fmla="val 86529"/>
            </a:avLst>
          </a:prstGeom>
          <a:solidFill>
            <a:srgbClr val="5E5E5E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" name="saturation rule: HAGIS or ORB5">
            <a:extLst>
              <a:ext uri="{FF2B5EF4-FFF2-40B4-BE49-F238E27FC236}">
                <a16:creationId xmlns:a16="http://schemas.microsoft.com/office/drawing/2014/main" id="{A0EC9ED6-1435-A5EA-6435-5178232DF286}"/>
              </a:ext>
            </a:extLst>
          </p:cNvPr>
          <p:cNvSpPr txBox="1"/>
          <p:nvPr/>
        </p:nvSpPr>
        <p:spPr>
          <a:xfrm>
            <a:off x="367146" y="1676589"/>
            <a:ext cx="1567283" cy="162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defRPr sz="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saturation rule: HAGIS or ORB5</a:t>
            </a:r>
          </a:p>
        </p:txBody>
      </p:sp>
      <p:sp>
        <p:nvSpPr>
          <p:cNvPr id="90" name="Double Arrow">
            <a:extLst>
              <a:ext uri="{FF2B5EF4-FFF2-40B4-BE49-F238E27FC236}">
                <a16:creationId xmlns:a16="http://schemas.microsoft.com/office/drawing/2014/main" id="{E872011C-5BE5-EE06-27D0-6E1D2F73AD82}"/>
              </a:ext>
            </a:extLst>
          </p:cNvPr>
          <p:cNvSpPr/>
          <p:nvPr/>
        </p:nvSpPr>
        <p:spPr>
          <a:xfrm>
            <a:off x="1876303" y="2119983"/>
            <a:ext cx="523876" cy="242174"/>
          </a:xfrm>
          <a:prstGeom prst="leftRightArrow">
            <a:avLst>
              <a:gd name="adj1" fmla="val 32000"/>
              <a:gd name="adj2" fmla="val 86529"/>
            </a:avLst>
          </a:prstGeom>
          <a:solidFill>
            <a:srgbClr val="5E5E5E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1" name="100015_tra_408_3.gif" descr="100015_tra_408_3.gif">
            <a:extLst>
              <a:ext uri="{FF2B5EF4-FFF2-40B4-BE49-F238E27FC236}">
                <a16:creationId xmlns:a16="http://schemas.microsoft.com/office/drawing/2014/main" id="{B12248BD-7794-5EE0-2A46-9CEA3EC1B35C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783758" y="1675346"/>
            <a:ext cx="2285205" cy="1713904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Double Arrow">
            <a:extLst>
              <a:ext uri="{FF2B5EF4-FFF2-40B4-BE49-F238E27FC236}">
                <a16:creationId xmlns:a16="http://schemas.microsoft.com/office/drawing/2014/main" id="{C60A0F68-5E3C-21B6-1EEB-1FE392987C0B}"/>
              </a:ext>
            </a:extLst>
          </p:cNvPr>
          <p:cNvSpPr/>
          <p:nvPr/>
        </p:nvSpPr>
        <p:spPr>
          <a:xfrm>
            <a:off x="6467545" y="2422501"/>
            <a:ext cx="523876" cy="242174"/>
          </a:xfrm>
          <a:prstGeom prst="leftRightArrow">
            <a:avLst>
              <a:gd name="adj1" fmla="val 32000"/>
              <a:gd name="adj2" fmla="val 86529"/>
            </a:avLst>
          </a:prstGeom>
          <a:solidFill>
            <a:srgbClr val="5E5E5E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4" name="Screenshot 2022-05-18 at 09.55.15.pdf" descr="Screenshot 2022-05-18 at 09.55.15.pdf">
            <a:extLst>
              <a:ext uri="{FF2B5EF4-FFF2-40B4-BE49-F238E27FC236}">
                <a16:creationId xmlns:a16="http://schemas.microsoft.com/office/drawing/2014/main" id="{9CCE0A8C-9522-A5EE-E2C8-2956C1C23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658" y="840751"/>
            <a:ext cx="4154402" cy="59088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ATEP code: solve transport equation for PSZS with sources and collisions">
            <a:extLst>
              <a:ext uri="{FF2B5EF4-FFF2-40B4-BE49-F238E27FC236}">
                <a16:creationId xmlns:a16="http://schemas.microsoft.com/office/drawing/2014/main" id="{12F449BE-50BD-D15E-3482-02647F7C7717}"/>
              </a:ext>
            </a:extLst>
          </p:cNvPr>
          <p:cNvSpPr txBox="1"/>
          <p:nvPr/>
        </p:nvSpPr>
        <p:spPr>
          <a:xfrm>
            <a:off x="4207411" y="646245"/>
            <a:ext cx="4130939" cy="1769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+mn-lt"/>
              </a:rPr>
              <a:t>ATEP code: solve transport equation for PSZS with sources and collisions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solidFill>
                  <a:srgbClr val="003399"/>
                </a:solidFill>
                <a:latin typeface="+mn-lt"/>
              </a:rPr>
              <a:t>Lauber</a:t>
            </a:r>
            <a:r>
              <a:rPr lang="it-IT" dirty="0">
                <a:solidFill>
                  <a:srgbClr val="003399"/>
                </a:solidFill>
                <a:latin typeface="+mn-lt"/>
              </a:rPr>
              <a:t> 2022</a:t>
            </a:r>
            <a:endParaRPr dirty="0">
              <a:solidFill>
                <a:srgbClr val="003399"/>
              </a:solidFill>
              <a:latin typeface="+mn-lt"/>
            </a:endParaRPr>
          </a:p>
        </p:txBody>
      </p:sp>
      <p:grpSp>
        <p:nvGrpSpPr>
          <p:cNvPr id="98" name="Group">
            <a:extLst>
              <a:ext uri="{FF2B5EF4-FFF2-40B4-BE49-F238E27FC236}">
                <a16:creationId xmlns:a16="http://schemas.microsoft.com/office/drawing/2014/main" id="{43E30A38-0D1F-6B38-0E95-4A248D78C826}"/>
              </a:ext>
            </a:extLst>
          </p:cNvPr>
          <p:cNvGrpSpPr/>
          <p:nvPr/>
        </p:nvGrpSpPr>
        <p:grpSpPr>
          <a:xfrm>
            <a:off x="-143215" y="420877"/>
            <a:ext cx="2567684" cy="1425362"/>
            <a:chOff x="0" y="0"/>
            <a:chExt cx="2567682" cy="1425361"/>
          </a:xfrm>
        </p:grpSpPr>
        <p:grpSp>
          <p:nvGrpSpPr>
            <p:cNvPr id="99" name="Group">
              <a:extLst>
                <a:ext uri="{FF2B5EF4-FFF2-40B4-BE49-F238E27FC236}">
                  <a16:creationId xmlns:a16="http://schemas.microsoft.com/office/drawing/2014/main" id="{FF6F9416-1E25-E4CD-053F-787727F27E9C}"/>
                </a:ext>
              </a:extLst>
            </p:cNvPr>
            <p:cNvGrpSpPr/>
            <p:nvPr/>
          </p:nvGrpSpPr>
          <p:grpSpPr>
            <a:xfrm>
              <a:off x="-1" y="-1"/>
              <a:ext cx="2567684" cy="1425363"/>
              <a:chOff x="0" y="0"/>
              <a:chExt cx="2567682" cy="1425361"/>
            </a:xfrm>
          </p:grpSpPr>
          <p:pic>
            <p:nvPicPr>
              <p:cNvPr id="101" name="100015_606_pszs_s_la_co.pdf" descr="100015_606_pszs_s_la_co.pdf">
                <a:extLst>
                  <a:ext uri="{FF2B5EF4-FFF2-40B4-BE49-F238E27FC236}">
                    <a16:creationId xmlns:a16="http://schemas.microsoft.com/office/drawing/2014/main" id="{9208C77D-DA3E-4944-31C1-085D06623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11723" b="2375"/>
              <a:stretch>
                <a:fillRect/>
              </a:stretch>
            </p:blipFill>
            <p:spPr>
              <a:xfrm>
                <a:off x="0" y="47624"/>
                <a:ext cx="2291224" cy="13777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2" name="rho_pol_norm">
                <a:extLst>
                  <a:ext uri="{FF2B5EF4-FFF2-40B4-BE49-F238E27FC236}">
                    <a16:creationId xmlns:a16="http://schemas.microsoft.com/office/drawing/2014/main" id="{6C7D3F80-82D7-E9EA-66B3-122D69B67579}"/>
                  </a:ext>
                </a:extLst>
              </p:cNvPr>
              <p:cNvSpPr txBox="1"/>
              <p:nvPr/>
            </p:nvSpPr>
            <p:spPr>
              <a:xfrm>
                <a:off x="650653" y="1094849"/>
                <a:ext cx="989903" cy="20663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noAutofit/>
              </a:bodyPr>
              <a:lstStyle>
                <a:lvl1pPr algn="ctr" defTabSz="309562">
                  <a:defRPr sz="7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rho_pol_norm</a:t>
                </a:r>
              </a:p>
            </p:txBody>
          </p:sp>
          <p:sp>
            <p:nvSpPr>
              <p:cNvPr id="103" name="&lt;dPz/dt&gt;">
                <a:extLst>
                  <a:ext uri="{FF2B5EF4-FFF2-40B4-BE49-F238E27FC236}">
                    <a16:creationId xmlns:a16="http://schemas.microsoft.com/office/drawing/2014/main" id="{D800B08D-15D0-0574-9323-EA71BB0E5A75}"/>
                  </a:ext>
                </a:extLst>
              </p:cNvPr>
              <p:cNvSpPr txBox="1"/>
              <p:nvPr/>
            </p:nvSpPr>
            <p:spPr>
              <a:xfrm>
                <a:off x="1754345" y="0"/>
                <a:ext cx="813338" cy="2935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noAutofit/>
              </a:bodyPr>
              <a:lstStyle>
                <a:lvl1pPr defTabSz="308074">
                  <a:defRPr sz="8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&lt;dPz/dt&gt;</a:t>
                </a:r>
              </a:p>
            </p:txBody>
          </p:sp>
        </p:grpSp>
        <p:sp>
          <p:nvSpPr>
            <p:cNvPr id="100" name="Λ=μB/E">
              <a:extLst>
                <a:ext uri="{FF2B5EF4-FFF2-40B4-BE49-F238E27FC236}">
                  <a16:creationId xmlns:a16="http://schemas.microsoft.com/office/drawing/2014/main" id="{455F16F5-20FF-37BC-2D15-4D97CFC9FE24}"/>
                </a:ext>
              </a:extLst>
            </p:cNvPr>
            <p:cNvSpPr txBox="1"/>
            <p:nvPr/>
          </p:nvSpPr>
          <p:spPr>
            <a:xfrm rot="16200000">
              <a:off x="43704" y="467654"/>
              <a:ext cx="507855" cy="2212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algn="ctr" defTabSz="308074">
                <a:defRPr sz="7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Λ=μB/E</a:t>
              </a:r>
            </a:p>
          </p:txBody>
        </p:sp>
      </p:grp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3792E0B4-3403-CF48-D007-B3ED14E79AE6}"/>
              </a:ext>
            </a:extLst>
          </p:cNvPr>
          <p:cNvSpPr txBox="1">
            <a:spLocks/>
          </p:cNvSpPr>
          <p:nvPr/>
        </p:nvSpPr>
        <p:spPr>
          <a:xfrm>
            <a:off x="2684396" y="4949194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Matteo Valerio Falessi | FISMAT 2025| Venezia | 07/06/2025 – 11/06/2025 | Page </a:t>
            </a:r>
            <a:fld id="{6A6D9FA1-99C7-4910-8E32-B85D378B0060}" type="slidenum">
              <a:rPr lang="en-GB" smtClean="0"/>
              <a:pPr algn="r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22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3061C-A0B1-5B4E-AC9C-BDD662FA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B087BB7-9734-86A4-3915-E2FC96B7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Transport processes in burning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4BA8EEC-1F32-FB91-1C45-73C11B4DE7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900" dirty="0">
                    <a:latin typeface="+mn-lt"/>
                  </a:rPr>
                  <a:t>Transport equations define the evolution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radial profiles</a:t>
                </a:r>
                <a:endParaRPr lang="en-US" sz="1900" dirty="0">
                  <a:latin typeface="+mn-lt"/>
                </a:endParaRPr>
              </a:p>
              <a:p>
                <a:pPr lvl="1"/>
                <a:endParaRPr lang="en-US" sz="1500" dirty="0">
                  <a:latin typeface="+mn-lt"/>
                </a:endParaRPr>
              </a:p>
              <a:p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1900" dirty="0">
                    <a:latin typeface="+mn-lt"/>
                  </a:rPr>
                  <a:t>consistent with a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slowly evolving </a:t>
                </a:r>
                <a:r>
                  <a:rPr lang="en-US" sz="1900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9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>
                    <a:latin typeface="+mn-lt"/>
                  </a:rPr>
                  <a:t>)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equilibrium</a:t>
                </a:r>
                <a:r>
                  <a:rPr lang="en-US" sz="1900" dirty="0">
                    <a:latin typeface="+mn-lt"/>
                  </a:rPr>
                  <a:t> distribution function;</a:t>
                </a:r>
              </a:p>
              <a:p>
                <a:r>
                  <a:rPr lang="en-US" sz="1900" dirty="0">
                    <a:latin typeface="+mn-lt"/>
                  </a:rPr>
                  <a:t>Implicit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</a:t>
                </a:r>
                <a:r>
                  <a:rPr lang="en-US" sz="1900" dirty="0">
                    <a:latin typeface="+mn-lt"/>
                  </a:rPr>
                  <a:t>between equilibrium and fluctuations;</a:t>
                </a:r>
              </a:p>
              <a:p>
                <a:r>
                  <a:rPr lang="en-US" sz="1900" dirty="0">
                    <a:latin typeface="+mn-lt"/>
                  </a:rPr>
                  <a:t>Local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Maxwellian</a:t>
                </a:r>
                <a:r>
                  <a:rPr lang="en-US" sz="1900" dirty="0">
                    <a:latin typeface="+mn-lt"/>
                  </a:rPr>
                  <a:t> is assumed;</a:t>
                </a:r>
              </a:p>
              <a:p>
                <a:endParaRPr lang="en-US" sz="1900" dirty="0">
                  <a:latin typeface="+mn-lt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Need for generalization!!!</a:t>
                </a:r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4BA8EEC-1F32-FB91-1C45-73C11B4DE7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  <a:blipFill>
                <a:blip r:embed="rId2"/>
                <a:stretch>
                  <a:fillRect l="-922" t="-1629" b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8907ADC-EBA2-3BEA-7818-EC9941C4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CA5F9CE-A443-B3DA-E84B-284265BBE5E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52" y="1003854"/>
            <a:ext cx="4900230" cy="3268453"/>
          </a:xfrm>
        </p:spPr>
      </p:pic>
      <p:pic>
        <p:nvPicPr>
          <p:cNvPr id="3" name="Immagine 2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8BF8D87A-5A46-4AF1-39D3-6647D11E5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5646"/>
            <a:ext cx="2663591" cy="50405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902279A-9A91-CCB2-8516-AB0BEE06FC0A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29BD9D1-A15F-A190-D5FC-65CA4D92E498}"/>
              </a:ext>
            </a:extLst>
          </p:cNvPr>
          <p:cNvSpPr/>
          <p:nvPr/>
        </p:nvSpPr>
        <p:spPr>
          <a:xfrm>
            <a:off x="259900" y="830500"/>
            <a:ext cx="3880052" cy="3868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46E436-3B97-506E-552C-BFD37363B482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8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PSZS diagnostic in HMGC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B6D703D-81B2-5814-4AD6-F7A21587B57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79" y="771550"/>
            <a:ext cx="4026371" cy="4026371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C71F6F9-5932-CA76-BAED-43BB62E1B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9" y="771550"/>
            <a:ext cx="4026371" cy="40263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2631A9-77DB-1621-3A8F-594EBEC03805}"/>
              </a:ext>
            </a:extLst>
          </p:cNvPr>
          <p:cNvSpPr txBox="1"/>
          <p:nvPr/>
        </p:nvSpPr>
        <p:spPr>
          <a:xfrm>
            <a:off x="4932040" y="4484093"/>
            <a:ext cx="245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Courtesy of S. </a:t>
            </a:r>
            <a:r>
              <a:rPr lang="en-US" dirty="0" err="1">
                <a:solidFill>
                  <a:srgbClr val="003399"/>
                </a:solidFill>
              </a:rPr>
              <a:t>Briguglio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7ADCD6F-84A3-943C-391D-AB536B10BECF}"/>
              </a:ext>
            </a:extLst>
          </p:cNvPr>
          <p:cNvSpPr txBox="1">
            <a:spLocks/>
          </p:cNvSpPr>
          <p:nvPr/>
        </p:nvSpPr>
        <p:spPr>
          <a:xfrm>
            <a:off x="2700000" y="4802400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Matteo Valerio Falessi | FISMAT 2025| Venezia | 07/06/2025 – 11/06/2025 | Page </a:t>
            </a:r>
            <a:fld id="{6A6D9FA1-99C7-4910-8E32-B85D378B0060}" type="slidenum">
              <a:rPr lang="en-GB" smtClean="0"/>
              <a:pPr algn="r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279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3BE3-2131-E0A4-7C20-49E947CD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Zonal fields: macro- /meso- </a:t>
            </a:r>
            <a:r>
              <a:rPr lang="en-US" dirty="0" err="1"/>
              <a:t>scopic</a:t>
            </a:r>
            <a:r>
              <a:rPr lang="en-US" dirty="0"/>
              <a:t> component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A175F59-7405-9D4C-9DDD-516A5BB6F9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424" y="1008537"/>
                <a:ext cx="8471493" cy="3479835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and the pressure tensor </a:t>
                </a:r>
                <a14:m>
                  <m:oMath xmlns:m="http://schemas.openxmlformats.org/officeDocument/2006/math"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𝐏</m:t>
                    </m:r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satisfy the following force balance equation: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ts val="900"/>
                  </a:spcBef>
                  <a:spcAft>
                    <a:spcPts val="9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f>
                        <m:f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𝐉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𝐁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𝛁</m:t>
                      </m:r>
                      <m:d>
                        <m:d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</m:oMath>
                  </m:oMathPara>
                </a14:m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spcAft>
                    <a:spcPts val="1000"/>
                  </a:spcAft>
                  <a:buNone/>
                </a:pP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sSup>
                          <m:sSupPr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 self-consistent modification of the equilibrium magnetic field due to PSZS can be calculated solving this equation, e.g.: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ts val="900"/>
                  </a:spcBef>
                  <a:spcAft>
                    <a:spcPts val="9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𝛥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𝛁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𝛁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den>
                      </m:f>
                    </m:oMath>
                  </m:oMathPara>
                </a14:m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sSup>
                      <m:sSup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is a flux function;</a:t>
                </a:r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A175F59-7405-9D4C-9DDD-516A5BB6F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424" y="1008537"/>
                <a:ext cx="8471493" cy="3479835"/>
              </a:xfrm>
              <a:blipFill>
                <a:blip r:embed="rId2"/>
                <a:stretch>
                  <a:fillRect l="-360" t="-12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75DEF44-E336-D802-C379-43D8D3C9257B}"/>
              </a:ext>
            </a:extLst>
          </p:cNvPr>
          <p:cNvSpPr txBox="1">
            <a:spLocks/>
          </p:cNvSpPr>
          <p:nvPr/>
        </p:nvSpPr>
        <p:spPr>
          <a:xfrm>
            <a:off x="2700000" y="4802400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Matteo Valerio Falessi | FISMAT 2025| Venezia | 07/06/2025 – 11/06/2025 | Page </a:t>
            </a:r>
            <a:fld id="{6A6D9FA1-99C7-4910-8E32-B85D378B0060}" type="slidenum">
              <a:rPr lang="en-GB" smtClean="0"/>
              <a:pPr algn="r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46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E4EB976-078F-9E01-F49F-D3C7DB894693}"/>
              </a:ext>
            </a:extLst>
          </p:cNvPr>
          <p:cNvSpPr/>
          <p:nvPr/>
        </p:nvSpPr>
        <p:spPr>
          <a:xfrm>
            <a:off x="147438" y="2715766"/>
            <a:ext cx="8817050" cy="1944216"/>
          </a:xfrm>
          <a:prstGeom prst="roundRect">
            <a:avLst/>
          </a:prstGeom>
          <a:solidFill>
            <a:srgbClr val="B0C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53BE3-2131-E0A4-7C20-49E947CD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transport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8F993-F11D-7092-AF13-90677CDC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42</a:t>
            </a:fld>
            <a:endParaRPr lang="en-GB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A175F59-7405-9D4C-9DDD-516A5BB6F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24" y="1008538"/>
            <a:ext cx="8471493" cy="1739918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PSZS transport is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studied by means of a 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hierarchy of verified and validated reduced models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within an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EUROfusion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Enabling Research Project 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dirty="0">
                <a:solidFill>
                  <a:srgbClr val="003399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P. Lauber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as P.I.;</a:t>
            </a:r>
            <a:endParaRPr lang="it-IT" sz="2000" dirty="0"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explicit expression of 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EP fluxes in PSZS </a:t>
            </a:r>
            <a:r>
              <a:rPr lang="en-US" sz="2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equations have been calculated within the following hierarchy of simplifying assumptions:</a:t>
            </a:r>
            <a:endParaRPr lang="it-IT" sz="2000" dirty="0"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1000"/>
              </a:spcAft>
              <a:buNone/>
            </a:pPr>
            <a:endParaRPr lang="it-IT" sz="2000" dirty="0"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5BA7057-4A70-E528-E367-5DB4CFE54318}"/>
                  </a:ext>
                </a:extLst>
              </p:cNvPr>
              <p:cNvSpPr txBox="1"/>
              <p:nvPr/>
            </p:nvSpPr>
            <p:spPr>
              <a:xfrm>
                <a:off x="384424" y="2857320"/>
                <a:ext cx="7903963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zeroth level of simplification </a:t>
                </a: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consist in the </a:t>
                </a:r>
                <a:r>
                  <a:rPr lang="en-US" sz="1800" dirty="0" err="1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gyrokinetics</a:t>
                </a: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 description of plasma dynamics;</a:t>
                </a:r>
                <a:endParaRPr lang="it-IT" sz="1800" dirty="0">
                  <a:effectLst/>
                  <a:latin typeface="+mn-lt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the first level of simplification consist in assuming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  <m:r>
                      <a:rPr lang="en-US" sz="16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Sup>
                      <m:sSubSupPr>
                        <m:ctrlPr>
                          <a:rPr lang="it-IT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𝑁𝐿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bSup>
                    <m:r>
                      <a:rPr lang="en-US" sz="16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sSub>
                      <m:sSubPr>
                        <m:ctrlPr>
                          <a:rPr lang="it-IT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dirty="0">
                    <a:solidFill>
                      <a:srgbClr val="003399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Zonca et al 2021</a:t>
                </a:r>
                <a:r>
                  <a:rPr lang="en-US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endParaRPr lang="it-IT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the second and final level of simplification is the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+mn-lt"/>
                    <a:ea typeface="Cambria" panose="02040503050406030204" pitchFamily="18" charset="0"/>
                    <a:cs typeface="Times New Roman" panose="02020603050405020304" pitchFamily="18" charset="0"/>
                  </a:rPr>
                  <a:t>quasilinear model</a:t>
                </a:r>
                <a:endParaRPr lang="en-US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5BA7057-4A70-E528-E367-5DB4CFE54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24" y="2857320"/>
                <a:ext cx="7903963" cy="1703030"/>
              </a:xfrm>
              <a:prstGeom prst="rect">
                <a:avLst/>
              </a:prstGeom>
              <a:blipFill>
                <a:blip r:embed="rId2"/>
                <a:stretch>
                  <a:fillRect l="-463" t="-2151" b="-50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BD465609-77FC-6B7C-D34F-D82B266C9096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F27B4F1-BE47-736B-F704-AFBA797C0B05}"/>
              </a:ext>
            </a:extLst>
          </p:cNvPr>
          <p:cNvSpPr txBox="1">
            <a:spLocks/>
          </p:cNvSpPr>
          <p:nvPr/>
        </p:nvSpPr>
        <p:spPr>
          <a:xfrm>
            <a:off x="2987824" y="4908928"/>
            <a:ext cx="5719948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SIF 2024  | Bologna | 09/09/2024 – 13/09/2024  | Page </a:t>
            </a:r>
            <a:fld id="{6A6D9FA1-99C7-4910-8E32-B85D378B0060}" type="slidenum">
              <a:rPr lang="en-GB" smtClean="0"/>
              <a:pPr algn="r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74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7998E169-7B83-2CB1-2F0F-0D3DEC493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108012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EPs are generally non Maxwellian</a:t>
            </a:r>
            <a:r>
              <a:rPr lang="en-US" sz="1900" dirty="0">
                <a:latin typeface="+mn-lt"/>
              </a:rPr>
              <a:t>, and transport processes take place in the phase space!</a:t>
            </a:r>
          </a:p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Separation of scales is questionable</a:t>
            </a:r>
            <a:r>
              <a:rPr lang="en-US" sz="1900" dirty="0">
                <a:latin typeface="+mn-lt"/>
              </a:rPr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1D358AF-0FE2-29C9-49AF-432AAAAA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43</a:t>
            </a:fld>
            <a:endParaRPr lang="en-GB" dirty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056F35A8-6360-1C13-7C70-83D53488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</a:t>
            </a:r>
            <a:r>
              <a:rPr lang="en-US" dirty="0" err="1"/>
              <a:t>ransport</a:t>
            </a:r>
            <a:r>
              <a:rPr lang="en-US" dirty="0"/>
              <a:t> processes in burning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5A38C34E-D04B-E0C1-AD85-788261AA3A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2037016"/>
                <a:ext cx="8250572" cy="19028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latin typeface="+mn-lt"/>
                  </a:rPr>
                  <a:t>Particularly important for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ITER physics</a:t>
                </a:r>
                <a:r>
                  <a:rPr lang="en-US" sz="1900" dirty="0">
                    <a:latin typeface="+mn-lt"/>
                  </a:rPr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latin typeface="+mn-lt"/>
                  </a:rPr>
                  <a:t>interplay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meso-scale structures </a:t>
                </a:r>
                <a:r>
                  <a:rPr lang="en-US" sz="1900" dirty="0">
                    <a:latin typeface="+mn-lt"/>
                  </a:rPr>
                  <a:t>with micro-scales generated by EPs,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𝐿𝐸</m:t>
                        </m:r>
                      </m:sub>
                    </m:sSub>
                    <m:r>
                      <a:rPr lang="en-US" sz="1900" i="1" dirty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9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 dirty="0" err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dirty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900" i="1" dirty="0" err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190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190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/>
                  <a:t>,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Zonca et al 2015</a:t>
                </a:r>
                <a:r>
                  <a:rPr lang="en-US" sz="1900" dirty="0">
                    <a:latin typeface="+mn-lt"/>
                  </a:rPr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latin typeface="+mn-lt"/>
                  </a:rPr>
                  <a:t>the derivation, see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Falessi 2017</a:t>
                </a:r>
                <a:r>
                  <a:rPr lang="en-US" sz="1900" dirty="0">
                    <a:latin typeface="+mn-lt"/>
                  </a:rPr>
                  <a:t>;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Falessi and Zonca 2019</a:t>
                </a:r>
                <a:r>
                  <a:rPr lang="en-US" sz="1900" dirty="0">
                    <a:latin typeface="+mn-lt"/>
                  </a:rPr>
                  <a:t>, is based on the theory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Phase space zonal structures (PSZS)</a:t>
                </a:r>
                <a:r>
                  <a:rPr lang="en-US" sz="1900" dirty="0">
                    <a:latin typeface="+mn-lt"/>
                  </a:rPr>
                  <a:t>, see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Chen and Zonca 2016</a:t>
                </a:r>
                <a:r>
                  <a:rPr lang="en-US" sz="1900" dirty="0">
                    <a:latin typeface="+mn-lt"/>
                  </a:rPr>
                  <a:t>.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5A38C34E-D04B-E0C1-AD85-788261AA3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037016"/>
                <a:ext cx="8250572" cy="1902886"/>
              </a:xfrm>
              <a:prstGeom prst="rect">
                <a:avLst/>
              </a:prstGeom>
              <a:blipFill>
                <a:blip r:embed="rId2"/>
                <a:stretch>
                  <a:fillRect l="-443" t="-1603" r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73A01522-F9C6-43D2-F190-236CB1C8408D}"/>
              </a:ext>
            </a:extLst>
          </p:cNvPr>
          <p:cNvSpPr/>
          <p:nvPr/>
        </p:nvSpPr>
        <p:spPr>
          <a:xfrm>
            <a:off x="467544" y="3108728"/>
            <a:ext cx="8250572" cy="68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66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7998E169-7B83-2CB1-2F0F-0D3DEC493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108012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EPs are generally non Maxwellian</a:t>
            </a:r>
            <a:r>
              <a:rPr lang="en-US" sz="1900" dirty="0">
                <a:latin typeface="+mn-lt"/>
              </a:rPr>
              <a:t>, and transport processes take place in the phase space!</a:t>
            </a:r>
          </a:p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Separation of scales is questionable</a:t>
            </a:r>
            <a:r>
              <a:rPr lang="en-US" sz="1900" dirty="0">
                <a:latin typeface="+mn-lt"/>
              </a:rPr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1D358AF-0FE2-29C9-49AF-432AAAAA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44</a:t>
            </a:fld>
            <a:endParaRPr lang="en-GB" dirty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056F35A8-6360-1C13-7C70-83D53488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processes in burning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5A38C34E-D04B-E0C1-AD85-788261AA3A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2037016"/>
                <a:ext cx="8250572" cy="24069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latin typeface="+mn-lt"/>
                  </a:rPr>
                  <a:t>Particularly important for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ITER physics</a:t>
                </a:r>
                <a:r>
                  <a:rPr lang="en-US" sz="1900" dirty="0">
                    <a:latin typeface="+mn-lt"/>
                  </a:rPr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latin typeface="+mn-lt"/>
                  </a:rPr>
                  <a:t>interplay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meso-scale structures </a:t>
                </a:r>
                <a:r>
                  <a:rPr lang="en-US" sz="1900" dirty="0">
                    <a:latin typeface="+mn-lt"/>
                  </a:rPr>
                  <a:t>with micro-scales generated by EPs,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𝐿𝐸</m:t>
                        </m:r>
                      </m:sub>
                    </m:sSub>
                    <m:r>
                      <a:rPr lang="en-US" sz="1900" i="1" dirty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9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 dirty="0" err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dirty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900" i="1" dirty="0" err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190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190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9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/>
                  <a:t>,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Zonca et al 2015</a:t>
                </a:r>
                <a:r>
                  <a:rPr lang="en-US" sz="1900" dirty="0">
                    <a:latin typeface="+mn-lt"/>
                  </a:rPr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interaction with thermal plasma over long timescales </a:t>
                </a:r>
                <a:r>
                  <a:rPr lang="en-US" sz="1900" dirty="0">
                    <a:latin typeface="+mn-lt"/>
                  </a:rPr>
                  <a:t>can modify bulk transport processes; 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latin typeface="+mn-lt"/>
                  </a:rPr>
                  <a:t>the derivation, see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Falessi 2017</a:t>
                </a:r>
                <a:r>
                  <a:rPr lang="en-US" sz="1900" dirty="0">
                    <a:latin typeface="+mn-lt"/>
                  </a:rPr>
                  <a:t>;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Falessi and Zonca 2019</a:t>
                </a:r>
                <a:r>
                  <a:rPr lang="en-US" sz="1900" dirty="0">
                    <a:latin typeface="+mn-lt"/>
                  </a:rPr>
                  <a:t>, is based on the theory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Phase space zonal structures (PSZS)</a:t>
                </a:r>
                <a:r>
                  <a:rPr lang="en-US" sz="1900" dirty="0">
                    <a:latin typeface="+mn-lt"/>
                  </a:rPr>
                  <a:t>, see </a:t>
                </a:r>
                <a:r>
                  <a:rPr lang="en-US" sz="1900" dirty="0">
                    <a:solidFill>
                      <a:srgbClr val="003399"/>
                    </a:solidFill>
                    <a:latin typeface="+mn-lt"/>
                  </a:rPr>
                  <a:t>Chen and Zonca 2016</a:t>
                </a:r>
                <a:r>
                  <a:rPr lang="en-US" sz="1900" dirty="0">
                    <a:latin typeface="+mn-lt"/>
                  </a:rPr>
                  <a:t>.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5A38C34E-D04B-E0C1-AD85-788261AA3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037016"/>
                <a:ext cx="8250572" cy="2406942"/>
              </a:xfrm>
              <a:prstGeom prst="rect">
                <a:avLst/>
              </a:prstGeom>
              <a:blipFill>
                <a:blip r:embed="rId2"/>
                <a:stretch>
                  <a:fillRect l="-443" t="-1266" r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534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3BE3-2131-E0A4-7C20-49E947CD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Zonal fields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8F993-F11D-7092-AF13-90677CDC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A175F59-7405-9D4C-9DDD-516A5BB6F9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424" y="1008537"/>
                <a:ext cx="8471493" cy="3479835"/>
              </a:xfrm>
            </p:spPr>
            <p:txBody>
              <a:bodyPr>
                <a:normAutofit fontScale="77500" lnSpcReduction="20000"/>
              </a:bodyPr>
              <a:lstStyle/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+mn-lt"/>
                    <a:cs typeface="+mn-cs"/>
                  </a:rPr>
                  <a:t>We have shown how to calculate an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evolving renormalized distribution function</a:t>
                </a:r>
                <a:r>
                  <a:rPr lang="en-US" sz="2300" dirty="0">
                    <a:latin typeface="+mn-lt"/>
                    <a:cs typeface="+mn-cs"/>
                  </a:rPr>
                  <a:t> consistent with the finite level of fluctuations; this is connected to the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evolution of a macro-/meso- </a:t>
                </a:r>
                <a:r>
                  <a:rPr lang="en-US" sz="2300" dirty="0" err="1">
                    <a:solidFill>
                      <a:srgbClr val="C00000"/>
                    </a:solidFill>
                    <a:latin typeface="+mn-lt"/>
                    <a:cs typeface="+mn-cs"/>
                  </a:rPr>
                  <a:t>scopic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 corresponding CGL equilibrium </a:t>
                </a:r>
                <a:r>
                  <a:rPr lang="en-US" sz="2300" dirty="0">
                    <a:latin typeface="+mn-lt"/>
                    <a:cs typeface="+mn-cs"/>
                  </a:rPr>
                  <a:t>…</a:t>
                </a:r>
                <a:endParaRPr lang="it-IT" sz="2300" dirty="0">
                  <a:latin typeface="+mn-lt"/>
                  <a:cs typeface="+mn-cs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+mn-lt"/>
                    <a:cs typeface="+mn-cs"/>
                  </a:rPr>
                  <a:t>Following </a:t>
                </a:r>
                <a:r>
                  <a:rPr lang="en-US" sz="2300" dirty="0">
                    <a:solidFill>
                      <a:srgbClr val="003399"/>
                    </a:solidFill>
                    <a:latin typeface="+mn-lt"/>
                    <a:cs typeface="+mn-cs"/>
                  </a:rPr>
                  <a:t>Cary &amp; Brizard 2009</a:t>
                </a:r>
                <a:r>
                  <a:rPr lang="en-US" sz="2300" dirty="0">
                    <a:latin typeface="+mn-lt"/>
                    <a:cs typeface="+mn-cs"/>
                  </a:rPr>
                  <a:t> , we write every moment of the zonal distribution function:</a:t>
                </a:r>
                <a:endParaRPr lang="it-IT" sz="2300" dirty="0">
                  <a:latin typeface="+mn-lt"/>
                  <a:cs typeface="+mn-cs"/>
                </a:endParaRPr>
              </a:p>
              <a:p>
                <a:pPr marL="0" indent="0">
                  <a:spcBef>
                    <a:spcPts val="900"/>
                  </a:spcBef>
                  <a:spcAft>
                    <a:spcPts val="9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∫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ℰ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𝐗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d>
                        <m:d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𝐗</m:t>
                          </m:r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𝛒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𝐫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⟨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⟩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ℰ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⟨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⟩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it-IT" sz="1800" b="0" i="0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∫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ℰ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𝐗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ℰ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1000"/>
                  </a:spcAft>
                </a:pPr>
                <a:r>
                  <a:rPr lang="en-US" sz="2300" dirty="0">
                    <a:latin typeface="+mn-lt"/>
                    <a:cs typeface="+mn-cs"/>
                  </a:rPr>
                  <a:t>we can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substitute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for the Phase Space Zonal Structures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it-IT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sup>
                            </m:s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it-IT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‾"/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𝐵𝑧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+mn-lt"/>
                    <a:cs typeface="+mn-cs"/>
                  </a:rPr>
                  <a:t>we obtain, from a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multipole expansion</a:t>
                </a:r>
                <a:r>
                  <a:rPr lang="en-US" sz="2300" dirty="0">
                    <a:latin typeface="+mn-lt"/>
                    <a:cs typeface="+mn-cs"/>
                  </a:rPr>
                  <a:t>, an equilibrium that is consistent with an anisotropic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CGL pressure tensor</a:t>
                </a:r>
                <a:r>
                  <a:rPr lang="en-US" sz="2300" dirty="0">
                    <a:latin typeface="+mn-lt"/>
                    <a:cs typeface="+mn-cs"/>
                  </a:rPr>
                  <a:t>:</a:t>
                </a:r>
                <a:endParaRPr lang="it-IT" sz="2300" dirty="0">
                  <a:latin typeface="+mn-lt"/>
                  <a:cs typeface="+mn-cs"/>
                </a:endParaRPr>
              </a:p>
            </p:txBody>
          </p:sp>
        </mc:Choice>
        <mc:Fallback xmlns="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A175F59-7405-9D4C-9DDD-516A5BB6F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424" y="1008537"/>
                <a:ext cx="8471493" cy="3479835"/>
              </a:xfrm>
              <a:blipFill>
                <a:blip r:embed="rId2"/>
                <a:stretch>
                  <a:fillRect l="-432" t="-2277" b="-2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 descr="Immagine che contiene Carattere, linea, testo, bianco&#10;&#10;Descrizione generata automaticamente">
            <a:extLst>
              <a:ext uri="{FF2B5EF4-FFF2-40B4-BE49-F238E27FC236}">
                <a16:creationId xmlns:a16="http://schemas.microsoft.com/office/drawing/2014/main" id="{63EB9A73-6CEB-D450-CA39-53BF7CE21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87198"/>
            <a:ext cx="3600400" cy="602348"/>
          </a:xfrm>
          <a:prstGeom prst="rect">
            <a:avLst/>
          </a:prstGeom>
        </p:spPr>
      </p:pic>
      <p:pic>
        <p:nvPicPr>
          <p:cNvPr id="14" name="Immagine 13" descr="Immagine che contiene testo, Carattere, bianco, linea&#10;&#10;Descrizione generata automaticamente">
            <a:extLst>
              <a:ext uri="{FF2B5EF4-FFF2-40B4-BE49-F238E27FC236}">
                <a16:creationId xmlns:a16="http://schemas.microsoft.com/office/drawing/2014/main" id="{6A2A47F6-590B-681D-CA9F-39858D98F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36" y="4146585"/>
            <a:ext cx="3797511" cy="69073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7507B8E-C36A-A1EE-0434-3A85A39F4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564036"/>
            <a:ext cx="203104" cy="30679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215BFDF-BF59-EA2E-92B9-2B742B5C59F5}"/>
              </a:ext>
            </a:extLst>
          </p:cNvPr>
          <p:cNvSpPr/>
          <p:nvPr/>
        </p:nvSpPr>
        <p:spPr>
          <a:xfrm>
            <a:off x="436228" y="3867894"/>
            <a:ext cx="7882947" cy="1041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52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3BE3-2131-E0A4-7C20-49E947CD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Zonal fields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8F993-F11D-7092-AF13-90677CDC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A175F59-7405-9D4C-9DDD-516A5BB6F9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424" y="1008537"/>
                <a:ext cx="8471493" cy="3479835"/>
              </a:xfrm>
            </p:spPr>
            <p:txBody>
              <a:bodyPr>
                <a:normAutofit fontScale="77500" lnSpcReduction="20000"/>
              </a:bodyPr>
              <a:lstStyle/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+mn-lt"/>
                    <a:cs typeface="+mn-cs"/>
                  </a:rPr>
                  <a:t>We have shown how to calculate an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evolving renormalized distribution function</a:t>
                </a:r>
                <a:r>
                  <a:rPr lang="en-US" sz="2300" dirty="0">
                    <a:latin typeface="+mn-lt"/>
                    <a:cs typeface="+mn-cs"/>
                  </a:rPr>
                  <a:t> consistent with the finite level of fluctuations; this is connected to the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evolution of a macro-/meso- </a:t>
                </a:r>
                <a:r>
                  <a:rPr lang="en-US" sz="2300" dirty="0" err="1">
                    <a:solidFill>
                      <a:srgbClr val="C00000"/>
                    </a:solidFill>
                    <a:latin typeface="+mn-lt"/>
                    <a:cs typeface="+mn-cs"/>
                  </a:rPr>
                  <a:t>scopic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 corresponding CGL equilibrium </a:t>
                </a:r>
                <a:r>
                  <a:rPr lang="en-US" sz="2300" dirty="0">
                    <a:latin typeface="+mn-lt"/>
                    <a:cs typeface="+mn-cs"/>
                  </a:rPr>
                  <a:t>…</a:t>
                </a:r>
                <a:endParaRPr lang="it-IT" sz="2300" dirty="0">
                  <a:latin typeface="+mn-lt"/>
                  <a:cs typeface="+mn-cs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+mn-lt"/>
                    <a:cs typeface="+mn-cs"/>
                  </a:rPr>
                  <a:t>Following </a:t>
                </a:r>
                <a:r>
                  <a:rPr lang="en-US" sz="2300" dirty="0">
                    <a:solidFill>
                      <a:srgbClr val="003399"/>
                    </a:solidFill>
                    <a:latin typeface="+mn-lt"/>
                    <a:cs typeface="+mn-cs"/>
                  </a:rPr>
                  <a:t>Cary &amp; Brizard 2009</a:t>
                </a:r>
                <a:r>
                  <a:rPr lang="en-US" sz="2300" dirty="0">
                    <a:latin typeface="+mn-lt"/>
                    <a:cs typeface="+mn-cs"/>
                  </a:rPr>
                  <a:t> , we write every moment of the zonal distribution function:</a:t>
                </a:r>
                <a:endParaRPr lang="it-IT" sz="2300" dirty="0">
                  <a:latin typeface="+mn-lt"/>
                  <a:cs typeface="+mn-cs"/>
                </a:endParaRPr>
              </a:p>
              <a:p>
                <a:pPr marL="0" indent="0">
                  <a:spcBef>
                    <a:spcPts val="900"/>
                  </a:spcBef>
                  <a:spcAft>
                    <a:spcPts val="9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∫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ℰ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𝐗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d>
                        <m:d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𝐗</m:t>
                          </m:r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𝛒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𝐫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⟨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⟩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ℰ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⟨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⟩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it-IT" sz="1800" b="0" i="0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∫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ℰ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𝐗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ℰ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+mn-lt"/>
                    <a:cs typeface="+mn-cs"/>
                  </a:rPr>
                  <a:t>we can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substitute</a:t>
                </a:r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for the Phase Space Zonal Structures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it-IT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sup>
                            </m:s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it-IT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‾"/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𝐵𝑧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lvl="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+mn-lt"/>
                    <a:cs typeface="+mn-cs"/>
                  </a:rPr>
                  <a:t>we obtain, from a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multipole expansion</a:t>
                </a:r>
                <a:r>
                  <a:rPr lang="en-US" sz="2300" dirty="0">
                    <a:latin typeface="+mn-lt"/>
                    <a:cs typeface="+mn-cs"/>
                  </a:rPr>
                  <a:t>, an equilibrium consistent with a </a:t>
                </a:r>
                <a:r>
                  <a:rPr lang="en-US" sz="2300" dirty="0">
                    <a:solidFill>
                      <a:srgbClr val="C00000"/>
                    </a:solidFill>
                    <a:latin typeface="+mn-lt"/>
                    <a:cs typeface="+mn-cs"/>
                  </a:rPr>
                  <a:t>CGL pressure tensor</a:t>
                </a:r>
                <a:r>
                  <a:rPr lang="en-US" sz="2300" dirty="0">
                    <a:latin typeface="+mn-lt"/>
                    <a:cs typeface="+mn-cs"/>
                  </a:rPr>
                  <a:t>:</a:t>
                </a:r>
                <a:endParaRPr lang="it-IT" sz="2300" dirty="0">
                  <a:latin typeface="+mn-lt"/>
                  <a:cs typeface="+mn-cs"/>
                </a:endParaRPr>
              </a:p>
            </p:txBody>
          </p:sp>
        </mc:Choice>
        <mc:Fallback xmlns="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A175F59-7405-9D4C-9DDD-516A5BB6F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424" y="1008537"/>
                <a:ext cx="8471493" cy="3479835"/>
              </a:xfrm>
              <a:blipFill>
                <a:blip r:embed="rId2"/>
                <a:stretch>
                  <a:fillRect l="-432" t="-2277" r="-1079" b="-2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 descr="Immagine che contiene Carattere, linea, testo, bianco&#10;&#10;Descrizione generata automaticamente">
            <a:extLst>
              <a:ext uri="{FF2B5EF4-FFF2-40B4-BE49-F238E27FC236}">
                <a16:creationId xmlns:a16="http://schemas.microsoft.com/office/drawing/2014/main" id="{63EB9A73-6CEB-D450-CA39-53BF7CE21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b="7520"/>
          <a:stretch/>
        </p:blipFill>
        <p:spPr>
          <a:xfrm>
            <a:off x="648805" y="4417184"/>
            <a:ext cx="3580295" cy="475284"/>
          </a:xfrm>
          <a:prstGeom prst="rect">
            <a:avLst/>
          </a:prstGeom>
        </p:spPr>
      </p:pic>
      <p:pic>
        <p:nvPicPr>
          <p:cNvPr id="14" name="Immagine 13" descr="Immagine che contiene testo, Carattere, bianco, linea&#10;&#10;Descrizione generata automaticamente">
            <a:extLst>
              <a:ext uri="{FF2B5EF4-FFF2-40B4-BE49-F238E27FC236}">
                <a16:creationId xmlns:a16="http://schemas.microsoft.com/office/drawing/2014/main" id="{6A2A47F6-590B-681D-CA9F-39858D98F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b="10870"/>
          <a:stretch/>
        </p:blipFill>
        <p:spPr>
          <a:xfrm>
            <a:off x="4645595" y="4362456"/>
            <a:ext cx="3528258" cy="5300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7507B8E-C36A-A1EE-0434-3A85A39F4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564036"/>
            <a:ext cx="203104" cy="3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4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PSZS moments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47</a:t>
            </a:fld>
            <a:endParaRPr lang="en-GB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3B38239-36A6-084E-F1AA-0A4D91180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9582"/>
            <a:ext cx="3610744" cy="3456384"/>
          </a:xfrm>
        </p:spPr>
        <p:txBody>
          <a:bodyPr/>
          <a:lstStyle/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Mapping to 1d profile of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PSZS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CGL equilibrium 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can be readily constructed </a:t>
            </a:r>
            <a:r>
              <a:rPr lang="en-US" sz="1800" dirty="0">
                <a:solidFill>
                  <a:srgbClr val="003399"/>
                </a:solidFill>
                <a:latin typeface="+mj-lt"/>
              </a:rPr>
              <a:t>Falessi et al 2023 sub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180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transport is </a:t>
            </a:r>
            <a:r>
              <a:rPr lang="en-US" sz="180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zonal</a:t>
            </a:r>
            <a:r>
              <a:rPr lang="en-US" sz="180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by construction;</a:t>
            </a:r>
            <a:endParaRPr lang="en-US" sz="1800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Next step is the calculation of the corresponding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magnetic equilibrium</a:t>
            </a:r>
            <a:r>
              <a:rPr lang="en-US" sz="1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1445BA0-E374-FD6D-94E5-7ABC6C3C8B94}"/>
              </a:ext>
            </a:extLst>
          </p:cNvPr>
          <p:cNvGrpSpPr/>
          <p:nvPr/>
        </p:nvGrpSpPr>
        <p:grpSpPr>
          <a:xfrm>
            <a:off x="3923928" y="699542"/>
            <a:ext cx="2736304" cy="3992441"/>
            <a:chOff x="3923928" y="699542"/>
            <a:chExt cx="2736304" cy="3992441"/>
          </a:xfrm>
        </p:grpSpPr>
        <p:pic>
          <p:nvPicPr>
            <p:cNvPr id="7" name="Screenshot 2023-05-10 at 11.32.05.pdf" descr="Screenshot 2023-05-10 at 11.32.05.pdf">
              <a:extLst>
                <a:ext uri="{FF2B5EF4-FFF2-40B4-BE49-F238E27FC236}">
                  <a16:creationId xmlns:a16="http://schemas.microsoft.com/office/drawing/2014/main" id="{CD328791-D654-D797-7092-BCC7C31BA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995936" y="843558"/>
              <a:ext cx="2520280" cy="38484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12320B4-BC52-2838-3E8D-D6ADBF08061C}"/>
                </a:ext>
              </a:extLst>
            </p:cNvPr>
            <p:cNvSpPr/>
            <p:nvPr/>
          </p:nvSpPr>
          <p:spPr>
            <a:xfrm>
              <a:off x="3923928" y="699542"/>
              <a:ext cx="2736304" cy="201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F9517F9-4382-4B5A-8642-45C0F578D297}"/>
              </a:ext>
            </a:extLst>
          </p:cNvPr>
          <p:cNvGrpSpPr/>
          <p:nvPr/>
        </p:nvGrpSpPr>
        <p:grpSpPr>
          <a:xfrm>
            <a:off x="6492875" y="1059582"/>
            <a:ext cx="2640901" cy="2736304"/>
            <a:chOff x="6492875" y="1059582"/>
            <a:chExt cx="2640901" cy="2736304"/>
          </a:xfrm>
        </p:grpSpPr>
        <p:pic>
          <p:nvPicPr>
            <p:cNvPr id="2" name="ATEP_profiles.jpg" descr="ATEP_profiles.jpg">
              <a:extLst>
                <a:ext uri="{FF2B5EF4-FFF2-40B4-BE49-F238E27FC236}">
                  <a16:creationId xmlns:a16="http://schemas.microsoft.com/office/drawing/2014/main" id="{92E942D8-FFEC-A064-C5F2-2411331EB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204"/>
            <a:stretch>
              <a:fillRect/>
            </a:stretch>
          </p:blipFill>
          <p:spPr>
            <a:xfrm>
              <a:off x="6492875" y="1145718"/>
              <a:ext cx="2640901" cy="26501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5973041-C07E-5825-2E03-FF2D71978B6A}"/>
                </a:ext>
              </a:extLst>
            </p:cNvPr>
            <p:cNvSpPr/>
            <p:nvPr/>
          </p:nvSpPr>
          <p:spPr>
            <a:xfrm>
              <a:off x="6492875" y="1059582"/>
              <a:ext cx="2640901" cy="8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TEP code: solve transport equation for PSZS with sources and collisions">
            <a:extLst>
              <a:ext uri="{FF2B5EF4-FFF2-40B4-BE49-F238E27FC236}">
                <a16:creationId xmlns:a16="http://schemas.microsoft.com/office/drawing/2014/main" id="{2A55159B-B8D7-DBAF-A655-A12A0F70EE44}"/>
              </a:ext>
            </a:extLst>
          </p:cNvPr>
          <p:cNvSpPr txBox="1"/>
          <p:nvPr/>
        </p:nvSpPr>
        <p:spPr>
          <a:xfrm>
            <a:off x="323528" y="4665326"/>
            <a:ext cx="5950371" cy="2231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00" dirty="0">
                <a:latin typeface="+mn-lt"/>
              </a:rPr>
              <a:t>ATEP code: solve transport equation for PSZS with sources and collisions</a:t>
            </a:r>
            <a:r>
              <a:rPr lang="it-IT" sz="1200" dirty="0">
                <a:latin typeface="+mn-lt"/>
              </a:rPr>
              <a:t>, </a:t>
            </a:r>
            <a:r>
              <a:rPr lang="it-IT" sz="1200" dirty="0" err="1">
                <a:solidFill>
                  <a:srgbClr val="003399"/>
                </a:solidFill>
                <a:latin typeface="+mn-lt"/>
              </a:rPr>
              <a:t>Lauber</a:t>
            </a:r>
            <a:r>
              <a:rPr lang="it-IT" sz="1200" dirty="0">
                <a:solidFill>
                  <a:srgbClr val="003399"/>
                </a:solidFill>
                <a:latin typeface="+mn-lt"/>
              </a:rPr>
              <a:t> 2022</a:t>
            </a:r>
            <a:endParaRPr sz="1200" dirty="0">
              <a:solidFill>
                <a:srgbClr val="00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4328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A84804-AEE1-8182-FBA1-BADC0B4A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/>
              <a:t>Purpose statement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F131D1-E078-234F-3180-8C4AD3E9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48</a:t>
            </a:fld>
            <a:endParaRPr lang="en-GB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7BEB140-8D24-6F6D-5473-41D72C0A0EF8}"/>
              </a:ext>
            </a:extLst>
          </p:cNvPr>
          <p:cNvGrpSpPr/>
          <p:nvPr/>
        </p:nvGrpSpPr>
        <p:grpSpPr>
          <a:xfrm>
            <a:off x="611560" y="1289915"/>
            <a:ext cx="8208912" cy="1200963"/>
            <a:chOff x="611560" y="1059582"/>
            <a:chExt cx="8096212" cy="936104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A9D971D9-E12A-AE55-EE43-CBF54DC0A7A9}"/>
                </a:ext>
              </a:extLst>
            </p:cNvPr>
            <p:cNvSpPr/>
            <p:nvPr/>
          </p:nvSpPr>
          <p:spPr>
            <a:xfrm>
              <a:off x="611560" y="1059582"/>
              <a:ext cx="8096212" cy="936104"/>
            </a:xfrm>
            <a:prstGeom prst="roundRect">
              <a:avLst/>
            </a:prstGeom>
            <a:solidFill>
              <a:srgbClr val="B0C7E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4178D60-4FA3-FE0E-45F5-334D7FB9DE7B}"/>
                </a:ext>
              </a:extLst>
            </p:cNvPr>
            <p:cNvSpPr txBox="1"/>
            <p:nvPr/>
          </p:nvSpPr>
          <p:spPr>
            <a:xfrm>
              <a:off x="718839" y="1149791"/>
              <a:ext cx="7704856" cy="755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/>
                <a:t>We aim at 1. providing the </a:t>
              </a:r>
              <a:r>
                <a:rPr lang="en-US" sz="1900" dirty="0">
                  <a:solidFill>
                    <a:srgbClr val="C00000"/>
                  </a:solidFill>
                </a:rPr>
                <a:t>general expressions </a:t>
              </a:r>
              <a:r>
                <a:rPr lang="en-US" sz="1900" dirty="0"/>
                <a:t>describing </a:t>
              </a:r>
              <a:r>
                <a:rPr lang="en-US" sz="1900" dirty="0">
                  <a:solidFill>
                    <a:srgbClr val="C00000"/>
                  </a:solidFill>
                </a:rPr>
                <a:t>EPs</a:t>
              </a:r>
              <a:r>
                <a:rPr lang="en-US" sz="1900" dirty="0"/>
                <a:t> (plasma) dynamics on long time scales (</a:t>
              </a:r>
              <a:r>
                <a:rPr lang="en-US" sz="1900" dirty="0">
                  <a:solidFill>
                    <a:srgbClr val="C00000"/>
                  </a:solidFill>
                </a:rPr>
                <a:t>transport</a:t>
              </a:r>
              <a:r>
                <a:rPr lang="en-US" sz="1900" dirty="0"/>
                <a:t>) and 2. introducing a framework to solve these equations within different levels of </a:t>
              </a:r>
              <a:r>
                <a:rPr lang="en-US" sz="1900" dirty="0">
                  <a:solidFill>
                    <a:srgbClr val="C00000"/>
                  </a:solidFill>
                </a:rPr>
                <a:t>reduced dynamics</a:t>
              </a:r>
              <a:r>
                <a:rPr lang="en-US" sz="1900" dirty="0"/>
                <a:t>.</a:t>
              </a:r>
              <a:endParaRPr lang="it-IT" sz="1900" dirty="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EF43B3-84E5-B2E8-49B4-89F3051B0812}"/>
              </a:ext>
            </a:extLst>
          </p:cNvPr>
          <p:cNvSpPr txBox="1"/>
          <p:nvPr/>
        </p:nvSpPr>
        <p:spPr>
          <a:xfrm>
            <a:off x="775922" y="2606611"/>
            <a:ext cx="788018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By means of this approach it will be possible to:</a:t>
            </a:r>
          </a:p>
          <a:p>
            <a:endParaRPr lang="en-US" sz="19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define the concept of </a:t>
            </a:r>
            <a:r>
              <a:rPr lang="en-US" sz="1900" dirty="0">
                <a:solidFill>
                  <a:srgbClr val="C00000"/>
                </a:solidFill>
              </a:rPr>
              <a:t>nonlinear equilibrium</a:t>
            </a:r>
            <a:r>
              <a:rPr lang="en-US" sz="19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describe the physics of </a:t>
            </a:r>
            <a:r>
              <a:rPr lang="en-US" sz="1900" dirty="0">
                <a:solidFill>
                  <a:srgbClr val="C00000"/>
                </a:solidFill>
              </a:rPr>
              <a:t>burning plasmas </a:t>
            </a:r>
            <a:r>
              <a:rPr lang="en-US" sz="1900" dirty="0"/>
              <a:t>where alpha particles will play a </a:t>
            </a:r>
            <a:r>
              <a:rPr lang="en-US" sz="1900" dirty="0">
                <a:solidFill>
                  <a:srgbClr val="C00000"/>
                </a:solidFill>
              </a:rPr>
              <a:t>key role in transport studies </a:t>
            </a:r>
            <a:r>
              <a:rPr lang="en-US" sz="1900" dirty="0"/>
              <a:t>by interacting with thermal components;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the derivation, see 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Falessi 2017</a:t>
            </a:r>
            <a:r>
              <a:rPr lang="en-US" sz="1900" dirty="0">
                <a:latin typeface="+mn-lt"/>
              </a:rPr>
              <a:t>; 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Falessi and </a:t>
            </a:r>
            <a:r>
              <a:rPr lang="en-US" sz="1900" dirty="0" err="1">
                <a:solidFill>
                  <a:srgbClr val="003399"/>
                </a:solidFill>
                <a:latin typeface="+mn-lt"/>
              </a:rPr>
              <a:t>Zonca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 2019</a:t>
            </a:r>
            <a:r>
              <a:rPr lang="en-US" sz="1900" dirty="0">
                <a:latin typeface="+mn-lt"/>
              </a:rPr>
              <a:t>, is based on the 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Phase space zonal structures </a:t>
            </a:r>
            <a:r>
              <a:rPr lang="en-US" sz="1900" dirty="0"/>
              <a:t>theory,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900" dirty="0">
                <a:latin typeface="+mn-lt"/>
              </a:rPr>
              <a:t>see 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Chen and </a:t>
            </a:r>
            <a:r>
              <a:rPr lang="en-US" sz="1900" dirty="0" err="1">
                <a:solidFill>
                  <a:srgbClr val="003399"/>
                </a:solidFill>
                <a:latin typeface="+mn-lt"/>
              </a:rPr>
              <a:t>Zonca</a:t>
            </a:r>
            <a:r>
              <a:rPr lang="en-US" sz="1900" dirty="0">
                <a:solidFill>
                  <a:srgbClr val="003399"/>
                </a:solidFill>
                <a:latin typeface="+mn-lt"/>
              </a:rPr>
              <a:t> 2016</a:t>
            </a:r>
            <a:r>
              <a:rPr lang="en-US" sz="2000" dirty="0">
                <a:latin typeface="+mn-lt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4A82431-C4E5-5F6B-62F5-CB59DE161EB5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33F860A-FD13-A36D-5226-2075AE1CF5C3}"/>
              </a:ext>
            </a:extLst>
          </p:cNvPr>
          <p:cNvSpPr txBox="1">
            <a:spLocks/>
          </p:cNvSpPr>
          <p:nvPr/>
        </p:nvSpPr>
        <p:spPr>
          <a:xfrm>
            <a:off x="2987824" y="4908928"/>
            <a:ext cx="5719948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SIF 2024  | Bologna | 09/09/2024 – 13/09/2024  | Page </a:t>
            </a:r>
            <a:fld id="{6A6D9FA1-99C7-4910-8E32-B85D378B0060}" type="slidenum">
              <a:rPr lang="en-GB" smtClean="0"/>
              <a:pPr algn="r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283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ECDC4-A60C-3DC9-130C-F6E564C4C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C8CBDA-A1A6-7FA5-9E27-E1320BF0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Neighboring nonlinear equilibria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3B032A6-EAE5-9895-ECE4-72F2666B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49</a:t>
            </a:fld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EF8609C-8BA7-1145-0B72-BF41EF3757C1}"/>
              </a:ext>
            </a:extLst>
          </p:cNvPr>
          <p:cNvSpPr/>
          <p:nvPr/>
        </p:nvSpPr>
        <p:spPr>
          <a:xfrm>
            <a:off x="6228184" y="1343186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115785E-601C-CA00-6370-E514DD003454}"/>
              </a:ext>
            </a:extLst>
          </p:cNvPr>
          <p:cNvSpPr/>
          <p:nvPr/>
        </p:nvSpPr>
        <p:spPr>
          <a:xfrm>
            <a:off x="692432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750BAAC-0FAA-3DB0-5C06-82C35040675A}"/>
              </a:ext>
            </a:extLst>
          </p:cNvPr>
          <p:cNvSpPr/>
          <p:nvPr/>
        </p:nvSpPr>
        <p:spPr>
          <a:xfrm>
            <a:off x="7164288" y="130718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04E1B8D-1110-3526-F74F-BF36163BD062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75C7EB4-4474-8D43-F04C-F0F83CF41B8C}"/>
              </a:ext>
            </a:extLst>
          </p:cNvPr>
          <p:cNvSpPr txBox="1">
            <a:spLocks/>
          </p:cNvSpPr>
          <p:nvPr/>
        </p:nvSpPr>
        <p:spPr>
          <a:xfrm>
            <a:off x="2700000" y="4802400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Matteo Valerio Falessi | FISMAT 2025| Venezia | 07/06/2025 – 11/06/2025 | Page </a:t>
            </a:r>
            <a:fld id="{6A6D9FA1-99C7-4910-8E32-B85D378B0060}" type="slidenum">
              <a:rPr lang="en-GB" smtClean="0"/>
              <a:pPr algn="r"/>
              <a:t>49</a:t>
            </a:fld>
            <a:endParaRPr lang="en-GB" dirty="0"/>
          </a:p>
        </p:txBody>
      </p:sp>
      <p:pic>
        <p:nvPicPr>
          <p:cNvPr id="16" name="Grafik 4">
            <a:extLst>
              <a:ext uri="{FF2B5EF4-FFF2-40B4-BE49-F238E27FC236}">
                <a16:creationId xmlns:a16="http://schemas.microsoft.com/office/drawing/2014/main" id="{4A69E8A2-86F5-F6E9-FF91-9E59ACC57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106" y="1844176"/>
            <a:ext cx="5395079" cy="2239742"/>
          </a:xfrm>
          <a:prstGeom prst="rect">
            <a:avLst/>
          </a:prstGeom>
        </p:spPr>
      </p:pic>
      <p:pic>
        <p:nvPicPr>
          <p:cNvPr id="17" name="Grafik 7">
            <a:extLst>
              <a:ext uri="{FF2B5EF4-FFF2-40B4-BE49-F238E27FC236}">
                <a16:creationId xmlns:a16="http://schemas.microsoft.com/office/drawing/2014/main" id="{479D8E82-C677-9271-B659-A3DA9556B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600" y="1948869"/>
            <a:ext cx="2457988" cy="2207057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84A0A530-8794-48B9-F428-D6A3E96171DC}"/>
              </a:ext>
            </a:extLst>
          </p:cNvPr>
          <p:cNvSpPr txBox="1"/>
          <p:nvPr/>
        </p:nvSpPr>
        <p:spPr>
          <a:xfrm>
            <a:off x="467544" y="1059581"/>
            <a:ext cx="8240228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Nonlinear gyrokinetic simulations with ORB5 code demonstrate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clear reduction in the heat flux for both the bulk ions and the electrons</a:t>
            </a:r>
            <a:endParaRPr sz="17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9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D0EE3-8062-AD88-D188-A19FD2316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5B6600B-7F0A-4212-F39E-5F70A92A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Transport processes in burning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BD9A704-14DF-BE01-B88A-4D901EC1FB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900" dirty="0">
                    <a:latin typeface="+mn-lt"/>
                  </a:rPr>
                  <a:t>Transport equations define the evolution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radial profiles</a:t>
                </a:r>
                <a:endParaRPr lang="en-US" sz="1900" dirty="0">
                  <a:latin typeface="+mn-lt"/>
                </a:endParaRPr>
              </a:p>
              <a:p>
                <a:pPr lvl="1"/>
                <a:endParaRPr lang="en-US" sz="1500" dirty="0">
                  <a:latin typeface="+mn-lt"/>
                </a:endParaRPr>
              </a:p>
              <a:p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1900" dirty="0">
                    <a:latin typeface="+mn-lt"/>
                  </a:rPr>
                  <a:t>consistent with a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slowly evolving </a:t>
                </a:r>
                <a:r>
                  <a:rPr lang="en-US" sz="1900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9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>
                    <a:latin typeface="+mn-lt"/>
                  </a:rPr>
                  <a:t>)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equilibrium</a:t>
                </a:r>
                <a:r>
                  <a:rPr lang="en-US" sz="1900" dirty="0">
                    <a:latin typeface="+mn-lt"/>
                  </a:rPr>
                  <a:t> distribution function;</a:t>
                </a:r>
              </a:p>
              <a:p>
                <a:r>
                  <a:rPr lang="en-US" sz="1900" dirty="0">
                    <a:latin typeface="+mn-lt"/>
                  </a:rPr>
                  <a:t>Implicit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</a:t>
                </a:r>
                <a:r>
                  <a:rPr lang="en-US" sz="1900" dirty="0">
                    <a:latin typeface="+mn-lt"/>
                  </a:rPr>
                  <a:t>between equilibrium and fluctuations;</a:t>
                </a:r>
              </a:p>
              <a:p>
                <a:r>
                  <a:rPr lang="en-US" sz="1900" dirty="0">
                    <a:latin typeface="+mn-lt"/>
                  </a:rPr>
                  <a:t>Local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Maxwellian</a:t>
                </a:r>
                <a:r>
                  <a:rPr lang="en-US" sz="1900" dirty="0">
                    <a:latin typeface="+mn-lt"/>
                  </a:rPr>
                  <a:t> is assumed;</a:t>
                </a:r>
              </a:p>
              <a:p>
                <a:endParaRPr lang="en-US" sz="1900" dirty="0">
                  <a:latin typeface="+mn-lt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Need for generalization!!!</a:t>
                </a:r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BD9A704-14DF-BE01-B88A-4D901EC1FB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  <a:blipFill>
                <a:blip r:embed="rId2"/>
                <a:stretch>
                  <a:fillRect l="-922" t="-1629" b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FB5CF6C-E188-892C-7894-60209332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DD345C-5B17-D118-223E-5FEE49781CC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52" y="1003854"/>
            <a:ext cx="4900230" cy="3268453"/>
          </a:xfrm>
        </p:spPr>
      </p:pic>
      <p:pic>
        <p:nvPicPr>
          <p:cNvPr id="3" name="Immagine 2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F8D6A101-048B-73CD-F3A3-F6E0E97D6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5646"/>
            <a:ext cx="2663591" cy="50405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CEE7F6A-7C87-F898-C74A-C815219EC8E6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71C7F11-4E7C-440E-3F64-BDA583E72F10}"/>
              </a:ext>
            </a:extLst>
          </p:cNvPr>
          <p:cNvSpPr/>
          <p:nvPr/>
        </p:nvSpPr>
        <p:spPr>
          <a:xfrm>
            <a:off x="259900" y="2139702"/>
            <a:ext cx="3808044" cy="2640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6B540A5-C720-805F-D36A-00F729553FA9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23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13E68-6C53-10E8-5C78-B64A7D070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6EDFE4C-6F78-D636-5E4B-81B55FE9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Transport processes in burning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1D2FFB9-1A94-ED5E-63B2-1A8520D6B0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900" dirty="0">
                    <a:latin typeface="+mn-lt"/>
                  </a:rPr>
                  <a:t>Transport equations define the evolution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radial profiles</a:t>
                </a:r>
                <a:endParaRPr lang="en-US" sz="1900" dirty="0">
                  <a:latin typeface="+mn-lt"/>
                </a:endParaRPr>
              </a:p>
              <a:p>
                <a:pPr lvl="1"/>
                <a:endParaRPr lang="en-US" sz="1500" dirty="0">
                  <a:latin typeface="+mn-lt"/>
                </a:endParaRPr>
              </a:p>
              <a:p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1900" dirty="0">
                    <a:latin typeface="+mn-lt"/>
                  </a:rPr>
                  <a:t>consistent with a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slowly evolving </a:t>
                </a:r>
                <a:r>
                  <a:rPr lang="en-US" sz="1900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9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>
                    <a:latin typeface="+mn-lt"/>
                  </a:rPr>
                  <a:t>)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equilibrium</a:t>
                </a:r>
                <a:r>
                  <a:rPr lang="en-US" sz="1900" dirty="0">
                    <a:latin typeface="+mn-lt"/>
                  </a:rPr>
                  <a:t> distribution function;</a:t>
                </a:r>
              </a:p>
              <a:p>
                <a:r>
                  <a:rPr lang="en-US" sz="1900" dirty="0">
                    <a:latin typeface="+mn-lt"/>
                  </a:rPr>
                  <a:t>Implicit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</a:t>
                </a:r>
                <a:r>
                  <a:rPr lang="en-US" sz="1900" dirty="0">
                    <a:latin typeface="+mn-lt"/>
                  </a:rPr>
                  <a:t>between equilibrium and fluctuations;</a:t>
                </a:r>
              </a:p>
              <a:p>
                <a:r>
                  <a:rPr lang="en-US" sz="1900" dirty="0">
                    <a:latin typeface="+mn-lt"/>
                  </a:rPr>
                  <a:t>Local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Maxwellian</a:t>
                </a:r>
                <a:r>
                  <a:rPr lang="en-US" sz="1900" dirty="0">
                    <a:latin typeface="+mn-lt"/>
                  </a:rPr>
                  <a:t> is assumed;</a:t>
                </a:r>
              </a:p>
              <a:p>
                <a:endParaRPr lang="en-US" sz="1900" dirty="0">
                  <a:latin typeface="+mn-lt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Need for generalization!!!</a:t>
                </a:r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1D2FFB9-1A94-ED5E-63B2-1A8520D6B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  <a:blipFill>
                <a:blip r:embed="rId2"/>
                <a:stretch>
                  <a:fillRect l="-922" t="-1629" b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C6C2B0E-2A38-F9CE-E3C6-BE3C2329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pic>
        <p:nvPicPr>
          <p:cNvPr id="5" name="Segnaposto contenuto 4" descr="Immagine che contiene testo, diagramma, design&#10;&#10;Descrizione generata automaticamente">
            <a:extLst>
              <a:ext uri="{FF2B5EF4-FFF2-40B4-BE49-F238E27FC236}">
                <a16:creationId xmlns:a16="http://schemas.microsoft.com/office/drawing/2014/main" id="{E8646893-1547-2136-1C08-28C76F7AD2C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03854"/>
            <a:ext cx="4900230" cy="3268453"/>
          </a:xfrm>
        </p:spPr>
      </p:pic>
      <p:pic>
        <p:nvPicPr>
          <p:cNvPr id="3" name="Immagine 2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1BCEC51E-1C0E-723D-A2BE-1D39ACB41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5646"/>
            <a:ext cx="2663591" cy="50405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6D4856-8A2B-692D-060A-03DAFE8881C7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AFD8475-E194-6BD1-63CB-20E84A2556C9}"/>
              </a:ext>
            </a:extLst>
          </p:cNvPr>
          <p:cNvSpPr/>
          <p:nvPr/>
        </p:nvSpPr>
        <p:spPr>
          <a:xfrm>
            <a:off x="259900" y="3003798"/>
            <a:ext cx="3808044" cy="1776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5801A30-927F-C878-C77A-B4660CA08A62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87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A3C1B-5E0D-8E9E-2207-EDB14093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772E3BB-ED9F-16A4-5D89-08573BEF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Transport processes in burning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5227ACF-639F-C420-7744-4D3F12DA62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900" dirty="0">
                    <a:latin typeface="+mn-lt"/>
                  </a:rPr>
                  <a:t>Transport equations define the evolution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radial profiles</a:t>
                </a:r>
                <a:endParaRPr lang="en-US" sz="1900" dirty="0">
                  <a:latin typeface="+mn-lt"/>
                </a:endParaRPr>
              </a:p>
              <a:p>
                <a:pPr lvl="1"/>
                <a:endParaRPr lang="en-US" sz="1500" dirty="0">
                  <a:latin typeface="+mn-lt"/>
                </a:endParaRPr>
              </a:p>
              <a:p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1900" dirty="0">
                    <a:latin typeface="+mn-lt"/>
                  </a:rPr>
                  <a:t>consistent with a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slowly evolving </a:t>
                </a:r>
                <a:r>
                  <a:rPr lang="en-US" sz="1900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9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>
                    <a:latin typeface="+mn-lt"/>
                  </a:rPr>
                  <a:t>)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equilibrium</a:t>
                </a:r>
                <a:r>
                  <a:rPr lang="en-US" sz="1900" dirty="0">
                    <a:latin typeface="+mn-lt"/>
                  </a:rPr>
                  <a:t> distribution function;</a:t>
                </a:r>
              </a:p>
              <a:p>
                <a:r>
                  <a:rPr lang="en-US" sz="1900" dirty="0">
                    <a:latin typeface="+mn-lt"/>
                  </a:rPr>
                  <a:t>Implicit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</a:t>
                </a:r>
                <a:r>
                  <a:rPr lang="en-US" sz="1900" dirty="0">
                    <a:latin typeface="+mn-lt"/>
                  </a:rPr>
                  <a:t>between equilibrium and fluctuations;</a:t>
                </a:r>
              </a:p>
              <a:p>
                <a:r>
                  <a:rPr lang="en-US" sz="1900" dirty="0">
                    <a:latin typeface="+mn-lt"/>
                  </a:rPr>
                  <a:t>Local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Maxwellian</a:t>
                </a:r>
                <a:r>
                  <a:rPr lang="en-US" sz="1900" dirty="0">
                    <a:latin typeface="+mn-lt"/>
                  </a:rPr>
                  <a:t> is assumed;</a:t>
                </a:r>
              </a:p>
              <a:p>
                <a:endParaRPr lang="en-US" sz="1900" dirty="0">
                  <a:latin typeface="+mn-lt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Need for generalization!!!</a:t>
                </a:r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5227ACF-639F-C420-7744-4D3F12DA62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  <a:blipFill>
                <a:blip r:embed="rId2"/>
                <a:stretch>
                  <a:fillRect l="-922" t="-1629" b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4B68804-54A9-E880-76E1-D630EC95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pic>
        <p:nvPicPr>
          <p:cNvPr id="5" name="Segnaposto contenuto 4" descr="Immagine che contiene testo, diagramma, design&#10;&#10;Descrizione generata automaticamente">
            <a:extLst>
              <a:ext uri="{FF2B5EF4-FFF2-40B4-BE49-F238E27FC236}">
                <a16:creationId xmlns:a16="http://schemas.microsoft.com/office/drawing/2014/main" id="{00773CAE-5583-35B3-1475-994833367C2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03854"/>
            <a:ext cx="4900230" cy="3268453"/>
          </a:xfrm>
        </p:spPr>
      </p:pic>
      <p:pic>
        <p:nvPicPr>
          <p:cNvPr id="3" name="Immagine 2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1DD2E623-5531-E130-32BC-7D0EC4333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5646"/>
            <a:ext cx="2663591" cy="50405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37566F7-7D2D-4B1E-5552-F88CCFD41C8F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336EBCC-2C0A-82FE-6CE5-39EB6F06ACBF}"/>
              </a:ext>
            </a:extLst>
          </p:cNvPr>
          <p:cNvSpPr/>
          <p:nvPr/>
        </p:nvSpPr>
        <p:spPr>
          <a:xfrm>
            <a:off x="259900" y="4437416"/>
            <a:ext cx="3808044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CF37F99-58DE-E0A7-0D03-4915737C64E4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487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9B1D7-2C31-85BA-577E-37A207C7C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FC3C2AF-44A9-142F-4122-2F2043ED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/>
          <a:lstStyle/>
          <a:p>
            <a:r>
              <a:rPr lang="en-US" dirty="0">
                <a:latin typeface="+mj-lt"/>
              </a:rPr>
              <a:t>Transport processes in burning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5785B6A-9169-46FB-B2C6-20D2E65992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900" dirty="0">
                    <a:latin typeface="+mn-lt"/>
                  </a:rPr>
                  <a:t>Transport equations define the evolution of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radial profiles</a:t>
                </a:r>
                <a:endParaRPr lang="en-US" sz="1900" dirty="0">
                  <a:latin typeface="+mn-lt"/>
                </a:endParaRPr>
              </a:p>
              <a:p>
                <a:pPr lvl="1"/>
                <a:endParaRPr lang="en-US" sz="1500" dirty="0">
                  <a:latin typeface="+mn-lt"/>
                </a:endParaRPr>
              </a:p>
              <a:p>
                <a:endParaRPr lang="en-US" sz="1900" dirty="0">
                  <a:latin typeface="+mn-lt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1900" dirty="0">
                    <a:latin typeface="+mn-lt"/>
                  </a:rPr>
                  <a:t>consistent with a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slowly evolving </a:t>
                </a:r>
                <a:r>
                  <a:rPr lang="en-US" sz="1900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9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9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>
                    <a:latin typeface="+mn-lt"/>
                  </a:rPr>
                  <a:t>)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equilibrium</a:t>
                </a:r>
                <a:r>
                  <a:rPr lang="en-US" sz="1900" dirty="0">
                    <a:latin typeface="+mn-lt"/>
                  </a:rPr>
                  <a:t> distribution function;</a:t>
                </a:r>
              </a:p>
              <a:p>
                <a:r>
                  <a:rPr lang="en-US" sz="1900" dirty="0">
                    <a:latin typeface="+mn-lt"/>
                  </a:rPr>
                  <a:t>Implicit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</a:t>
                </a:r>
                <a:r>
                  <a:rPr lang="en-US" sz="1900" dirty="0">
                    <a:latin typeface="+mn-lt"/>
                  </a:rPr>
                  <a:t>between equilibrium and fluctuations;</a:t>
                </a:r>
              </a:p>
              <a:p>
                <a:r>
                  <a:rPr lang="en-US" sz="1900" dirty="0">
                    <a:latin typeface="+mn-lt"/>
                  </a:rPr>
                  <a:t>Local </a:t>
                </a: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Maxwellian</a:t>
                </a:r>
                <a:r>
                  <a:rPr lang="en-US" sz="1900" dirty="0">
                    <a:latin typeface="+mn-lt"/>
                  </a:rPr>
                  <a:t> is assumed;</a:t>
                </a:r>
              </a:p>
              <a:p>
                <a:endParaRPr lang="en-US" sz="1900" dirty="0">
                  <a:latin typeface="+mn-lt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Need for generalization!!!</a:t>
                </a:r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5785B6A-9169-46FB-B2C6-20D2E65992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2"/>
                <a:ext cx="3970784" cy="3744416"/>
              </a:xfrm>
              <a:blipFill>
                <a:blip r:embed="rId2"/>
                <a:stretch>
                  <a:fillRect l="-922" t="-1629" b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62A7412-56B2-0C5C-2115-3CEEF305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Matteo Valerio Falessi | EPS 2023  | Bordeaux Congress Centre | 03/07/2023 – 07/07/2023 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pic>
        <p:nvPicPr>
          <p:cNvPr id="5" name="Segnaposto contenuto 4" descr="Immagine che contiene testo, diagramma, design&#10;&#10;Descrizione generata automaticamente">
            <a:extLst>
              <a:ext uri="{FF2B5EF4-FFF2-40B4-BE49-F238E27FC236}">
                <a16:creationId xmlns:a16="http://schemas.microsoft.com/office/drawing/2014/main" id="{7E727156-6781-F0EF-BFA5-FFDE60B5DD5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03854"/>
            <a:ext cx="4900230" cy="3268453"/>
          </a:xfrm>
        </p:spPr>
      </p:pic>
      <p:pic>
        <p:nvPicPr>
          <p:cNvPr id="3" name="Immagine 2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1E3237F9-7B53-7751-2554-772CF24BB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5646"/>
            <a:ext cx="2663591" cy="50405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D05BED2-9944-4FFF-DDB9-8670E96E191C}"/>
              </a:ext>
            </a:extLst>
          </p:cNvPr>
          <p:cNvSpPr/>
          <p:nvPr/>
        </p:nvSpPr>
        <p:spPr>
          <a:xfrm>
            <a:off x="1475656" y="4908928"/>
            <a:ext cx="7416824" cy="1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98773-006E-3C71-D970-ECAE91EE1244}"/>
              </a:ext>
            </a:extLst>
          </p:cNvPr>
          <p:cNvSpPr txBox="1">
            <a:spLocks/>
          </p:cNvSpPr>
          <p:nvPr/>
        </p:nvSpPr>
        <p:spPr>
          <a:xfrm>
            <a:off x="2699792" y="4803998"/>
            <a:ext cx="6007980" cy="177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35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51D46-A1BC-2F08-E8DD-5F3042A67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C8A8BFC7-3158-E74B-BE00-2414E84089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</p:spPr>
            <p:txBody>
              <a:bodyPr>
                <a:normAutofit fontScale="92500"/>
              </a:bodyPr>
              <a:lstStyle/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EPs are generally non Maxwellian</a:t>
                </a:r>
                <a:r>
                  <a:rPr lang="en-US" sz="1900" dirty="0">
                    <a:latin typeface="+mn-lt"/>
                  </a:rPr>
                  <a:t>, and transport processes take place in the phase space! They dominate the power balance;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r>
                  <a:rPr lang="en-US" sz="1900" dirty="0">
                    <a:solidFill>
                      <a:srgbClr val="C00000"/>
                    </a:solidFill>
                    <a:latin typeface="+mn-lt"/>
                  </a:rPr>
                  <a:t>Separation of scales is questionable</a:t>
                </a:r>
                <a:r>
                  <a:rPr lang="en-US" sz="1900" dirty="0">
                    <a:latin typeface="+mn-lt"/>
                  </a:rPr>
                  <a:t>…</a:t>
                </a:r>
                <a:r>
                  <a:rPr lang="en-US" sz="1900" dirty="0"/>
                  <a:t>interplay of </a:t>
                </a:r>
                <a:r>
                  <a:rPr lang="en-US" sz="1900" dirty="0">
                    <a:solidFill>
                      <a:srgbClr val="C00000"/>
                    </a:solidFill>
                  </a:rPr>
                  <a:t>meso-scale structures </a:t>
                </a:r>
                <a:r>
                  <a:rPr lang="en-US" sz="1900" dirty="0"/>
                  <a:t>with micro-scales generated by EPs,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𝐿𝐸</m:t>
                        </m:r>
                      </m:sub>
                    </m:sSub>
                    <m:r>
                      <a:rPr lang="en-US" sz="1900" i="1" dirty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9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dirty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900" i="1" dirty="0" err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19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19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/>
                  <a:t>, </a:t>
                </a:r>
                <a:r>
                  <a:rPr lang="en-US" sz="1900" dirty="0">
                    <a:solidFill>
                      <a:srgbClr val="003399"/>
                    </a:solidFill>
                  </a:rPr>
                  <a:t>Zonca et al 2015</a:t>
                </a:r>
                <a:r>
                  <a:rPr lang="en-US" sz="1900" dirty="0"/>
                  <a:t>;</a:t>
                </a:r>
              </a:p>
              <a:p>
                <a:pPr>
                  <a:buClr>
                    <a:schemeClr val="tx1"/>
                  </a:buClr>
                  <a:buSzPct val="90000"/>
                </a:pPr>
                <a:endParaRPr lang="en-US" sz="1900" dirty="0">
                  <a:latin typeface="+mn-lt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C8A8BFC7-3158-E74B-BE00-2414E84089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9581"/>
                <a:ext cx="8229600" cy="1296145"/>
              </a:xfrm>
              <a:blipFill>
                <a:blip r:embed="rId2"/>
                <a:stretch>
                  <a:fillRect l="-296" t="-2830" r="-22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olo 9">
            <a:extLst>
              <a:ext uri="{FF2B5EF4-FFF2-40B4-BE49-F238E27FC236}">
                <a16:creationId xmlns:a16="http://schemas.microsoft.com/office/drawing/2014/main" id="{9EABD51B-8485-E30C-CFB3-1E402E95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processes in burning plasmas</a:t>
            </a:r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1F2DFD5E-57F7-FE82-AAED-7DF19DEA8B09}"/>
              </a:ext>
            </a:extLst>
          </p:cNvPr>
          <p:cNvSpPr txBox="1">
            <a:spLocks/>
          </p:cNvSpPr>
          <p:nvPr/>
        </p:nvSpPr>
        <p:spPr>
          <a:xfrm>
            <a:off x="457200" y="2452075"/>
            <a:ext cx="8250572" cy="2406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latin typeface="+mn-lt"/>
              </a:rPr>
              <a:t>different small but finite distortions </a:t>
            </a:r>
            <a:r>
              <a:rPr lang="en-US" sz="1900" dirty="0" err="1">
                <a:latin typeface="+mn-lt"/>
              </a:rPr>
              <a:t>w.r.t.</a:t>
            </a:r>
            <a:r>
              <a:rPr lang="en-US" sz="1900" dirty="0">
                <a:latin typeface="+mn-lt"/>
              </a:rPr>
              <a:t> local thermodynamic equilibrium may evolve very differently due to 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collisionless behaviors </a:t>
            </a:r>
            <a:r>
              <a:rPr lang="en-US" sz="1900" dirty="0">
                <a:latin typeface="+mn-lt"/>
              </a:rPr>
              <a:t>and</a:t>
            </a:r>
            <a:r>
              <a:rPr lang="en-US" sz="1900" dirty="0">
                <a:solidFill>
                  <a:srgbClr val="C00000"/>
                </a:solidFill>
                <a:latin typeface="+mn-lt"/>
              </a:rPr>
              <a:t> resonances</a:t>
            </a:r>
            <a:r>
              <a:rPr lang="en-US" sz="1900" dirty="0">
                <a:latin typeface="+mn-lt"/>
              </a:rPr>
              <a:t>;</a:t>
            </a:r>
          </a:p>
          <a:p>
            <a:pPr>
              <a:buClr>
                <a:schemeClr val="tx1"/>
              </a:buClr>
              <a:buSzPct val="90000"/>
            </a:pPr>
            <a:r>
              <a:rPr lang="en-US" sz="1900" dirty="0">
                <a:solidFill>
                  <a:srgbClr val="C00000"/>
                </a:solidFill>
                <a:latin typeface="+mn-lt"/>
              </a:rPr>
              <a:t>interaction with thermal plasma over long timescales </a:t>
            </a:r>
            <a:r>
              <a:rPr lang="en-US" sz="1900" dirty="0">
                <a:latin typeface="+mn-lt"/>
              </a:rPr>
              <a:t>can modify bulk transport processes; </a:t>
            </a: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>
              <a:buClr>
                <a:schemeClr val="tx1"/>
              </a:buClr>
              <a:buSzPct val="90000"/>
            </a:pPr>
            <a:endParaRPr lang="en-US" sz="19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D06B969-A0F8-2A8E-0781-8C8A9F92EFFD}"/>
              </a:ext>
            </a:extLst>
          </p:cNvPr>
          <p:cNvSpPr/>
          <p:nvPr/>
        </p:nvSpPr>
        <p:spPr>
          <a:xfrm>
            <a:off x="436228" y="1707652"/>
            <a:ext cx="8384244" cy="2520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0246BA0-4576-D848-5436-DE7E895C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803998"/>
            <a:ext cx="6007980" cy="177422"/>
          </a:xfrm>
        </p:spPr>
        <p:txBody>
          <a:bodyPr/>
          <a:lstStyle/>
          <a:p>
            <a:pPr algn="r"/>
            <a:r>
              <a:rPr lang="en-GB" dirty="0"/>
              <a:t>Matteo Valerio Falessi | CIP 2026 | Frascati | 03/02/2026 – 06/06/2025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278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02075-58ec-4252-9c56-dec18612703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1BD9EDFF55BB42A6EEAC2C51FA774D" ma:contentTypeVersion="9" ma:contentTypeDescription="Create a new document." ma:contentTypeScope="" ma:versionID="4002395d368b17bf1424bc9141c1aa84">
  <xsd:schema xmlns:xsd="http://www.w3.org/2001/XMLSchema" xmlns:xs="http://www.w3.org/2001/XMLSchema" xmlns:p="http://schemas.microsoft.com/office/2006/metadata/properties" xmlns:ns2="50702075-58ec-4252-9c56-dec18612703d" xmlns:ns3="0d046b3d-3bdc-4d4f-ad23-a564d7008775" targetNamespace="http://schemas.microsoft.com/office/2006/metadata/properties" ma:root="true" ma:fieldsID="73ce6b2e4a2e2f04d0da93a74c377531" ns2:_="" ns3:_="">
    <xsd:import namespace="50702075-58ec-4252-9c56-dec18612703d"/>
    <xsd:import namespace="0d046b3d-3bdc-4d4f-ad23-a564d7008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02075-58ec-4252-9c56-dec1861270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1e10cb2-14f7-4eda-9ec0-27c7232f3f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46b3d-3bdc-4d4f-ad23-a564d7008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12032E-4FB8-4F1C-83D9-9FFACB50E9E5}">
  <ds:schemaRefs>
    <ds:schemaRef ds:uri="http://schemas.openxmlformats.org/package/2006/metadata/core-properties"/>
    <ds:schemaRef ds:uri="50702075-58ec-4252-9c56-dec18612703d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0d046b3d-3bdc-4d4f-ad23-a564d7008775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8A00FB-EA73-446C-BECF-28C804ACD1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702075-58ec-4252-9c56-dec18612703d"/>
    <ds:schemaRef ds:uri="0d046b3d-3bdc-4d4f-ad23-a564d70087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C38DEC-44E4-4330-8D76-34FF1E1B42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19329</TotalTime>
  <Words>4535</Words>
  <Application>Microsoft Office PowerPoint</Application>
  <PresentationFormat>Presentazione su schermo (16:9)</PresentationFormat>
  <Paragraphs>420</Paragraphs>
  <Slides>49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3" baseType="lpstr">
      <vt:lpstr>Arial</vt:lpstr>
      <vt:lpstr>Cambria</vt:lpstr>
      <vt:lpstr>Cambria Math</vt:lpstr>
      <vt:lpstr>Office Theme</vt:lpstr>
      <vt:lpstr>Phase space transport in burning plasmas 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Transport processes in burning plasmas</vt:lpstr>
      <vt:lpstr>Neighboring nonlinear equilibria</vt:lpstr>
      <vt:lpstr>Neighboring nonlinear equilibria</vt:lpstr>
      <vt:lpstr>Neighboring nonlinear equilibria</vt:lpstr>
      <vt:lpstr>Purpose statement</vt:lpstr>
      <vt:lpstr>Phase Space Zonal Structures</vt:lpstr>
      <vt:lpstr>Phase Space Zonal Structures</vt:lpstr>
      <vt:lpstr>Phase Space Zonal Structures</vt:lpstr>
      <vt:lpstr>Orbit averaging</vt:lpstr>
      <vt:lpstr>Neighboring nonlinear equilibria</vt:lpstr>
      <vt:lpstr>Zonal state</vt:lpstr>
      <vt:lpstr>Neighboring nonlinear equilibria</vt:lpstr>
      <vt:lpstr>Neighboring nonlinear equilibria</vt:lpstr>
      <vt:lpstr>Neighboring nonlinear equilibria</vt:lpstr>
      <vt:lpstr>Neighboring nonlinear equilibria</vt:lpstr>
      <vt:lpstr>Reduced transport models</vt:lpstr>
      <vt:lpstr>Reduced transport models</vt:lpstr>
      <vt:lpstr>ATEP: kick model limit</vt:lpstr>
      <vt:lpstr>Phase Space fluxes</vt:lpstr>
      <vt:lpstr>PSZS evolution</vt:lpstr>
      <vt:lpstr>PSZS moments</vt:lpstr>
      <vt:lpstr>PSZS moments</vt:lpstr>
      <vt:lpstr>PSZS moments</vt:lpstr>
      <vt:lpstr>Summary &amp; Conclusions</vt:lpstr>
      <vt:lpstr>Summary &amp; Conclusions</vt:lpstr>
      <vt:lpstr>Summary &amp; Conclusions</vt:lpstr>
      <vt:lpstr>Summary &amp; Conclusions</vt:lpstr>
      <vt:lpstr>ATEP: Quasilinear model</vt:lpstr>
      <vt:lpstr>PSZS diagnostic in HMGC</vt:lpstr>
      <vt:lpstr>Zonal fields: macro- /meso- scopic component</vt:lpstr>
      <vt:lpstr>Reduced transport models</vt:lpstr>
      <vt:lpstr>Transport processes in burning plasmas</vt:lpstr>
      <vt:lpstr>Transport processes in burning plasmas</vt:lpstr>
      <vt:lpstr>Zonal fields</vt:lpstr>
      <vt:lpstr>Zonal fields</vt:lpstr>
      <vt:lpstr>PSZS moments</vt:lpstr>
      <vt:lpstr>Purpose statement</vt:lpstr>
      <vt:lpstr>Neighboring nonlinear equilibria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Matteo Falessi</cp:lastModifiedBy>
  <cp:revision>355</cp:revision>
  <cp:lastPrinted>2014-10-16T14:51:28Z</cp:lastPrinted>
  <dcterms:created xsi:type="dcterms:W3CDTF">2021-12-22T14:29:37Z</dcterms:created>
  <dcterms:modified xsi:type="dcterms:W3CDTF">2026-01-30T11:45:27Z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0x010100431BD9EDFF55BB42A6EEAC2C51FA774D</vt:lpwstr>
  </property>
  <property fmtid="{D5CDD505-2E9C-101B-9397-08002B2CF9AE}" pid="3" name="MediaServiceImageTags">
    <vt:lpwstr/>
  </property>
</Properties>
</file>