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74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7" r:id="rId22"/>
    <p:sldId id="276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0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>
      <p:cViewPr varScale="1">
        <p:scale>
          <a:sx n="116" d="100"/>
          <a:sy n="116" d="100"/>
        </p:scale>
        <p:origin x="1968" y="176"/>
      </p:cViewPr>
      <p:guideLst>
        <p:guide orient="horz" pos="370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E54D-7408-4FCB-9CE9-58E85CF03D40}" type="datetimeFigureOut">
              <a:rPr lang="en-US" smtClean="0"/>
              <a:t>2/1/26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3BFE-FBA6-4984-982C-2643BB8B7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4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E54D-7408-4FCB-9CE9-58E85CF03D40}" type="datetimeFigureOut">
              <a:rPr lang="en-US" smtClean="0"/>
              <a:t>2/1/26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3BFE-FBA6-4984-982C-2643BB8B7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76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E54D-7408-4FCB-9CE9-58E85CF03D40}" type="datetimeFigureOut">
              <a:rPr lang="en-US" smtClean="0"/>
              <a:t>2/1/26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3BFE-FBA6-4984-982C-2643BB8B7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22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E54D-7408-4FCB-9CE9-58E85CF03D40}" type="datetimeFigureOut">
              <a:rPr lang="en-US" smtClean="0"/>
              <a:t>2/1/26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3BFE-FBA6-4984-982C-2643BB8B7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04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E54D-7408-4FCB-9CE9-58E85CF03D40}" type="datetimeFigureOut">
              <a:rPr lang="en-US" smtClean="0"/>
              <a:t>2/1/26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3BFE-FBA6-4984-982C-2643BB8B7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7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E54D-7408-4FCB-9CE9-58E85CF03D40}" type="datetimeFigureOut">
              <a:rPr lang="en-US" smtClean="0"/>
              <a:t>2/1/26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3BFE-FBA6-4984-982C-2643BB8B7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13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E54D-7408-4FCB-9CE9-58E85CF03D40}" type="datetimeFigureOut">
              <a:rPr lang="en-US" smtClean="0"/>
              <a:t>2/1/26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3BFE-FBA6-4984-982C-2643BB8B7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1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E54D-7408-4FCB-9CE9-58E85CF03D40}" type="datetimeFigureOut">
              <a:rPr lang="en-US" smtClean="0"/>
              <a:t>2/1/26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3BFE-FBA6-4984-982C-2643BB8B7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12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E54D-7408-4FCB-9CE9-58E85CF03D40}" type="datetimeFigureOut">
              <a:rPr lang="en-US" smtClean="0"/>
              <a:t>2/1/26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3BFE-FBA6-4984-982C-2643BB8B7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6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E54D-7408-4FCB-9CE9-58E85CF03D40}" type="datetimeFigureOut">
              <a:rPr lang="en-US" smtClean="0"/>
              <a:t>2/1/26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3BFE-FBA6-4984-982C-2643BB8B7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30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E54D-7408-4FCB-9CE9-58E85CF03D40}" type="datetimeFigureOut">
              <a:rPr lang="en-US" smtClean="0"/>
              <a:t>2/1/26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3BFE-FBA6-4984-982C-2643BB8B7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6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1E54D-7408-4FCB-9CE9-58E85CF03D40}" type="datetimeFigureOut">
              <a:rPr lang="en-US" smtClean="0"/>
              <a:t>2/1/26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A3BFE-FBA6-4984-982C-2643BB8B7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0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JET MODELING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779712" y="5060776"/>
            <a:ext cx="6400800" cy="146456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Paola Rossi</a:t>
            </a:r>
            <a:r>
              <a:rPr lang="en-US" dirty="0">
                <a:solidFill>
                  <a:srgbClr val="00B0F0"/>
                </a:solidFill>
              </a:rPr>
              <a:t>, </a:t>
            </a:r>
          </a:p>
          <a:p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 </a:t>
            </a:r>
            <a:r>
              <a:rPr lang="en-US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Bodo,A.Costa,S.Massaglia</a:t>
            </a:r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US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Mignone</a:t>
            </a:r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A. </a:t>
            </a:r>
            <a:r>
              <a:rPr lang="en-US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Suriano</a:t>
            </a:r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C. </a:t>
            </a:r>
            <a:r>
              <a:rPr lang="en-US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Zanni</a:t>
            </a:r>
            <a:endParaRPr lang="en-US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068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80339" y="620687"/>
            <a:ext cx="23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Launching phase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99592" y="1268760"/>
            <a:ext cx="1835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ingredients: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Rotation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Magnetic field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203848" y="758314"/>
            <a:ext cx="5472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BH  (</a:t>
            </a:r>
            <a:r>
              <a:rPr lang="en-US" dirty="0" err="1">
                <a:solidFill>
                  <a:srgbClr val="C00000"/>
                </a:solidFill>
              </a:rPr>
              <a:t>Blandford</a:t>
            </a:r>
            <a:r>
              <a:rPr lang="en-US" dirty="0">
                <a:solidFill>
                  <a:srgbClr val="C00000"/>
                </a:solidFill>
              </a:rPr>
              <a:t> &amp; </a:t>
            </a:r>
            <a:r>
              <a:rPr lang="en-US" dirty="0" err="1">
                <a:solidFill>
                  <a:srgbClr val="C00000"/>
                </a:solidFill>
              </a:rPr>
              <a:t>Znajek</a:t>
            </a:r>
            <a:r>
              <a:rPr lang="en-US" dirty="0">
                <a:solidFill>
                  <a:srgbClr val="C00000"/>
                </a:solidFill>
              </a:rPr>
              <a:t> 1977)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sz="1600" dirty="0">
                <a:sym typeface="Wingdings" pitchFamily="2" charset="2"/>
              </a:rPr>
              <a:t>extraction of BH rotational energy</a:t>
            </a: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Disk  (</a:t>
            </a:r>
            <a:r>
              <a:rPr lang="en-US" dirty="0" err="1">
                <a:solidFill>
                  <a:srgbClr val="C00000"/>
                </a:solidFill>
              </a:rPr>
              <a:t>Blandford</a:t>
            </a:r>
            <a:r>
              <a:rPr lang="en-US" dirty="0">
                <a:solidFill>
                  <a:srgbClr val="C00000"/>
                </a:solidFill>
              </a:rPr>
              <a:t> &amp; Payne 1982)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sz="1600" dirty="0" err="1">
                <a:sym typeface="Wingdings" pitchFamily="2" charset="2"/>
              </a:rPr>
              <a:t>magnetocentrifugal</a:t>
            </a:r>
            <a:r>
              <a:rPr lang="en-US" sz="1600" dirty="0">
                <a:sym typeface="Wingdings" pitchFamily="2" charset="2"/>
              </a:rPr>
              <a:t>  acceleration</a:t>
            </a:r>
            <a:endParaRPr lang="en-US" sz="16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425" y="1988840"/>
            <a:ext cx="2693975" cy="152516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64904"/>
            <a:ext cx="3024336" cy="362440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275856" y="3645024"/>
            <a:ext cx="51508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Many GRMHD simulations  of jet formation (Port+,2019…) </a:t>
            </a:r>
          </a:p>
          <a:p>
            <a:r>
              <a:rPr lang="en-US" sz="1600" dirty="0"/>
              <a:t>suggest that :</a:t>
            </a:r>
          </a:p>
          <a:p>
            <a:r>
              <a:rPr lang="en-US" sz="1600" dirty="0"/>
              <a:t>jet spine (</a:t>
            </a:r>
            <a:r>
              <a:rPr lang="en-US" sz="1600" dirty="0" err="1"/>
              <a:t>Poynting</a:t>
            </a:r>
            <a:r>
              <a:rPr lang="en-US" sz="1600" dirty="0"/>
              <a:t> flux jet) is driven by BZ process may be </a:t>
            </a:r>
          </a:p>
          <a:p>
            <a:r>
              <a:rPr lang="en-US" sz="1600" dirty="0"/>
              <a:t>surrounded by a broad sheath wind driven by the magnetic </a:t>
            </a:r>
          </a:p>
          <a:p>
            <a:r>
              <a:rPr lang="en-US" sz="1600" dirty="0"/>
              <a:t>field anchored in the accretion disk.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347864" y="5301208"/>
            <a:ext cx="5081327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Open problem: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How the </a:t>
            </a:r>
            <a:r>
              <a:rPr lang="en-US" sz="1600" b="1" dirty="0" err="1">
                <a:solidFill>
                  <a:srgbClr val="FF0000"/>
                </a:solidFill>
              </a:rPr>
              <a:t>Poynting</a:t>
            </a:r>
            <a:r>
              <a:rPr lang="en-US" sz="1600" b="1" dirty="0">
                <a:solidFill>
                  <a:srgbClr val="FF0000"/>
                </a:solidFill>
              </a:rPr>
              <a:t> flux turn in a matter dominated jet?</a:t>
            </a:r>
          </a:p>
          <a:p>
            <a:r>
              <a:rPr lang="en-US" sz="1600" dirty="0"/>
              <a:t>Possibility: CD instability  due to the </a:t>
            </a:r>
            <a:r>
              <a:rPr lang="en-US" sz="1600" dirty="0" err="1"/>
              <a:t>toroidal</a:t>
            </a:r>
            <a:r>
              <a:rPr lang="en-US" sz="1600" dirty="0"/>
              <a:t> magnetic field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833060" y="6381328"/>
            <a:ext cx="2136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Review Mizuno,2022</a:t>
            </a:r>
          </a:p>
        </p:txBody>
      </p:sp>
    </p:spTree>
    <p:extLst>
      <p:ext uri="{BB962C8B-B14F-4D97-AF65-F5344CB8AC3E}">
        <p14:creationId xmlns:p14="http://schemas.microsoft.com/office/powerpoint/2010/main" val="1458407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80339" y="620687"/>
            <a:ext cx="2568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Propagation phase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661374" y="284455"/>
            <a:ext cx="34390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The MHD ins. are very important </a:t>
            </a:r>
          </a:p>
          <a:p>
            <a:r>
              <a:rPr lang="en-US" b="1" dirty="0">
                <a:solidFill>
                  <a:srgbClr val="00B050"/>
                </a:solidFill>
              </a:rPr>
              <a:t>in determining morphology,</a:t>
            </a:r>
          </a:p>
          <a:p>
            <a:r>
              <a:rPr lang="en-US" b="1" dirty="0">
                <a:solidFill>
                  <a:srgbClr val="00B050"/>
                </a:solidFill>
              </a:rPr>
              <a:t>dynamics and emission properties</a:t>
            </a:r>
          </a:p>
          <a:p>
            <a:r>
              <a:rPr lang="en-US" b="1" dirty="0">
                <a:solidFill>
                  <a:srgbClr val="00B050"/>
                </a:solidFill>
              </a:rPr>
              <a:t>of astrophysical jets.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683568" y="1785095"/>
            <a:ext cx="7416824" cy="1211857"/>
            <a:chOff x="683568" y="1281038"/>
            <a:chExt cx="7416824" cy="1211857"/>
          </a:xfrm>
        </p:grpSpPr>
        <p:sp>
          <p:nvSpPr>
            <p:cNvPr id="4" name="CasellaDiTesto 3"/>
            <p:cNvSpPr txBox="1"/>
            <p:nvPr/>
          </p:nvSpPr>
          <p:spPr>
            <a:xfrm>
              <a:off x="683568" y="1691516"/>
              <a:ext cx="2069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KELVIN HELMHOLTZ</a:t>
              </a:r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840" y="1590520"/>
              <a:ext cx="2209197" cy="686352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339028" y="731532"/>
              <a:ext cx="1211857" cy="2310870"/>
            </a:xfrm>
            <a:prstGeom prst="rect">
              <a:avLst/>
            </a:prstGeom>
          </p:spPr>
        </p:pic>
      </p:grpSp>
      <p:grpSp>
        <p:nvGrpSpPr>
          <p:cNvPr id="11" name="Gruppo 10"/>
          <p:cNvGrpSpPr/>
          <p:nvPr/>
        </p:nvGrpSpPr>
        <p:grpSpPr>
          <a:xfrm>
            <a:off x="705590" y="3501008"/>
            <a:ext cx="5313047" cy="1152128"/>
            <a:chOff x="705590" y="2852936"/>
            <a:chExt cx="5313047" cy="1152128"/>
          </a:xfrm>
        </p:grpSpPr>
        <p:sp>
          <p:nvSpPr>
            <p:cNvPr id="8" name="CasellaDiTesto 7"/>
            <p:cNvSpPr txBox="1"/>
            <p:nvPr/>
          </p:nvSpPr>
          <p:spPr>
            <a:xfrm>
              <a:off x="705590" y="3347700"/>
              <a:ext cx="1885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CURRENT DRIVEN</a:t>
              </a: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428" y="3076492"/>
              <a:ext cx="490476" cy="928572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2852936"/>
              <a:ext cx="1518645" cy="1152128"/>
            </a:xfrm>
            <a:prstGeom prst="rect">
              <a:avLst/>
            </a:prstGeom>
          </p:spPr>
        </p:pic>
      </p:grpSp>
      <p:grpSp>
        <p:nvGrpSpPr>
          <p:cNvPr id="15" name="Gruppo 14"/>
          <p:cNvGrpSpPr/>
          <p:nvPr/>
        </p:nvGrpSpPr>
        <p:grpSpPr>
          <a:xfrm>
            <a:off x="755576" y="5559383"/>
            <a:ext cx="8208912" cy="821945"/>
            <a:chOff x="755576" y="4767295"/>
            <a:chExt cx="8208912" cy="821945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755576" y="4931876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CENTRIFUGAL </a:t>
              </a:r>
            </a:p>
          </p:txBody>
        </p:sp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4767295"/>
              <a:ext cx="1872209" cy="821945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440" y="4797152"/>
              <a:ext cx="3732048" cy="716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2035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79512" y="543198"/>
            <a:ext cx="8856984" cy="2165722"/>
            <a:chOff x="1608175" y="116632"/>
            <a:chExt cx="7293914" cy="164945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449" y="116632"/>
              <a:ext cx="1090640" cy="1649459"/>
            </a:xfrm>
            <a:prstGeom prst="rect">
              <a:avLst/>
            </a:prstGeom>
            <a:noFill/>
            <a:ln w="28575" cap="flat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8290990" y="495977"/>
              <a:ext cx="457474" cy="340735"/>
            </a:xfrm>
            <a:prstGeom prst="rect">
              <a:avLst/>
            </a:prstGeom>
            <a:noFill/>
            <a:ln w="28575" cap="flat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5pPr>
              <a:lvl6pPr marL="2514600" indent="-228600" defTabSz="457200" fontAlgn="base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6pPr>
              <a:lvl7pPr marL="2971800" indent="-228600" defTabSz="457200" fontAlgn="base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7pPr>
              <a:lvl8pPr marL="3429000" indent="-228600" defTabSz="457200" fontAlgn="base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8pPr>
              <a:lvl9pPr marL="3886200" indent="-228600" defTabSz="457200" fontAlgn="base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it-IT" altLang="x-none" sz="800" b="1" dirty="0">
                  <a:solidFill>
                    <a:srgbClr val="99CCFF"/>
                  </a:solidFill>
                  <a:latin typeface="Arial" charset="0"/>
                </a:rPr>
                <a:t>3C 98</a:t>
              </a:r>
            </a:p>
            <a:p>
              <a:pPr>
                <a:buClrTx/>
                <a:buFontTx/>
                <a:buNone/>
              </a:pPr>
              <a:r>
                <a:rPr lang="it-IT" altLang="x-none" sz="800" i="1" dirty="0">
                  <a:solidFill>
                    <a:srgbClr val="99CCFF"/>
                  </a:solidFill>
                  <a:latin typeface="Arial" charset="0"/>
                </a:rPr>
                <a:t>VLA</a:t>
              </a:r>
            </a:p>
          </p:txBody>
        </p:sp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8175" y="116632"/>
              <a:ext cx="947641" cy="1649459"/>
            </a:xfrm>
            <a:prstGeom prst="rect">
              <a:avLst/>
            </a:prstGeom>
            <a:noFill/>
            <a:ln w="28575" cap="flat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Rettangolo 5"/>
            <p:cNvSpPr/>
            <p:nvPr/>
          </p:nvSpPr>
          <p:spPr>
            <a:xfrm>
              <a:off x="2023276" y="1378016"/>
              <a:ext cx="485800" cy="338554"/>
            </a:xfrm>
            <a:prstGeom prst="rect">
              <a:avLst/>
            </a:prstGeom>
            <a:ln w="28575">
              <a:solidFill>
                <a:srgbClr val="92D050"/>
              </a:solidFill>
            </a:ln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it-IT" altLang="x-none" sz="800" b="1" dirty="0">
                  <a:solidFill>
                    <a:srgbClr val="99CCFF"/>
                  </a:solidFill>
                  <a:latin typeface="Arial" charset="0"/>
                </a:rPr>
                <a:t>3C 31</a:t>
              </a:r>
            </a:p>
            <a:p>
              <a:pPr>
                <a:buClrTx/>
                <a:buFontTx/>
                <a:buNone/>
              </a:pPr>
              <a:r>
                <a:rPr lang="it-IT" altLang="x-none" sz="800" i="1" dirty="0">
                  <a:solidFill>
                    <a:srgbClr val="99CCFF"/>
                  </a:solidFill>
                  <a:latin typeface="Arial" charset="0"/>
                </a:rPr>
                <a:t>VLA</a:t>
              </a: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619672" y="692696"/>
            <a:ext cx="5933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Is it possible to decelerate a relativistic jet to sub-relativistic </a:t>
            </a:r>
          </a:p>
          <a:p>
            <a:r>
              <a:rPr lang="en-US" b="1" dirty="0">
                <a:solidFill>
                  <a:srgbClr val="FF0000"/>
                </a:solidFill>
              </a:rPr>
              <a:t>speed in the first </a:t>
            </a:r>
            <a:r>
              <a:rPr lang="en-US" b="1" dirty="0" err="1">
                <a:solidFill>
                  <a:srgbClr val="FF0000"/>
                </a:solidFill>
              </a:rPr>
              <a:t>kpc</a:t>
            </a:r>
            <a:r>
              <a:rPr lang="en-US" b="1" dirty="0">
                <a:solidFill>
                  <a:srgbClr val="FF0000"/>
                </a:solidFill>
              </a:rPr>
              <a:t>? 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3218508" y="1412776"/>
            <a:ext cx="4089796" cy="2457564"/>
            <a:chOff x="266180" y="1979548"/>
            <a:chExt cx="4089796" cy="2457564"/>
          </a:xfrm>
        </p:grpSpPr>
        <p:grpSp>
          <p:nvGrpSpPr>
            <p:cNvPr id="9" name="Gruppo 8"/>
            <p:cNvGrpSpPr/>
            <p:nvPr/>
          </p:nvGrpSpPr>
          <p:grpSpPr>
            <a:xfrm>
              <a:off x="266180" y="2390080"/>
              <a:ext cx="4089796" cy="2047032"/>
              <a:chOff x="266180" y="2030040"/>
              <a:chExt cx="4089796" cy="2047032"/>
            </a:xfrm>
          </p:grpSpPr>
          <p:sp>
            <p:nvSpPr>
              <p:cNvPr id="11" name="AutoShape 16"/>
              <p:cNvSpPr>
                <a:spLocks noChangeArrowheads="1"/>
              </p:cNvSpPr>
              <p:nvPr/>
            </p:nvSpPr>
            <p:spPr bwMode="auto">
              <a:xfrm>
                <a:off x="835195" y="2150013"/>
                <a:ext cx="2702822" cy="1559643"/>
              </a:xfrm>
              <a:prstGeom prst="foldedCorner">
                <a:avLst>
                  <a:gd name="adj" fmla="val 12500"/>
                </a:avLst>
              </a:prstGeom>
              <a:solidFill>
                <a:srgbClr val="CC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Text Box 17"/>
              <p:cNvSpPr txBox="1">
                <a:spLocks noChangeArrowheads="1"/>
              </p:cNvSpPr>
              <p:nvPr/>
            </p:nvSpPr>
            <p:spPr bwMode="auto">
              <a:xfrm>
                <a:off x="1242693" y="3289752"/>
                <a:ext cx="2242720" cy="307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it-IT" altLang="x-none" sz="1400" b="1" dirty="0">
                    <a:solidFill>
                      <a:srgbClr val="FF3300"/>
                    </a:solidFill>
                  </a:rPr>
                  <a:t>How </a:t>
                </a:r>
                <a:r>
                  <a:rPr lang="it-IT" altLang="x-none" sz="1400" b="1" dirty="0" err="1">
                    <a:solidFill>
                      <a:srgbClr val="FF3300"/>
                    </a:solidFill>
                  </a:rPr>
                  <a:t>entrainment</a:t>
                </a:r>
                <a:r>
                  <a:rPr lang="it-IT" altLang="x-none" sz="1400" b="1" dirty="0">
                    <a:solidFill>
                      <a:srgbClr val="FF3300"/>
                    </a:solidFill>
                  </a:rPr>
                  <a:t> </a:t>
                </a:r>
                <a:r>
                  <a:rPr lang="it-IT" altLang="x-none" sz="1400" b="1" dirty="0" err="1">
                    <a:solidFill>
                      <a:srgbClr val="FF3300"/>
                    </a:solidFill>
                  </a:rPr>
                  <a:t>develops</a:t>
                </a:r>
                <a:r>
                  <a:rPr lang="it-IT" altLang="x-none" sz="1400" b="1" dirty="0">
                    <a:solidFill>
                      <a:srgbClr val="FF3300"/>
                    </a:solidFill>
                  </a:rPr>
                  <a:t> </a:t>
                </a:r>
              </a:p>
            </p:txBody>
          </p:sp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1290111" y="2186254"/>
                <a:ext cx="2156775" cy="307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it-IT" altLang="x-none" sz="1400" b="1" dirty="0" err="1">
                    <a:solidFill>
                      <a:srgbClr val="FF3300"/>
                    </a:solidFill>
                    <a:latin typeface="+mj-lt"/>
                    <a:cs typeface="Times New Roman" pitchFamily="18" charset="0"/>
                  </a:rPr>
                  <a:t>Our</a:t>
                </a:r>
                <a:r>
                  <a:rPr lang="it-IT" altLang="x-none" sz="1400" b="1" dirty="0">
                    <a:solidFill>
                      <a:srgbClr val="FF3300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it-IT" altLang="x-none" sz="1400" b="1" dirty="0" err="1">
                    <a:solidFill>
                      <a:srgbClr val="FF3300"/>
                    </a:solidFill>
                    <a:latin typeface="+mj-lt"/>
                    <a:cs typeface="Times New Roman" pitchFamily="18" charset="0"/>
                  </a:rPr>
                  <a:t>purposes</a:t>
                </a:r>
                <a:r>
                  <a:rPr lang="it-IT" altLang="x-none" sz="1400" b="1" dirty="0">
                    <a:solidFill>
                      <a:srgbClr val="FF3300"/>
                    </a:solidFill>
                    <a:latin typeface="+mj-lt"/>
                    <a:cs typeface="Times New Roman" pitchFamily="18" charset="0"/>
                  </a:rPr>
                  <a:t> are to </a:t>
                </a:r>
                <a:r>
                  <a:rPr lang="it-IT" altLang="x-none" sz="1400" b="1" dirty="0" err="1">
                    <a:solidFill>
                      <a:srgbClr val="FF3300"/>
                    </a:solidFill>
                    <a:latin typeface="+mj-lt"/>
                    <a:cs typeface="Times New Roman" pitchFamily="18" charset="0"/>
                  </a:rPr>
                  <a:t>study</a:t>
                </a:r>
                <a:r>
                  <a:rPr lang="it-IT" altLang="x-none" sz="1400" b="1" dirty="0">
                    <a:solidFill>
                      <a:srgbClr val="FF3300"/>
                    </a:solidFill>
                    <a:latin typeface="+mj-lt"/>
                    <a:cs typeface="Times New Roman" pitchFamily="18" charset="0"/>
                  </a:rPr>
                  <a:t> </a:t>
                </a:r>
              </a:p>
            </p:txBody>
          </p:sp>
          <p:grpSp>
            <p:nvGrpSpPr>
              <p:cNvPr id="14" name="Group 19"/>
              <p:cNvGrpSpPr>
                <a:grpSpLocks/>
              </p:cNvGrpSpPr>
              <p:nvPr/>
            </p:nvGrpSpPr>
            <p:grpSpPr bwMode="auto">
              <a:xfrm>
                <a:off x="266180" y="2509930"/>
                <a:ext cx="4089796" cy="832310"/>
                <a:chOff x="192" y="48"/>
                <a:chExt cx="5520" cy="666"/>
              </a:xfrm>
            </p:grpSpPr>
            <p:sp>
              <p:nvSpPr>
                <p:cNvPr id="19" name="AutoShape 20"/>
                <p:cNvSpPr>
                  <a:spLocks noChangeArrowheads="1"/>
                </p:cNvSpPr>
                <p:nvPr/>
              </p:nvSpPr>
              <p:spPr bwMode="auto">
                <a:xfrm rot="-5400000">
                  <a:off x="2715" y="-2283"/>
                  <a:ext cx="666" cy="5328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33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Oval 21"/>
                <p:cNvSpPr>
                  <a:spLocks noChangeArrowheads="1"/>
                </p:cNvSpPr>
                <p:nvPr/>
              </p:nvSpPr>
              <p:spPr bwMode="auto">
                <a:xfrm>
                  <a:off x="192" y="357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" name="Line 22"/>
              <p:cNvSpPr>
                <a:spLocks noChangeShapeType="1"/>
              </p:cNvSpPr>
              <p:nvPr/>
            </p:nvSpPr>
            <p:spPr bwMode="auto">
              <a:xfrm>
                <a:off x="3573580" y="2030040"/>
                <a:ext cx="0" cy="173960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23"/>
              <p:cNvSpPr>
                <a:spLocks noChangeShapeType="1"/>
              </p:cNvSpPr>
              <p:nvPr/>
            </p:nvSpPr>
            <p:spPr bwMode="auto">
              <a:xfrm>
                <a:off x="799632" y="2090026"/>
                <a:ext cx="0" cy="173960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 Box 24"/>
              <p:cNvSpPr txBox="1">
                <a:spLocks noChangeArrowheads="1"/>
              </p:cNvSpPr>
              <p:nvPr/>
            </p:nvSpPr>
            <p:spPr bwMode="auto">
              <a:xfrm>
                <a:off x="692941" y="3769642"/>
                <a:ext cx="356375" cy="30743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it-IT" altLang="x-none" sz="1400" b="1" dirty="0">
                    <a:solidFill>
                      <a:schemeClr val="accent2"/>
                    </a:solidFill>
                    <a:latin typeface="+mj-lt"/>
                  </a:rPr>
                  <a:t>pc</a:t>
                </a:r>
              </a:p>
            </p:txBody>
          </p:sp>
          <p:sp>
            <p:nvSpPr>
              <p:cNvPr id="18" name="Text Box 25"/>
              <p:cNvSpPr txBox="1">
                <a:spLocks noChangeArrowheads="1"/>
              </p:cNvSpPr>
              <p:nvPr/>
            </p:nvSpPr>
            <p:spPr bwMode="auto">
              <a:xfrm>
                <a:off x="3431326" y="3769642"/>
                <a:ext cx="443061" cy="30743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it-IT" altLang="x-none" sz="1400" b="1" dirty="0" err="1">
                    <a:solidFill>
                      <a:schemeClr val="accent2"/>
                    </a:solidFill>
                    <a:latin typeface="+mj-lt"/>
                  </a:rPr>
                  <a:t>kpc</a:t>
                </a:r>
                <a:endParaRPr lang="it-IT" altLang="x-none" sz="1400" b="1" dirty="0">
                  <a:solidFill>
                    <a:schemeClr val="accent2"/>
                  </a:solidFill>
                  <a:latin typeface="+mj-lt"/>
                </a:endParaRPr>
              </a:p>
            </p:txBody>
          </p:sp>
        </p:grpSp>
        <p:sp>
          <p:nvSpPr>
            <p:cNvPr id="10" name="CasellaDiTesto 9"/>
            <p:cNvSpPr txBox="1"/>
            <p:nvPr/>
          </p:nvSpPr>
          <p:spPr>
            <a:xfrm>
              <a:off x="323528" y="1979548"/>
              <a:ext cx="1400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Deceleration</a:t>
              </a:r>
            </a:p>
          </p:txBody>
        </p:sp>
      </p:grpSp>
      <p:grpSp>
        <p:nvGrpSpPr>
          <p:cNvPr id="34" name="Gruppo 33"/>
          <p:cNvGrpSpPr/>
          <p:nvPr/>
        </p:nvGrpSpPr>
        <p:grpSpPr>
          <a:xfrm>
            <a:off x="273301" y="3491237"/>
            <a:ext cx="3010164" cy="2890091"/>
            <a:chOff x="5681113" y="2688299"/>
            <a:chExt cx="3481276" cy="3571314"/>
          </a:xfrm>
        </p:grpSpPr>
        <p:pic>
          <p:nvPicPr>
            <p:cNvPr id="35" name="Immagine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1113" y="2688299"/>
              <a:ext cx="3139359" cy="3044957"/>
            </a:xfrm>
            <a:prstGeom prst="rect">
              <a:avLst/>
            </a:prstGeom>
          </p:spPr>
        </p:pic>
        <p:cxnSp>
          <p:nvCxnSpPr>
            <p:cNvPr id="36" name="Connettore 7 35"/>
            <p:cNvCxnSpPr/>
            <p:nvPr/>
          </p:nvCxnSpPr>
          <p:spPr>
            <a:xfrm>
              <a:off x="5998041" y="4983512"/>
              <a:ext cx="806207" cy="965768"/>
            </a:xfrm>
            <a:prstGeom prst="curvedConnector3">
              <a:avLst/>
            </a:prstGeom>
            <a:ln w="31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36"/>
            <p:cNvSpPr txBox="1"/>
            <p:nvPr/>
          </p:nvSpPr>
          <p:spPr>
            <a:xfrm>
              <a:off x="7012088" y="5765193"/>
              <a:ext cx="2150301" cy="494420"/>
            </a:xfrm>
            <a:prstGeom prst="rect">
              <a:avLst/>
            </a:prstGeom>
            <a:noFill/>
            <a:ln w="3175">
              <a:solidFill>
                <a:srgbClr val="C00000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C00000"/>
                  </a:solidFill>
                  <a:latin typeface="Comic Sans MS" pitchFamily="66" charset="0"/>
                </a:rPr>
                <a:t>Constant external density</a:t>
              </a:r>
            </a:p>
            <a:p>
              <a:r>
                <a:rPr lang="en-US" sz="1000" dirty="0">
                  <a:solidFill>
                    <a:srgbClr val="C00000"/>
                  </a:solidFill>
                  <a:latin typeface="Comic Sans MS" pitchFamily="66" charset="0"/>
                </a:rPr>
                <a:t>inside the galaxy core</a:t>
              </a:r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3563888" y="4653136"/>
            <a:ext cx="5475867" cy="1488165"/>
            <a:chOff x="2191966" y="4149080"/>
            <a:chExt cx="5620395" cy="2064229"/>
          </a:xfrm>
        </p:grpSpPr>
        <p:pic>
          <p:nvPicPr>
            <p:cNvPr id="39" name="Immagine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966" y="4149080"/>
              <a:ext cx="5326336" cy="864096"/>
            </a:xfrm>
            <a:prstGeom prst="rect">
              <a:avLst/>
            </a:prstGeom>
          </p:spPr>
        </p:pic>
        <p:sp>
          <p:nvSpPr>
            <p:cNvPr id="40" name="Ovale 39"/>
            <p:cNvSpPr/>
            <p:nvPr/>
          </p:nvSpPr>
          <p:spPr>
            <a:xfrm>
              <a:off x="2996208" y="4274030"/>
              <a:ext cx="216024" cy="336037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e 40"/>
            <p:cNvSpPr/>
            <p:nvPr/>
          </p:nvSpPr>
          <p:spPr>
            <a:xfrm>
              <a:off x="3707904" y="4322035"/>
              <a:ext cx="216024" cy="288032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cxnSp>
          <p:nvCxnSpPr>
            <p:cNvPr id="42" name="Connettore 2 41"/>
            <p:cNvCxnSpPr/>
            <p:nvPr/>
          </p:nvCxnSpPr>
          <p:spPr>
            <a:xfrm>
              <a:off x="2987824" y="4562062"/>
              <a:ext cx="0" cy="912101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2 42"/>
            <p:cNvCxnSpPr/>
            <p:nvPr/>
          </p:nvCxnSpPr>
          <p:spPr>
            <a:xfrm>
              <a:off x="3707212" y="4562062"/>
              <a:ext cx="0" cy="912101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sellaDiTesto 43"/>
            <p:cNvSpPr txBox="1"/>
            <p:nvPr/>
          </p:nvSpPr>
          <p:spPr>
            <a:xfrm>
              <a:off x="2793528" y="547416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</a:t>
              </a:r>
            </a:p>
          </p:txBody>
        </p:sp>
        <p:grpSp>
          <p:nvGrpSpPr>
            <p:cNvPr id="45" name="Gruppo 44"/>
            <p:cNvGrpSpPr/>
            <p:nvPr/>
          </p:nvGrpSpPr>
          <p:grpSpPr>
            <a:xfrm>
              <a:off x="3347864" y="5474163"/>
              <a:ext cx="835242" cy="348040"/>
              <a:chOff x="1475656" y="4011910"/>
              <a:chExt cx="835242" cy="261030"/>
            </a:xfrm>
          </p:grpSpPr>
          <p:grpSp>
            <p:nvGrpSpPr>
              <p:cNvPr id="60" name="Gruppo 59"/>
              <p:cNvGrpSpPr/>
              <p:nvPr/>
            </p:nvGrpSpPr>
            <p:grpSpPr>
              <a:xfrm>
                <a:off x="1475656" y="4011910"/>
                <a:ext cx="479555" cy="261030"/>
                <a:chOff x="1475656" y="3981713"/>
                <a:chExt cx="479555" cy="261030"/>
              </a:xfrm>
            </p:grpSpPr>
            <p:sp>
              <p:nvSpPr>
                <p:cNvPr id="64" name="CasellaDiTesto 63"/>
                <p:cNvSpPr txBox="1"/>
                <p:nvPr/>
              </p:nvSpPr>
              <p:spPr>
                <a:xfrm>
                  <a:off x="1475656" y="4011910"/>
                  <a:ext cx="367408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10</a:t>
                  </a:r>
                  <a:endParaRPr lang="en-US" sz="1000" dirty="0"/>
                </a:p>
              </p:txBody>
            </p:sp>
            <p:sp>
              <p:nvSpPr>
                <p:cNvPr id="65" name="CasellaDiTesto 64"/>
                <p:cNvSpPr txBox="1"/>
                <p:nvPr/>
              </p:nvSpPr>
              <p:spPr>
                <a:xfrm>
                  <a:off x="1666349" y="3981713"/>
                  <a:ext cx="288862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/>
                    <a:t>-2</a:t>
                  </a:r>
                </a:p>
              </p:txBody>
            </p:sp>
          </p:grpSp>
          <p:grpSp>
            <p:nvGrpSpPr>
              <p:cNvPr id="61" name="Gruppo 60"/>
              <p:cNvGrpSpPr/>
              <p:nvPr/>
            </p:nvGrpSpPr>
            <p:grpSpPr>
              <a:xfrm>
                <a:off x="1788189" y="4011910"/>
                <a:ext cx="522709" cy="261030"/>
                <a:chOff x="1475656" y="3981713"/>
                <a:chExt cx="522709" cy="261030"/>
              </a:xfrm>
            </p:grpSpPr>
            <p:sp>
              <p:nvSpPr>
                <p:cNvPr id="62" name="CasellaDiTesto 61"/>
                <p:cNvSpPr txBox="1"/>
                <p:nvPr/>
              </p:nvSpPr>
              <p:spPr>
                <a:xfrm>
                  <a:off x="1475656" y="4011910"/>
                  <a:ext cx="412292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,10</a:t>
                  </a:r>
                  <a:endParaRPr lang="en-US" sz="1000" dirty="0"/>
                </a:p>
              </p:txBody>
            </p:sp>
            <p:sp>
              <p:nvSpPr>
                <p:cNvPr id="63" name="CasellaDiTesto 62"/>
                <p:cNvSpPr txBox="1"/>
                <p:nvPr/>
              </p:nvSpPr>
              <p:spPr>
                <a:xfrm>
                  <a:off x="1709503" y="3981713"/>
                  <a:ext cx="288862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/>
                    <a:t>-4</a:t>
                  </a:r>
                </a:p>
              </p:txBody>
            </p:sp>
          </p:grpSp>
        </p:grpSp>
        <p:cxnSp>
          <p:nvCxnSpPr>
            <p:cNvPr id="46" name="Connettore 4 45"/>
            <p:cNvCxnSpPr>
              <a:endCxn id="58" idx="1"/>
            </p:cNvCxnSpPr>
            <p:nvPr/>
          </p:nvCxnSpPr>
          <p:spPr>
            <a:xfrm>
              <a:off x="2339752" y="5114123"/>
              <a:ext cx="4106061" cy="650202"/>
            </a:xfrm>
            <a:prstGeom prst="bentConnector3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uppo 46"/>
            <p:cNvGrpSpPr/>
            <p:nvPr/>
          </p:nvGrpSpPr>
          <p:grpSpPr>
            <a:xfrm>
              <a:off x="6444624" y="5378152"/>
              <a:ext cx="1367737" cy="835157"/>
              <a:chOff x="6444623" y="4033614"/>
              <a:chExt cx="1367737" cy="626368"/>
            </a:xfrm>
          </p:grpSpPr>
          <p:grpSp>
            <p:nvGrpSpPr>
              <p:cNvPr id="48" name="Gruppo 47"/>
              <p:cNvGrpSpPr/>
              <p:nvPr/>
            </p:nvGrpSpPr>
            <p:grpSpPr>
              <a:xfrm>
                <a:off x="6445812" y="4177630"/>
                <a:ext cx="1366548" cy="283096"/>
                <a:chOff x="4573604" y="4083918"/>
                <a:chExt cx="1366548" cy="283096"/>
              </a:xfrm>
            </p:grpSpPr>
            <p:grpSp>
              <p:nvGrpSpPr>
                <p:cNvPr id="50" name="Gruppo 49"/>
                <p:cNvGrpSpPr/>
                <p:nvPr/>
              </p:nvGrpSpPr>
              <p:grpSpPr>
                <a:xfrm>
                  <a:off x="4573604" y="4083918"/>
                  <a:ext cx="862492" cy="261030"/>
                  <a:chOff x="1475656" y="4011910"/>
                  <a:chExt cx="862492" cy="261030"/>
                </a:xfrm>
              </p:grpSpPr>
              <p:grpSp>
                <p:nvGrpSpPr>
                  <p:cNvPr id="54" name="Gruppo 53"/>
                  <p:cNvGrpSpPr/>
                  <p:nvPr/>
                </p:nvGrpSpPr>
                <p:grpSpPr>
                  <a:xfrm>
                    <a:off x="1475656" y="4011910"/>
                    <a:ext cx="506805" cy="261030"/>
                    <a:chOff x="1475656" y="3981713"/>
                    <a:chExt cx="506805" cy="261030"/>
                  </a:xfrm>
                </p:grpSpPr>
                <p:sp>
                  <p:nvSpPr>
                    <p:cNvPr id="58" name="CasellaDiTesto 57"/>
                    <p:cNvSpPr txBox="1"/>
                    <p:nvPr/>
                  </p:nvSpPr>
                  <p:spPr>
                    <a:xfrm>
                      <a:off x="1475656" y="4011910"/>
                      <a:ext cx="367408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/>
                        <a:t>10</a:t>
                      </a:r>
                      <a:endParaRPr lang="en-US" sz="1000" dirty="0"/>
                    </a:p>
                  </p:txBody>
                </p:sp>
                <p:sp>
                  <p:nvSpPr>
                    <p:cNvPr id="59" name="CasellaDiTesto 58"/>
                    <p:cNvSpPr txBox="1"/>
                    <p:nvPr/>
                  </p:nvSpPr>
                  <p:spPr>
                    <a:xfrm>
                      <a:off x="1666349" y="3981713"/>
                      <a:ext cx="316112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/>
                        <a:t>43</a:t>
                      </a:r>
                    </a:p>
                  </p:txBody>
                </p:sp>
              </p:grpSp>
              <p:grpSp>
                <p:nvGrpSpPr>
                  <p:cNvPr id="55" name="Gruppo 54"/>
                  <p:cNvGrpSpPr/>
                  <p:nvPr/>
                </p:nvGrpSpPr>
                <p:grpSpPr>
                  <a:xfrm>
                    <a:off x="1788189" y="4011910"/>
                    <a:ext cx="549959" cy="261030"/>
                    <a:chOff x="1475656" y="3981713"/>
                    <a:chExt cx="549959" cy="261030"/>
                  </a:xfrm>
                </p:grpSpPr>
                <p:sp>
                  <p:nvSpPr>
                    <p:cNvPr id="56" name="CasellaDiTesto 55"/>
                    <p:cNvSpPr txBox="1"/>
                    <p:nvPr/>
                  </p:nvSpPr>
                  <p:spPr>
                    <a:xfrm>
                      <a:off x="1475656" y="4011910"/>
                      <a:ext cx="412292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/>
                        <a:t>,10</a:t>
                      </a:r>
                      <a:endParaRPr lang="en-US" sz="1000" dirty="0"/>
                    </a:p>
                  </p:txBody>
                </p:sp>
                <p:sp>
                  <p:nvSpPr>
                    <p:cNvPr id="57" name="CasellaDiTesto 56"/>
                    <p:cNvSpPr txBox="1"/>
                    <p:nvPr/>
                  </p:nvSpPr>
                  <p:spPr>
                    <a:xfrm>
                      <a:off x="1709503" y="3981713"/>
                      <a:ext cx="316112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/>
                        <a:t>45</a:t>
                      </a:r>
                    </a:p>
                  </p:txBody>
                </p:sp>
              </p:grpSp>
            </p:grpSp>
            <p:grpSp>
              <p:nvGrpSpPr>
                <p:cNvPr id="51" name="Gruppo 50"/>
                <p:cNvGrpSpPr/>
                <p:nvPr/>
              </p:nvGrpSpPr>
              <p:grpSpPr>
                <a:xfrm>
                  <a:off x="5226944" y="4136181"/>
                  <a:ext cx="713208" cy="230833"/>
                  <a:chOff x="5658992" y="4190122"/>
                  <a:chExt cx="713208" cy="230833"/>
                </a:xfrm>
              </p:grpSpPr>
              <p:sp>
                <p:nvSpPr>
                  <p:cNvPr id="52" name="CasellaDiTesto 51"/>
                  <p:cNvSpPr txBox="1"/>
                  <p:nvPr/>
                </p:nvSpPr>
                <p:spPr>
                  <a:xfrm>
                    <a:off x="5658992" y="4190122"/>
                    <a:ext cx="570028" cy="2308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erg  s</a:t>
                    </a:r>
                  </a:p>
                </p:txBody>
              </p:sp>
              <p:sp>
                <p:nvSpPr>
                  <p:cNvPr id="53" name="CasellaDiTesto 52"/>
                  <p:cNvSpPr txBox="1"/>
                  <p:nvPr/>
                </p:nvSpPr>
                <p:spPr>
                  <a:xfrm>
                    <a:off x="6083338" y="4197737"/>
                    <a:ext cx="288862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dirty="0"/>
                      <a:t>-1</a:t>
                    </a:r>
                  </a:p>
                </p:txBody>
              </p:sp>
            </p:grpSp>
          </p:grpSp>
          <p:sp>
            <p:nvSpPr>
              <p:cNvPr id="49" name="Ovale 48"/>
              <p:cNvSpPr/>
              <p:nvPr/>
            </p:nvSpPr>
            <p:spPr>
              <a:xfrm>
                <a:off x="6444623" y="4033614"/>
                <a:ext cx="1295729" cy="626368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610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44" y="2756925"/>
            <a:ext cx="3789041" cy="378904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2670"/>
            <a:ext cx="5796136" cy="2576060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323529" y="260648"/>
            <a:ext cx="3031023" cy="3217904"/>
            <a:chOff x="4572000" y="987574"/>
            <a:chExt cx="4029314" cy="3061500"/>
          </a:xfrm>
        </p:grpSpPr>
        <p:sp>
          <p:nvSpPr>
            <p:cNvPr id="6" name="Ovale 5"/>
            <p:cNvSpPr/>
            <p:nvPr/>
          </p:nvSpPr>
          <p:spPr>
            <a:xfrm>
              <a:off x="5455930" y="3579861"/>
              <a:ext cx="1564342" cy="46921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4572000" y="987574"/>
              <a:ext cx="4029314" cy="439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Jet instabilities</a:t>
              </a:r>
              <a:r>
                <a:rPr lang="en-US" sz="1200" dirty="0"/>
                <a:t>: growth length-scale increases</a:t>
              </a:r>
            </a:p>
            <a:p>
              <a:r>
                <a:rPr lang="en-US" sz="1200" dirty="0"/>
                <a:t> with  Lorentz factor  and Mach number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5390743" y="1923678"/>
              <a:ext cx="1750373" cy="263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Non linear growth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5148064" y="2779064"/>
              <a:ext cx="2713485" cy="263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Mixing and mass entrainment</a:t>
              </a:r>
              <a:endParaRPr lang="en-US" sz="1200" dirty="0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5433520" y="3643159"/>
              <a:ext cx="1567794" cy="263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Jet deceleration</a:t>
              </a:r>
              <a:endParaRPr lang="en-US" sz="1200" dirty="0"/>
            </a:p>
          </p:txBody>
        </p:sp>
        <p:sp>
          <p:nvSpPr>
            <p:cNvPr id="11" name="Freccia in giù 10"/>
            <p:cNvSpPr/>
            <p:nvPr/>
          </p:nvSpPr>
          <p:spPr>
            <a:xfrm>
              <a:off x="6012160" y="1563638"/>
              <a:ext cx="484632" cy="386895"/>
            </a:xfrm>
            <a:prstGeom prst="down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ccia in giù 11"/>
            <p:cNvSpPr/>
            <p:nvPr/>
          </p:nvSpPr>
          <p:spPr>
            <a:xfrm>
              <a:off x="6012160" y="2355726"/>
              <a:ext cx="484632" cy="386895"/>
            </a:xfrm>
            <a:prstGeom prst="down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ccia in giù 12"/>
            <p:cNvSpPr/>
            <p:nvPr/>
          </p:nvSpPr>
          <p:spPr>
            <a:xfrm>
              <a:off x="6012160" y="3192967"/>
              <a:ext cx="484632" cy="386895"/>
            </a:xfrm>
            <a:prstGeom prst="down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5148064" y="3621022"/>
            <a:ext cx="2391296" cy="1323439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ricollimation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shocks</a:t>
            </a:r>
          </a:p>
          <a:p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growth of instabilities</a:t>
            </a:r>
          </a:p>
          <a:p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mixing and jet breaking</a:t>
            </a: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70153"/>
            <a:ext cx="1008112" cy="22541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442766" y="6186790"/>
            <a:ext cx="2161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Rossi+, 2008,2020,2024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275856" y="539388"/>
            <a:ext cx="1488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Lorentz factor</a:t>
            </a:r>
          </a:p>
        </p:txBody>
      </p:sp>
    </p:spTree>
    <p:extLst>
      <p:ext uri="{BB962C8B-B14F-4D97-AF65-F5344CB8AC3E}">
        <p14:creationId xmlns:p14="http://schemas.microsoft.com/office/powerpoint/2010/main" val="3800350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o 54"/>
          <p:cNvGrpSpPr/>
          <p:nvPr/>
        </p:nvGrpSpPr>
        <p:grpSpPr>
          <a:xfrm>
            <a:off x="467544" y="68627"/>
            <a:ext cx="2663064" cy="3499095"/>
            <a:chOff x="467544" y="51470"/>
            <a:chExt cx="2663064" cy="2624321"/>
          </a:xfrm>
        </p:grpSpPr>
        <p:pic>
          <p:nvPicPr>
            <p:cNvPr id="49" name="Immagine 4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23478"/>
              <a:ext cx="2663064" cy="2552313"/>
            </a:xfrm>
            <a:prstGeom prst="rect">
              <a:avLst/>
            </a:prstGeom>
          </p:spPr>
        </p:pic>
        <p:sp>
          <p:nvSpPr>
            <p:cNvPr id="52" name="Rettangolo 51"/>
            <p:cNvSpPr/>
            <p:nvPr/>
          </p:nvSpPr>
          <p:spPr>
            <a:xfrm>
              <a:off x="1475656" y="51470"/>
              <a:ext cx="648072" cy="266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Immagine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123478"/>
              <a:ext cx="1198811" cy="201043"/>
            </a:xfrm>
            <a:prstGeom prst="rect">
              <a:avLst/>
            </a:prstGeom>
          </p:spPr>
        </p:pic>
      </p:grpSp>
      <p:grpSp>
        <p:nvGrpSpPr>
          <p:cNvPr id="56" name="Gruppo 55"/>
          <p:cNvGrpSpPr/>
          <p:nvPr/>
        </p:nvGrpSpPr>
        <p:grpSpPr>
          <a:xfrm>
            <a:off x="3203849" y="68627"/>
            <a:ext cx="2727099" cy="3499096"/>
            <a:chOff x="3357069" y="51470"/>
            <a:chExt cx="2727099" cy="2624322"/>
          </a:xfrm>
        </p:grpSpPr>
        <p:pic>
          <p:nvPicPr>
            <p:cNvPr id="50" name="Immagine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69" y="78884"/>
              <a:ext cx="2727099" cy="2596908"/>
            </a:xfrm>
            <a:prstGeom prst="rect">
              <a:avLst/>
            </a:prstGeom>
          </p:spPr>
        </p:pic>
        <p:sp>
          <p:nvSpPr>
            <p:cNvPr id="53" name="Rettangolo 52"/>
            <p:cNvSpPr/>
            <p:nvPr/>
          </p:nvSpPr>
          <p:spPr>
            <a:xfrm>
              <a:off x="4499992" y="51470"/>
              <a:ext cx="648072" cy="266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Immagine 5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208" y="78884"/>
              <a:ext cx="1370054" cy="229761"/>
            </a:xfrm>
            <a:prstGeom prst="rect">
              <a:avLst/>
            </a:prstGeom>
          </p:spPr>
        </p:pic>
      </p:grpSp>
      <p:pic>
        <p:nvPicPr>
          <p:cNvPr id="59" name="Immagin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3"/>
            <a:ext cx="5724128" cy="2544057"/>
          </a:xfrm>
          <a:prstGeom prst="rect">
            <a:avLst/>
          </a:prstGeom>
        </p:spPr>
      </p:pic>
      <p:grpSp>
        <p:nvGrpSpPr>
          <p:cNvPr id="61" name="Gruppo 60"/>
          <p:cNvGrpSpPr/>
          <p:nvPr/>
        </p:nvGrpSpPr>
        <p:grpSpPr>
          <a:xfrm>
            <a:off x="467544" y="3621021"/>
            <a:ext cx="1368152" cy="384043"/>
            <a:chOff x="467544" y="2643758"/>
            <a:chExt cx="1368152" cy="288032"/>
          </a:xfrm>
        </p:grpSpPr>
        <p:pic>
          <p:nvPicPr>
            <p:cNvPr id="57" name="Immagine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2651759"/>
              <a:ext cx="720080" cy="280031"/>
            </a:xfrm>
            <a:prstGeom prst="rect">
              <a:avLst/>
            </a:prstGeom>
          </p:spPr>
        </p:pic>
        <p:sp>
          <p:nvSpPr>
            <p:cNvPr id="60" name="CasellaDiTesto 59"/>
            <p:cNvSpPr txBox="1"/>
            <p:nvPr/>
          </p:nvSpPr>
          <p:spPr>
            <a:xfrm>
              <a:off x="467544" y="2643758"/>
              <a:ext cx="71205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Time unit:</a:t>
              </a:r>
            </a:p>
          </p:txBody>
        </p:sp>
      </p:grpSp>
      <p:grpSp>
        <p:nvGrpSpPr>
          <p:cNvPr id="66" name="Gruppo 65"/>
          <p:cNvGrpSpPr/>
          <p:nvPr/>
        </p:nvGrpSpPr>
        <p:grpSpPr>
          <a:xfrm>
            <a:off x="5906518" y="2584880"/>
            <a:ext cx="1905843" cy="1077954"/>
            <a:chOff x="5906517" y="1362595"/>
            <a:chExt cx="1905843" cy="808465"/>
          </a:xfrm>
        </p:grpSpPr>
        <p:pic>
          <p:nvPicPr>
            <p:cNvPr id="62" name="Immagine 6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5477" y="1362595"/>
              <a:ext cx="1198811" cy="201043"/>
            </a:xfrm>
            <a:prstGeom prst="rect">
              <a:avLst/>
            </a:prstGeom>
          </p:spPr>
        </p:pic>
        <p:sp>
          <p:nvSpPr>
            <p:cNvPr id="64" name="CasellaDiTesto 63"/>
            <p:cNvSpPr txBox="1"/>
            <p:nvPr/>
          </p:nvSpPr>
          <p:spPr>
            <a:xfrm>
              <a:off x="5906517" y="1617062"/>
              <a:ext cx="19058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/>
                <a:t>Strong deceleration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/>
                <a:t>Strong entrainment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/>
                <a:t>Steady state</a:t>
              </a:r>
            </a:p>
          </p:txBody>
        </p:sp>
      </p:grpSp>
      <p:grpSp>
        <p:nvGrpSpPr>
          <p:cNvPr id="67" name="Gruppo 66"/>
          <p:cNvGrpSpPr/>
          <p:nvPr/>
        </p:nvGrpSpPr>
        <p:grpSpPr>
          <a:xfrm>
            <a:off x="6012160" y="4466803"/>
            <a:ext cx="1841210" cy="1212255"/>
            <a:chOff x="5940152" y="2990061"/>
            <a:chExt cx="1841210" cy="909191"/>
          </a:xfrm>
        </p:grpSpPr>
        <p:pic>
          <p:nvPicPr>
            <p:cNvPr id="63" name="Immagine 6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258" y="2990061"/>
              <a:ext cx="1370054" cy="229761"/>
            </a:xfrm>
            <a:prstGeom prst="rect">
              <a:avLst/>
            </a:prstGeom>
          </p:spPr>
        </p:pic>
        <p:sp>
          <p:nvSpPr>
            <p:cNvPr id="65" name="CasellaDiTesto 64"/>
            <p:cNvSpPr txBox="1"/>
            <p:nvPr/>
          </p:nvSpPr>
          <p:spPr>
            <a:xfrm>
              <a:off x="5940152" y="3345254"/>
              <a:ext cx="18412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/>
                <a:t>Weak deceleration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/>
                <a:t>Weak entrainment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/>
                <a:t>No Steady state</a:t>
              </a:r>
            </a:p>
          </p:txBody>
        </p:sp>
      </p:grpSp>
      <p:cxnSp>
        <p:nvCxnSpPr>
          <p:cNvPr id="71" name="Connettore 7 70"/>
          <p:cNvCxnSpPr/>
          <p:nvPr/>
        </p:nvCxnSpPr>
        <p:spPr>
          <a:xfrm flipV="1">
            <a:off x="5468270" y="936602"/>
            <a:ext cx="576064" cy="38016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asellaDiTesto 73"/>
          <p:cNvSpPr txBox="1"/>
          <p:nvPr/>
        </p:nvSpPr>
        <p:spPr>
          <a:xfrm>
            <a:off x="6001556" y="303793"/>
            <a:ext cx="22318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Each curve shows, as a </a:t>
            </a:r>
          </a:p>
          <a:p>
            <a:r>
              <a:rPr lang="en-US" sz="1200" dirty="0"/>
              <a:t>function of time, the distance</a:t>
            </a:r>
          </a:p>
          <a:p>
            <a:r>
              <a:rPr lang="en-US" sz="1200" dirty="0"/>
              <a:t>up to which relativistic  material</a:t>
            </a:r>
          </a:p>
          <a:p>
            <a:r>
              <a:rPr lang="en-US" sz="1200" dirty="0"/>
              <a:t>(</a:t>
            </a:r>
            <a:r>
              <a:rPr lang="en-US" sz="1200" dirty="0">
                <a:latin typeface="Symbol" pitchFamily="18" charset="2"/>
              </a:rPr>
              <a:t>g</a:t>
            </a:r>
            <a:r>
              <a:rPr lang="en-US" sz="1200" dirty="0">
                <a:latin typeface="+mj-lt"/>
              </a:rPr>
              <a:t>&gt;5) carries more than certain </a:t>
            </a:r>
          </a:p>
          <a:p>
            <a:r>
              <a:rPr lang="en-US" sz="1200" dirty="0">
                <a:latin typeface="+mj-lt"/>
              </a:rPr>
              <a:t>fraction of the initial momentum</a:t>
            </a:r>
          </a:p>
          <a:p>
            <a:r>
              <a:rPr lang="en-US" sz="1200" dirty="0">
                <a:latin typeface="+mj-lt"/>
              </a:rPr>
              <a:t>flux: 70%,60%,50%......10%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01356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95536" y="164637"/>
            <a:ext cx="1772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Magnetic effects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467544" y="740702"/>
            <a:ext cx="5472604" cy="1929025"/>
            <a:chOff x="467544" y="908957"/>
            <a:chExt cx="5472604" cy="144676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987575"/>
              <a:ext cx="4104452" cy="1368151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059583"/>
              <a:ext cx="1632180" cy="1224135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908957"/>
              <a:ext cx="2088233" cy="191776"/>
            </a:xfrm>
            <a:prstGeom prst="rect">
              <a:avLst/>
            </a:prstGeom>
          </p:spPr>
        </p:pic>
      </p:grpSp>
      <p:grpSp>
        <p:nvGrpSpPr>
          <p:cNvPr id="13" name="Gruppo 12"/>
          <p:cNvGrpSpPr/>
          <p:nvPr/>
        </p:nvGrpSpPr>
        <p:grpSpPr>
          <a:xfrm>
            <a:off x="467544" y="2675783"/>
            <a:ext cx="5514089" cy="2001356"/>
            <a:chOff x="467543" y="2596728"/>
            <a:chExt cx="5514089" cy="1501017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2715766"/>
              <a:ext cx="4145936" cy="1381979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3" y="2776818"/>
              <a:ext cx="1646789" cy="1235092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31" y="2596728"/>
              <a:ext cx="2080270" cy="191045"/>
            </a:xfrm>
            <a:prstGeom prst="rect">
              <a:avLst/>
            </a:prstGeom>
          </p:spPr>
        </p:pic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4678275"/>
            <a:ext cx="6876256" cy="1631045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6300192" y="1028734"/>
            <a:ext cx="20646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Magnetic field reduces </a:t>
            </a:r>
          </a:p>
          <a:p>
            <a:r>
              <a:rPr lang="en-US" sz="1400" dirty="0"/>
              <a:t>entrainment, stabilizing </a:t>
            </a:r>
          </a:p>
          <a:p>
            <a:r>
              <a:rPr lang="en-US" sz="1400" dirty="0"/>
              <a:t>KH inst. .</a:t>
            </a:r>
          </a:p>
          <a:p>
            <a:r>
              <a:rPr lang="en-US" sz="1400" dirty="0"/>
              <a:t>New inst. (current-driven)</a:t>
            </a:r>
          </a:p>
          <a:p>
            <a:r>
              <a:rPr lang="en-US" sz="1400" dirty="0"/>
              <a:t>starts deforming the jet </a:t>
            </a:r>
          </a:p>
          <a:p>
            <a:r>
              <a:rPr lang="en-US" sz="1400" dirty="0"/>
              <a:t>without deceleration.</a:t>
            </a:r>
          </a:p>
        </p:txBody>
      </p:sp>
    </p:spTree>
    <p:extLst>
      <p:ext uri="{BB962C8B-B14F-4D97-AF65-F5344CB8AC3E}">
        <p14:creationId xmlns:p14="http://schemas.microsoft.com/office/powerpoint/2010/main" val="3705684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20572" y="356659"/>
            <a:ext cx="3747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Turbulent propagation starting from 1 </a:t>
            </a:r>
            <a:r>
              <a:rPr lang="en-US" sz="1600" b="1" dirty="0" err="1">
                <a:solidFill>
                  <a:srgbClr val="C00000"/>
                </a:solidFill>
              </a:rPr>
              <a:t>kpc</a:t>
            </a:r>
            <a:endParaRPr lang="en-US" sz="1600" b="1" dirty="0">
              <a:solidFill>
                <a:srgbClr val="C00000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251520" y="1028734"/>
            <a:ext cx="2324708" cy="5088565"/>
            <a:chOff x="251520" y="771550"/>
            <a:chExt cx="2324708" cy="3816424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73" y="1059582"/>
              <a:ext cx="2294755" cy="172106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859782"/>
              <a:ext cx="2304256" cy="1728192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611560" y="987574"/>
              <a:ext cx="91884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</a:rPr>
                <a:t>Mach number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611560" y="2787774"/>
              <a:ext cx="57419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</a:rPr>
                <a:t>Density</a:t>
              </a:r>
            </a:p>
          </p:txBody>
        </p:sp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771550"/>
              <a:ext cx="723900" cy="219075"/>
            </a:xfrm>
            <a:prstGeom prst="rect">
              <a:avLst/>
            </a:prstGeom>
          </p:spPr>
        </p:pic>
      </p:grpSp>
      <p:grpSp>
        <p:nvGrpSpPr>
          <p:cNvPr id="14" name="Gruppo 13"/>
          <p:cNvGrpSpPr/>
          <p:nvPr/>
        </p:nvGrpSpPr>
        <p:grpSpPr>
          <a:xfrm>
            <a:off x="2837738" y="1220756"/>
            <a:ext cx="1446230" cy="1678153"/>
            <a:chOff x="2837738" y="881087"/>
            <a:chExt cx="1446230" cy="1258615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2837738" y="881087"/>
              <a:ext cx="1446230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Initial conditions</a:t>
              </a:r>
              <a:r>
                <a:rPr lang="en-US" sz="1400" dirty="0">
                  <a:solidFill>
                    <a:schemeClr val="tx2">
                      <a:lumMod val="75000"/>
                    </a:schemeClr>
                  </a:solidFill>
                </a:rPr>
                <a:t>:</a:t>
              </a:r>
            </a:p>
          </p:txBody>
        </p:sp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111" y="1244352"/>
              <a:ext cx="885825" cy="895350"/>
            </a:xfrm>
            <a:prstGeom prst="rect">
              <a:avLst/>
            </a:prstGeom>
          </p:spPr>
        </p:pic>
      </p:grpSp>
      <p:grpSp>
        <p:nvGrpSpPr>
          <p:cNvPr id="4" name="Gruppo 3"/>
          <p:cNvGrpSpPr/>
          <p:nvPr/>
        </p:nvGrpSpPr>
        <p:grpSpPr>
          <a:xfrm>
            <a:off x="2555777" y="3307438"/>
            <a:ext cx="2581925" cy="2492408"/>
            <a:chOff x="2555776" y="2480578"/>
            <a:chExt cx="2581925" cy="1869306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2576228" y="2480578"/>
              <a:ext cx="2561473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We perform a set of simulations with similar conditions</a:t>
              </a:r>
            </a:p>
          </p:txBody>
        </p:sp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794" y="3147814"/>
              <a:ext cx="819150" cy="571500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2555776" y="3795886"/>
              <a:ext cx="258192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Non-relativistic  with 3 different  </a:t>
              </a:r>
            </a:p>
            <a:p>
              <a:r>
                <a:rPr lang="en-US" sz="1400" dirty="0"/>
                <a:t>external density stratification</a:t>
              </a:r>
            </a:p>
            <a:p>
              <a:r>
                <a:rPr lang="en-US" sz="1400" dirty="0"/>
                <a:t>(</a:t>
              </a:r>
              <a:r>
                <a:rPr lang="en-US" sz="1400" dirty="0" err="1"/>
                <a:t>Massaglia</a:t>
              </a:r>
              <a:r>
                <a:rPr lang="en-US" sz="1400" dirty="0"/>
                <a:t> et al. 2016)</a:t>
              </a: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3995936" y="3075806"/>
              <a:ext cx="728084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(0.06 c)</a:t>
              </a: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5165776" y="356659"/>
            <a:ext cx="3078632" cy="5894287"/>
            <a:chOff x="5165776" y="267494"/>
            <a:chExt cx="3078632" cy="4420715"/>
          </a:xfrm>
        </p:grpSpPr>
        <p:grpSp>
          <p:nvGrpSpPr>
            <p:cNvPr id="24" name="Gruppo 23"/>
            <p:cNvGrpSpPr/>
            <p:nvPr/>
          </p:nvGrpSpPr>
          <p:grpSpPr>
            <a:xfrm>
              <a:off x="5165776" y="278527"/>
              <a:ext cx="3078632" cy="4409682"/>
              <a:chOff x="5165776" y="278527"/>
              <a:chExt cx="3078632" cy="4409682"/>
            </a:xfrm>
          </p:grpSpPr>
          <p:pic>
            <p:nvPicPr>
              <p:cNvPr id="18" name="Immagine 1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2002" y="382118"/>
                <a:ext cx="3042406" cy="1397544"/>
              </a:xfrm>
              <a:prstGeom prst="rect">
                <a:avLst/>
              </a:prstGeom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5776" y="1826314"/>
                <a:ext cx="3006624" cy="1393508"/>
              </a:xfrm>
              <a:prstGeom prst="rect">
                <a:avLst/>
              </a:prstGeom>
            </p:spPr>
          </p:pic>
          <p:pic>
            <p:nvPicPr>
              <p:cNvPr id="20" name="Immagine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072" y="3291830"/>
                <a:ext cx="3024336" cy="1396379"/>
              </a:xfrm>
              <a:prstGeom prst="rect">
                <a:avLst/>
              </a:prstGeom>
            </p:spPr>
          </p:pic>
          <p:sp>
            <p:nvSpPr>
              <p:cNvPr id="21" name="CasellaDiTesto 20"/>
              <p:cNvSpPr txBox="1"/>
              <p:nvPr/>
            </p:nvSpPr>
            <p:spPr>
              <a:xfrm>
                <a:off x="5436096" y="278527"/>
                <a:ext cx="638316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density</a:t>
                </a:r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5436096" y="1718687"/>
                <a:ext cx="554960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tracer</a:t>
                </a:r>
              </a:p>
            </p:txBody>
          </p:sp>
          <p:sp>
            <p:nvSpPr>
              <p:cNvPr id="23" name="CasellaDiTesto 22"/>
              <p:cNvSpPr txBox="1"/>
              <p:nvPr/>
            </p:nvSpPr>
            <p:spPr>
              <a:xfrm>
                <a:off x="5445852" y="3158847"/>
                <a:ext cx="722249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pressure</a:t>
                </a:r>
              </a:p>
            </p:txBody>
          </p:sp>
        </p:grpSp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015" y="267494"/>
              <a:ext cx="919361" cy="152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6426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342898" y="260648"/>
            <a:ext cx="2500910" cy="1440160"/>
            <a:chOff x="4483468" y="896146"/>
            <a:chExt cx="2020749" cy="831455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468" y="896146"/>
              <a:ext cx="2020749" cy="831455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</p:pic>
        <p:sp>
          <p:nvSpPr>
            <p:cNvPr id="4" name="CasellaDiTesto 3"/>
            <p:cNvSpPr txBox="1"/>
            <p:nvPr/>
          </p:nvSpPr>
          <p:spPr>
            <a:xfrm>
              <a:off x="5697944" y="981308"/>
              <a:ext cx="4571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LOFAR</a:t>
              </a:r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3203848" y="601524"/>
            <a:ext cx="543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For the very low power jet (FR0) can we find a mechanism that stop the </a:t>
            </a:r>
          </a:p>
          <a:p>
            <a:r>
              <a:rPr lang="en-US" sz="1400" dirty="0"/>
              <a:t>Jet at even smaller distance?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51520" y="1916832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external pressure or the wind surrounding the jet may collimate the jet inducing a series of </a:t>
            </a:r>
            <a:r>
              <a:rPr lang="en-US" sz="1400" dirty="0" err="1"/>
              <a:t>recollimation</a:t>
            </a:r>
            <a:r>
              <a:rPr lang="en-US" sz="1400" dirty="0"/>
              <a:t> shocks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92896"/>
            <a:ext cx="2448272" cy="303644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92896"/>
            <a:ext cx="3744416" cy="298532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22456" y="5786680"/>
            <a:ext cx="8470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2D studies of </a:t>
            </a:r>
            <a:r>
              <a:rPr lang="en-US" sz="1400" dirty="0" err="1"/>
              <a:t>recollimation</a:t>
            </a:r>
            <a:r>
              <a:rPr lang="en-US" sz="1400" dirty="0"/>
              <a:t> process show  a formation of a chain of </a:t>
            </a:r>
            <a:r>
              <a:rPr lang="en-US" sz="1400" dirty="0" err="1"/>
              <a:t>recollimation</a:t>
            </a:r>
            <a:r>
              <a:rPr lang="en-US" sz="1400" dirty="0"/>
              <a:t> shocks , but in 3D this structure results to be unstable. The mechanism is the centrifugal inst. Connected with the curvature of the fluid</a:t>
            </a:r>
          </a:p>
          <a:p>
            <a:pPr algn="just"/>
            <a:r>
              <a:rPr lang="en-US" sz="1400" dirty="0"/>
              <a:t>streamlines.</a:t>
            </a:r>
          </a:p>
        </p:txBody>
      </p:sp>
    </p:spTree>
    <p:extLst>
      <p:ext uri="{BB962C8B-B14F-4D97-AF65-F5344CB8AC3E}">
        <p14:creationId xmlns:p14="http://schemas.microsoft.com/office/powerpoint/2010/main" val="3387437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magine 144"/>
          <p:cNvPicPr/>
          <p:nvPr/>
        </p:nvPicPr>
        <p:blipFill>
          <a:blip r:embed="rId2"/>
          <a:stretch/>
        </p:blipFill>
        <p:spPr>
          <a:xfrm>
            <a:off x="397800" y="1357200"/>
            <a:ext cx="3025440" cy="3225960"/>
          </a:xfrm>
          <a:prstGeom prst="rect">
            <a:avLst/>
          </a:prstGeom>
          <a:ln w="0">
            <a:noFill/>
          </a:ln>
        </p:spPr>
      </p:pic>
      <p:sp>
        <p:nvSpPr>
          <p:cNvPr id="146" name="Rettangolo 8"/>
          <p:cNvSpPr/>
          <p:nvPr/>
        </p:nvSpPr>
        <p:spPr>
          <a:xfrm>
            <a:off x="1726560" y="116640"/>
            <a:ext cx="598284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1" strike="noStrike" spc="-1">
                <a:solidFill>
                  <a:srgbClr val="0070C0"/>
                </a:solidFill>
                <a:latin typeface="Calibri"/>
                <a:ea typeface="DejaVu Sans"/>
              </a:rPr>
              <a:t>RECOLLIMATION SHOCKS AND FR0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147" name="Immagine 146"/>
          <p:cNvPicPr/>
          <p:nvPr/>
        </p:nvPicPr>
        <p:blipFill>
          <a:blip r:embed="rId3"/>
          <a:stretch/>
        </p:blipFill>
        <p:spPr>
          <a:xfrm>
            <a:off x="3506760" y="1403640"/>
            <a:ext cx="3215880" cy="2872800"/>
          </a:xfrm>
          <a:prstGeom prst="rect">
            <a:avLst/>
          </a:prstGeom>
          <a:ln w="0">
            <a:noFill/>
          </a:ln>
        </p:spPr>
      </p:pic>
      <p:pic>
        <p:nvPicPr>
          <p:cNvPr id="148" name="Immagine 147"/>
          <p:cNvPicPr/>
          <p:nvPr/>
        </p:nvPicPr>
        <p:blipFill>
          <a:blip r:embed="rId4"/>
          <a:stretch/>
        </p:blipFill>
        <p:spPr>
          <a:xfrm>
            <a:off x="6831720" y="1745280"/>
            <a:ext cx="2230920" cy="2104560"/>
          </a:xfrm>
          <a:prstGeom prst="rect">
            <a:avLst/>
          </a:prstGeom>
          <a:ln w="0">
            <a:noFill/>
          </a:ln>
        </p:spPr>
      </p:pic>
      <p:pic>
        <p:nvPicPr>
          <p:cNvPr id="149" name="Immagine 148"/>
          <p:cNvPicPr/>
          <p:nvPr/>
        </p:nvPicPr>
        <p:blipFill>
          <a:blip r:embed="rId5"/>
          <a:stretch/>
        </p:blipFill>
        <p:spPr>
          <a:xfrm>
            <a:off x="822600" y="4603680"/>
            <a:ext cx="2231640" cy="1786320"/>
          </a:xfrm>
          <a:prstGeom prst="rect">
            <a:avLst/>
          </a:prstGeom>
          <a:ln w="0">
            <a:noFill/>
          </a:ln>
        </p:spPr>
      </p:pic>
      <p:sp>
        <p:nvSpPr>
          <p:cNvPr id="150" name="Rettangolo 149"/>
          <p:cNvSpPr/>
          <p:nvPr/>
        </p:nvSpPr>
        <p:spPr>
          <a:xfrm>
            <a:off x="4978800" y="4595400"/>
            <a:ext cx="4206600" cy="11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Noto Sans CJK SC"/>
              </a:rPr>
              <a:t>Relativistic (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g = 5) 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up to about 3pc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Mildly relativistic up to about 10 pc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Subrelativistic at larger distances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51" name="Rettangolo 150"/>
          <p:cNvSpPr/>
          <p:nvPr/>
        </p:nvSpPr>
        <p:spPr>
          <a:xfrm>
            <a:off x="812160" y="960840"/>
            <a:ext cx="2384640" cy="34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Power 10</a:t>
            </a:r>
            <a:r>
              <a:rPr lang="en-US" sz="1800" b="0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40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erg s</a:t>
            </a:r>
            <a:r>
              <a:rPr lang="en-US" sz="1800" b="0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-1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52" name="Connettore 1 151"/>
          <p:cNvSpPr/>
          <p:nvPr/>
        </p:nvSpPr>
        <p:spPr>
          <a:xfrm flipV="1">
            <a:off x="7495200" y="3746880"/>
            <a:ext cx="228600" cy="717120"/>
          </a:xfrm>
          <a:prstGeom prst="line">
            <a:avLst/>
          </a:prstGeom>
          <a:ln w="38160">
            <a:solidFill>
              <a:srgbClr val="FF4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53" name="Rettangolo 152"/>
          <p:cNvSpPr/>
          <p:nvPr/>
        </p:nvSpPr>
        <p:spPr>
          <a:xfrm>
            <a:off x="3320280" y="4561560"/>
            <a:ext cx="1597320" cy="34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Entrainment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54" name="Connettore 1 153"/>
          <p:cNvSpPr/>
          <p:nvPr/>
        </p:nvSpPr>
        <p:spPr>
          <a:xfrm flipH="1" flipV="1">
            <a:off x="3429000" y="3886200"/>
            <a:ext cx="259200" cy="587520"/>
          </a:xfrm>
          <a:prstGeom prst="line">
            <a:avLst/>
          </a:prstGeom>
          <a:ln w="38160">
            <a:solidFill>
              <a:srgbClr val="FF4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55" name="Connettore 1 154"/>
          <p:cNvSpPr/>
          <p:nvPr/>
        </p:nvSpPr>
        <p:spPr>
          <a:xfrm flipV="1">
            <a:off x="3720960" y="4150800"/>
            <a:ext cx="586440" cy="368640"/>
          </a:xfrm>
          <a:prstGeom prst="line">
            <a:avLst/>
          </a:prstGeom>
          <a:ln w="38160">
            <a:solidFill>
              <a:srgbClr val="FF4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56" name="Rettangolo 155"/>
          <p:cNvSpPr/>
          <p:nvPr/>
        </p:nvSpPr>
        <p:spPr>
          <a:xfrm>
            <a:off x="3200400" y="5943600"/>
            <a:ext cx="2079000" cy="34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Quasi steady-state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57" name="Rettangolo 156"/>
          <p:cNvSpPr/>
          <p:nvPr/>
        </p:nvSpPr>
        <p:spPr>
          <a:xfrm>
            <a:off x="6722640" y="5991337"/>
            <a:ext cx="2097832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Costa+, 2024,2025</a:t>
            </a:r>
            <a:endParaRPr lang="en-US" sz="1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1365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420799" y="467380"/>
            <a:ext cx="4023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What about Current-Driven instabilities?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95536" y="1120181"/>
            <a:ext cx="82418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Dissipation &amp; Particles acceleration</a:t>
            </a:r>
            <a:r>
              <a:rPr lang="en-US" dirty="0">
                <a:solidFill>
                  <a:srgbClr val="FFC000"/>
                </a:solidFill>
              </a:rPr>
              <a:t>: </a:t>
            </a:r>
            <a:r>
              <a:rPr lang="en-US" dirty="0"/>
              <a:t>from the acceleration process we expect that </a:t>
            </a:r>
          </a:p>
          <a:p>
            <a:r>
              <a:rPr lang="en-US" dirty="0"/>
              <a:t>the </a:t>
            </a:r>
            <a:r>
              <a:rPr lang="en-US" dirty="0" err="1"/>
              <a:t>toroidal</a:t>
            </a:r>
            <a:r>
              <a:rPr lang="en-US" dirty="0"/>
              <a:t> magnetic field component is important </a:t>
            </a:r>
            <a:r>
              <a:rPr lang="en-US" dirty="0">
                <a:sym typeface="Wingdings" pitchFamily="2" charset="2"/>
              </a:rPr>
              <a:t> this may lead to current driven</a:t>
            </a:r>
          </a:p>
          <a:p>
            <a:r>
              <a:rPr lang="en-US" dirty="0">
                <a:sym typeface="Wingdings" pitchFamily="2" charset="2"/>
              </a:rPr>
              <a:t>instabilities  formation of current sheets and magnetic reconnection region</a:t>
            </a:r>
          </a:p>
          <a:p>
            <a:r>
              <a:rPr lang="en-US" dirty="0">
                <a:sym typeface="Wingdings" pitchFamily="2" charset="2"/>
              </a:rPr>
              <a:t> Particles acceleration  </a:t>
            </a:r>
            <a:endParaRPr lang="en-US" dirty="0"/>
          </a:p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b="1" dirty="0">
                <a:solidFill>
                  <a:srgbClr val="FFC000"/>
                </a:solidFill>
              </a:rPr>
              <a:t>Jet morphologies: </a:t>
            </a:r>
            <a:r>
              <a:rPr lang="en-US" dirty="0"/>
              <a:t>3D simulations on a relativistic jet with a </a:t>
            </a:r>
            <a:r>
              <a:rPr lang="en-US" dirty="0" err="1"/>
              <a:t>toroidal</a:t>
            </a:r>
            <a:r>
              <a:rPr lang="en-US" dirty="0"/>
              <a:t> magnetic field</a:t>
            </a:r>
          </a:p>
          <a:p>
            <a:r>
              <a:rPr lang="en-US" dirty="0"/>
              <a:t>show a complex dynamics with </a:t>
            </a:r>
            <a:r>
              <a:rPr lang="en-US" dirty="0" err="1"/>
              <a:t>bendings</a:t>
            </a:r>
            <a:r>
              <a:rPr lang="en-US" dirty="0"/>
              <a:t> and </a:t>
            </a:r>
            <a:r>
              <a:rPr lang="en-US" dirty="0" err="1"/>
              <a:t>wigglings</a:t>
            </a:r>
            <a:r>
              <a:rPr lang="en-US" dirty="0"/>
              <a:t> of the jet head.</a:t>
            </a:r>
          </a:p>
          <a:p>
            <a:endParaRPr lang="en-US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68" y="3573016"/>
            <a:ext cx="3059832" cy="229487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491880" y="6505599"/>
            <a:ext cx="5618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Bodo+2013,2016,2019,2021,2022; </a:t>
            </a:r>
            <a:r>
              <a:rPr lang="en-US" sz="1400" dirty="0" err="1"/>
              <a:t>Mignone</a:t>
            </a:r>
            <a:r>
              <a:rPr lang="en-US" sz="1400" dirty="0"/>
              <a:t>+ 2010; Massaglia+,2019,2022</a:t>
            </a:r>
          </a:p>
        </p:txBody>
      </p:sp>
      <p:pic>
        <p:nvPicPr>
          <p:cNvPr id="4" name="A3.current.vol-15fps">
            <a:hlinkClick r:id="" action="ppaction://media"/>
            <a:extLst>
              <a:ext uri="{FF2B5EF4-FFF2-40B4-BE49-F238E27FC236}">
                <a16:creationId xmlns:a16="http://schemas.microsoft.com/office/drawing/2014/main" id="{5DA202E2-8E5E-B6F1-001B-CE25EF989A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492" y="3428505"/>
            <a:ext cx="2448420" cy="244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0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043607" y="692696"/>
            <a:ext cx="265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What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we mean by </a:t>
            </a:r>
            <a:r>
              <a:rPr lang="en-US" b="1" i="1" dirty="0"/>
              <a:t>jet</a:t>
            </a:r>
            <a:r>
              <a:rPr lang="en-US" dirty="0"/>
              <a:t> ?</a:t>
            </a:r>
            <a:endParaRPr lang="en-US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835696" y="1065510"/>
            <a:ext cx="60576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Astrohysical</a:t>
            </a:r>
            <a:r>
              <a:rPr lang="en-US" dirty="0"/>
              <a:t> jets are collimated supersonic (relativistic) flows </a:t>
            </a:r>
          </a:p>
          <a:p>
            <a:r>
              <a:rPr lang="en-US" dirty="0"/>
              <a:t>along which mass, momentum, energy and magnetic flux are</a:t>
            </a:r>
          </a:p>
          <a:p>
            <a:r>
              <a:rPr lang="en-US" dirty="0"/>
              <a:t>channeled from several astrophysical objects to outer medium.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115616" y="2267580"/>
            <a:ext cx="26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  <a:r>
              <a:rPr lang="en-US" b="1" dirty="0">
                <a:solidFill>
                  <a:srgbClr val="FF0000"/>
                </a:solidFill>
              </a:rPr>
              <a:t>Where</a:t>
            </a:r>
            <a:r>
              <a:rPr lang="en-US" dirty="0"/>
              <a:t> do we find </a:t>
            </a:r>
            <a:r>
              <a:rPr lang="en-US" b="1" i="1" dirty="0"/>
              <a:t>jets</a:t>
            </a:r>
            <a:r>
              <a:rPr lang="en-US" dirty="0"/>
              <a:t> ?</a:t>
            </a:r>
            <a:endParaRPr lang="en-US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907704" y="2780928"/>
            <a:ext cx="66260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Astrohysical</a:t>
            </a:r>
            <a:r>
              <a:rPr lang="en-US" dirty="0"/>
              <a:t> jets are present in many astronomical objects, they </a:t>
            </a:r>
          </a:p>
          <a:p>
            <a:r>
              <a:rPr lang="en-US" dirty="0"/>
              <a:t>span a wide range of spatial scales: on stellar scale we find them </a:t>
            </a:r>
          </a:p>
          <a:p>
            <a:r>
              <a:rPr lang="en-US" dirty="0"/>
              <a:t>in the solar corona, in the first phases of stellar evolution  (YSO) or </a:t>
            </a:r>
          </a:p>
          <a:p>
            <a:r>
              <a:rPr lang="en-US" dirty="0"/>
              <a:t>in the last phases of stellar evolution (X-ray binaries, X-ray transients,</a:t>
            </a:r>
          </a:p>
          <a:p>
            <a:r>
              <a:rPr lang="en-US" dirty="0"/>
              <a:t>Pulsars, GRBs …). On the extragalactic scale (AGN jets)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200745" y="4581128"/>
            <a:ext cx="2587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Why </a:t>
            </a:r>
            <a:r>
              <a:rPr lang="en-US" dirty="0"/>
              <a:t>do we study </a:t>
            </a:r>
            <a:r>
              <a:rPr lang="en-US" b="1" i="1" dirty="0"/>
              <a:t>jets</a:t>
            </a:r>
            <a:r>
              <a:rPr lang="en-US" dirty="0"/>
              <a:t> ?</a:t>
            </a:r>
            <a:endParaRPr lang="en-US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979712" y="4976008"/>
            <a:ext cx="6605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one side they can provide information about their sources,</a:t>
            </a:r>
          </a:p>
          <a:p>
            <a:r>
              <a:rPr lang="en-US" dirty="0"/>
              <a:t>on the other side they may have a strong impact on the surrounding</a:t>
            </a:r>
          </a:p>
          <a:p>
            <a:r>
              <a:rPr lang="en-US" dirty="0"/>
              <a:t>medium.</a:t>
            </a:r>
          </a:p>
        </p:txBody>
      </p:sp>
    </p:spTree>
    <p:extLst>
      <p:ext uri="{BB962C8B-B14F-4D97-AF65-F5344CB8AC3E}">
        <p14:creationId xmlns:p14="http://schemas.microsoft.com/office/powerpoint/2010/main" val="2269622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80339" y="620687"/>
            <a:ext cx="2557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Termination phase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29000"/>
            <a:ext cx="2952328" cy="1785178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414376" y="1137518"/>
            <a:ext cx="8513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 deposit their energy either at the head (FRII) or gradually along their trajectory (FRI).</a:t>
            </a:r>
          </a:p>
          <a:p>
            <a:r>
              <a:rPr lang="en-US" dirty="0"/>
              <a:t>this process has an impact on the ambient medium and may have consequences both </a:t>
            </a:r>
          </a:p>
          <a:p>
            <a:r>
              <a:rPr lang="en-US" dirty="0"/>
              <a:t> for the host galaxies and for the intergalactic medium (jet feedback).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67544" y="2420888"/>
            <a:ext cx="800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are recent observational evidences that jets can have active recurrent phases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12" y="3140968"/>
            <a:ext cx="2108012" cy="240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96" y="3140968"/>
            <a:ext cx="2077976" cy="283295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894106" y="6001543"/>
            <a:ext cx="1566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Ratnaparkhi</a:t>
            </a:r>
            <a:r>
              <a:rPr lang="en-US" sz="1400" dirty="0"/>
              <a:t>+ 2026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213586" y="5497487"/>
            <a:ext cx="135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Morganti</a:t>
            </a:r>
            <a:r>
              <a:rPr lang="en-US" sz="1400" dirty="0"/>
              <a:t>+ 2023</a:t>
            </a:r>
          </a:p>
        </p:txBody>
      </p:sp>
    </p:spTree>
    <p:extLst>
      <p:ext uri="{BB962C8B-B14F-4D97-AF65-F5344CB8AC3E}">
        <p14:creationId xmlns:p14="http://schemas.microsoft.com/office/powerpoint/2010/main" val="2181401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/>
          <p:cNvGrpSpPr/>
          <p:nvPr/>
        </p:nvGrpSpPr>
        <p:grpSpPr>
          <a:xfrm>
            <a:off x="251520" y="451644"/>
            <a:ext cx="8496944" cy="4129484"/>
            <a:chOff x="179512" y="674514"/>
            <a:chExt cx="8496944" cy="4129484"/>
          </a:xfrm>
        </p:grpSpPr>
        <p:pic>
          <p:nvPicPr>
            <p:cNvPr id="19" name="Picture 8" descr="lagrangian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203598"/>
              <a:ext cx="1368152" cy="510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" name="Rectangle 18"/>
            <p:cNvSpPr txBox="1">
              <a:spLocks noChangeArrowheads="1"/>
            </p:cNvSpPr>
            <p:nvPr/>
          </p:nvSpPr>
          <p:spPr>
            <a:xfrm>
              <a:off x="395536" y="674514"/>
              <a:ext cx="4896544" cy="529084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ts val="3139"/>
                </a:lnSpc>
              </a:pPr>
              <a:r>
                <a:rPr lang="en-US" altLang="x-none" sz="1600" dirty="0">
                  <a:solidFill>
                    <a:srgbClr val="0433FF"/>
                  </a:solidFill>
                </a:rPr>
                <a:t>   </a:t>
              </a:r>
              <a:r>
                <a:rPr lang="x-none" altLang="x-none" sz="1600" b="1">
                  <a:solidFill>
                    <a:srgbClr val="00B0F0"/>
                  </a:solidFill>
                </a:rPr>
                <a:t>Jets with new hybrid scheme</a:t>
              </a:r>
              <a:r>
                <a:rPr lang="en-US" altLang="x-none" sz="1600" b="1" dirty="0">
                  <a:solidFill>
                    <a:srgbClr val="00B0F0"/>
                  </a:solidFill>
                </a:rPr>
                <a:t>:  macro-</a:t>
              </a:r>
              <a:r>
                <a:rPr lang="x-none" altLang="x-none" sz="1600" b="1">
                  <a:solidFill>
                    <a:srgbClr val="00B0F0"/>
                  </a:solidFill>
                </a:rPr>
                <a:t>particle</a:t>
              </a:r>
              <a:r>
                <a:rPr lang="en-US" altLang="x-none" sz="1600" b="1" dirty="0">
                  <a:solidFill>
                    <a:srgbClr val="00B0F0"/>
                  </a:solidFill>
                </a:rPr>
                <a:t>*</a:t>
              </a:r>
              <a:r>
                <a:rPr lang="x-none" altLang="x-none" sz="1600" b="1">
                  <a:solidFill>
                    <a:srgbClr val="00B0F0"/>
                  </a:solidFill>
                </a:rPr>
                <a:t> + fluid</a:t>
              </a:r>
            </a:p>
          </p:txBody>
        </p:sp>
        <p:grpSp>
          <p:nvGrpSpPr>
            <p:cNvPr id="21" name="Group 3"/>
            <p:cNvGrpSpPr>
              <a:grpSpLocks/>
            </p:cNvGrpSpPr>
            <p:nvPr/>
          </p:nvGrpSpPr>
          <p:grpSpPr bwMode="auto">
            <a:xfrm>
              <a:off x="495350" y="1995686"/>
              <a:ext cx="5876850" cy="1043936"/>
              <a:chOff x="0" y="0"/>
              <a:chExt cx="8357493" cy="1979811"/>
            </a:xfrm>
          </p:grpSpPr>
          <p:sp>
            <p:nvSpPr>
              <p:cNvPr id="31" name="Rectangle 4"/>
              <p:cNvSpPr>
                <a:spLocks/>
              </p:cNvSpPr>
              <p:nvPr/>
            </p:nvSpPr>
            <p:spPr bwMode="auto">
              <a:xfrm>
                <a:off x="23068" y="0"/>
                <a:ext cx="8334425" cy="197981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x-none" altLang="x-none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pic>
            <p:nvPicPr>
              <p:cNvPr id="32" name="Picture 5" descr="phasespace3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6" y="17660"/>
                <a:ext cx="5613401" cy="6350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6" descr="phasespace4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47501"/>
                <a:ext cx="8343900" cy="13208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2" name="Text Box 15"/>
            <p:cNvSpPr txBox="1">
              <a:spLocks/>
            </p:cNvSpPr>
            <p:nvPr/>
          </p:nvSpPr>
          <p:spPr bwMode="auto">
            <a:xfrm>
              <a:off x="251520" y="3651870"/>
              <a:ext cx="4320480" cy="1025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lnSpc>
                  <a:spcPts val="2385"/>
                </a:lnSpc>
              </a:pPr>
              <a:r>
                <a:rPr lang="en-US" altLang="x-none" sz="1600" b="1" dirty="0">
                  <a:solidFill>
                    <a:srgbClr val="00B0F0"/>
                  </a:solidFill>
                </a:rPr>
                <a:t>Sub-grid </a:t>
              </a:r>
              <a:r>
                <a:rPr lang="x-none" altLang="x-none" sz="1600" b="1">
                  <a:solidFill>
                    <a:srgbClr val="00B0F0"/>
                  </a:solidFill>
                </a:rPr>
                <a:t>model for acceleration at shocks</a:t>
              </a:r>
              <a:r>
                <a:rPr lang="en-US" altLang="x-none" sz="1600" b="1" dirty="0">
                  <a:solidFill>
                    <a:srgbClr val="00B0F0"/>
                  </a:solidFill>
                </a:rPr>
                <a:t> (we take into account shock strength, orientation of magnetic field etc.)</a:t>
              </a:r>
              <a:endParaRPr lang="x-none" altLang="x-none" sz="1600" b="1">
                <a:solidFill>
                  <a:srgbClr val="00B0F0"/>
                </a:solidFill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2267744" y="1266314"/>
              <a:ext cx="2853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B0F0"/>
                  </a:solidFill>
                </a:rPr>
                <a:t>Macro-particles</a:t>
              </a:r>
              <a:r>
                <a:rPr lang="en-US" dirty="0">
                  <a:solidFill>
                    <a:srgbClr val="00B0F0"/>
                  </a:solidFill>
                </a:rPr>
                <a:t> </a:t>
              </a:r>
              <a:r>
                <a:rPr lang="en-US" sz="1200" dirty="0">
                  <a:solidFill>
                    <a:srgbClr val="00B0F0"/>
                  </a:solidFill>
                </a:rPr>
                <a:t>move at the fluid velocity</a:t>
              </a: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5700764" y="917307"/>
              <a:ext cx="26156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B0F0"/>
                  </a:solidFill>
                </a:rPr>
                <a:t>*to each macro-particle we associate a</a:t>
              </a:r>
            </a:p>
            <a:p>
              <a:r>
                <a:rPr lang="en-US" sz="1200" dirty="0">
                  <a:solidFill>
                    <a:srgbClr val="00B0F0"/>
                  </a:solidFill>
                </a:rPr>
                <a:t>distribution function of non-thermal </a:t>
              </a:r>
            </a:p>
            <a:p>
              <a:r>
                <a:rPr lang="en-US" sz="1200" dirty="0">
                  <a:solidFill>
                    <a:srgbClr val="00B0F0"/>
                  </a:solidFill>
                </a:rPr>
                <a:t>relativistic  particles</a:t>
              </a:r>
            </a:p>
          </p:txBody>
        </p:sp>
        <p:cxnSp>
          <p:nvCxnSpPr>
            <p:cNvPr id="25" name="Connettore 7 24"/>
            <p:cNvCxnSpPr/>
            <p:nvPr/>
          </p:nvCxnSpPr>
          <p:spPr>
            <a:xfrm rot="10800000" flipV="1">
              <a:off x="1295636" y="1563637"/>
              <a:ext cx="5611230" cy="465921"/>
            </a:xfrm>
            <a:prstGeom prst="curvedConnector3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/>
            <p:cNvSpPr txBox="1"/>
            <p:nvPr/>
          </p:nvSpPr>
          <p:spPr>
            <a:xfrm>
              <a:off x="6444208" y="2398117"/>
              <a:ext cx="18546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B0F0"/>
                  </a:solidFill>
                </a:rPr>
                <a:t>Evolution equation  for the</a:t>
              </a:r>
            </a:p>
            <a:p>
              <a:r>
                <a:rPr lang="en-US" sz="1200" dirty="0">
                  <a:solidFill>
                    <a:srgbClr val="00B0F0"/>
                  </a:solidFill>
                </a:rPr>
                <a:t> distribution function</a:t>
              </a:r>
            </a:p>
          </p:txBody>
        </p:sp>
        <p:cxnSp>
          <p:nvCxnSpPr>
            <p:cNvPr id="27" name="Connettore 2 26"/>
            <p:cNvCxnSpPr/>
            <p:nvPr/>
          </p:nvCxnSpPr>
          <p:spPr>
            <a:xfrm>
              <a:off x="3851920" y="2859782"/>
              <a:ext cx="1152128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/>
            <p:cNvSpPr txBox="1"/>
            <p:nvPr/>
          </p:nvSpPr>
          <p:spPr>
            <a:xfrm>
              <a:off x="5004048" y="3291830"/>
              <a:ext cx="29578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B0F0"/>
                  </a:solidFill>
                </a:rPr>
                <a:t>Energy losses, synchrotron, inverse Compton</a:t>
              </a: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2123728" y="2931790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B0F0"/>
                  </a:solidFill>
                </a:rPr>
                <a:t>+</a:t>
              </a:r>
            </a:p>
          </p:txBody>
        </p:sp>
        <p:sp>
          <p:nvSpPr>
            <p:cNvPr id="30" name="Documento 29"/>
            <p:cNvSpPr/>
            <p:nvPr/>
          </p:nvSpPr>
          <p:spPr>
            <a:xfrm>
              <a:off x="179512" y="771550"/>
              <a:ext cx="8496944" cy="4032448"/>
            </a:xfrm>
            <a:prstGeom prst="flowChartDocumen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asellaDiTesto 33"/>
          <p:cNvSpPr txBox="1"/>
          <p:nvPr/>
        </p:nvSpPr>
        <p:spPr>
          <a:xfrm>
            <a:off x="251520" y="44624"/>
            <a:ext cx="3834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From macro to micro physics</a:t>
            </a:r>
          </a:p>
        </p:txBody>
      </p:sp>
      <p:grpSp>
        <p:nvGrpSpPr>
          <p:cNvPr id="36" name="Gruppo 35"/>
          <p:cNvGrpSpPr/>
          <p:nvPr/>
        </p:nvGrpSpPr>
        <p:grpSpPr>
          <a:xfrm>
            <a:off x="5073446" y="3941961"/>
            <a:ext cx="1796172" cy="2862372"/>
            <a:chOff x="5710530" y="1396498"/>
            <a:chExt cx="3834221" cy="4966882"/>
          </a:xfrm>
        </p:grpSpPr>
        <p:pic>
          <p:nvPicPr>
            <p:cNvPr id="37" name="Picture 3"/>
            <p:cNvPicPr>
              <a:picLocks noChangeAspect="1"/>
            </p:cNvPicPr>
            <p:nvPr/>
          </p:nvPicPr>
          <p:blipFill rotWithShape="1">
            <a:blip r:embed="rId5" cstate="print"/>
            <a:srcRect l="22726" t="3136"/>
            <a:stretch/>
          </p:blipFill>
          <p:spPr>
            <a:xfrm>
              <a:off x="5710530" y="1396498"/>
              <a:ext cx="3409114" cy="4966882"/>
            </a:xfrm>
            <a:prstGeom prst="rect">
              <a:avLst/>
            </a:prstGeom>
          </p:spPr>
        </p:pic>
        <p:sp>
          <p:nvSpPr>
            <p:cNvPr id="38" name="TextBox 4"/>
            <p:cNvSpPr txBox="1"/>
            <p:nvPr/>
          </p:nvSpPr>
          <p:spPr>
            <a:xfrm>
              <a:off x="7689411" y="1650276"/>
              <a:ext cx="1855340" cy="801096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200" i="1" dirty="0"/>
                <a:t>Dissipation</a:t>
              </a:r>
            </a:p>
            <a:p>
              <a:r>
                <a:rPr lang="en-US" sz="1200" i="1" dirty="0"/>
                <a:t>regions</a:t>
              </a:r>
            </a:p>
          </p:txBody>
        </p:sp>
        <p:cxnSp>
          <p:nvCxnSpPr>
            <p:cNvPr id="39" name="Straight Arrow Connector 7"/>
            <p:cNvCxnSpPr>
              <a:stCxn id="38" idx="2"/>
            </p:cNvCxnSpPr>
            <p:nvPr/>
          </p:nvCxnSpPr>
          <p:spPr>
            <a:xfrm flipH="1">
              <a:off x="7010606" y="2451372"/>
              <a:ext cx="1606477" cy="1428220"/>
            </a:xfrm>
            <a:prstGeom prst="straightConnector1">
              <a:avLst/>
            </a:prstGeom>
            <a:ln w="22225">
              <a:solidFill>
                <a:schemeClr val="accent5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11"/>
            <p:cNvCxnSpPr>
              <a:stCxn id="38" idx="2"/>
            </p:cNvCxnSpPr>
            <p:nvPr/>
          </p:nvCxnSpPr>
          <p:spPr>
            <a:xfrm flipH="1">
              <a:off x="7307559" y="2451372"/>
              <a:ext cx="1309524" cy="2439187"/>
            </a:xfrm>
            <a:prstGeom prst="straightConnector1">
              <a:avLst/>
            </a:prstGeom>
            <a:ln w="22225">
              <a:solidFill>
                <a:schemeClr val="accent5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17"/>
            <p:cNvCxnSpPr/>
            <p:nvPr/>
          </p:nvCxnSpPr>
          <p:spPr>
            <a:xfrm flipH="1">
              <a:off x="7238057" y="2296607"/>
              <a:ext cx="1087299" cy="2227477"/>
            </a:xfrm>
            <a:prstGeom prst="straightConnector1">
              <a:avLst/>
            </a:prstGeom>
            <a:ln w="22225">
              <a:solidFill>
                <a:schemeClr val="accent5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20"/>
            <p:cNvCxnSpPr>
              <a:stCxn id="38" idx="2"/>
            </p:cNvCxnSpPr>
            <p:nvPr/>
          </p:nvCxnSpPr>
          <p:spPr>
            <a:xfrm flipH="1">
              <a:off x="6612559" y="2451372"/>
              <a:ext cx="2004523" cy="954328"/>
            </a:xfrm>
            <a:prstGeom prst="straightConnector1">
              <a:avLst/>
            </a:prstGeom>
            <a:ln w="22225">
              <a:solidFill>
                <a:schemeClr val="accent5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Connettore 2 43"/>
          <p:cNvCxnSpPr/>
          <p:nvPr/>
        </p:nvCxnSpPr>
        <p:spPr>
          <a:xfrm>
            <a:off x="4427984" y="4097254"/>
            <a:ext cx="645462" cy="123834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ttangolo 47"/>
          <p:cNvSpPr/>
          <p:nvPr/>
        </p:nvSpPr>
        <p:spPr>
          <a:xfrm>
            <a:off x="6552044" y="4869160"/>
            <a:ext cx="2431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u="sng" dirty="0" err="1"/>
              <a:t>Collisionless</a:t>
            </a:r>
            <a:r>
              <a:rPr lang="en-US" sz="1400" b="1" i="1" u="sng" dirty="0"/>
              <a:t> relativistic shocks</a:t>
            </a:r>
            <a:endParaRPr lang="en-US" sz="1400" dirty="0"/>
          </a:p>
        </p:txBody>
      </p:sp>
      <p:sp>
        <p:nvSpPr>
          <p:cNvPr id="49" name="Rettangolo 48"/>
          <p:cNvSpPr/>
          <p:nvPr/>
        </p:nvSpPr>
        <p:spPr>
          <a:xfrm>
            <a:off x="6514206" y="5301208"/>
            <a:ext cx="27383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u="sng" dirty="0"/>
              <a:t>Relativistic magnetic reconnection</a:t>
            </a:r>
            <a:endParaRPr lang="en-US" sz="1400" dirty="0"/>
          </a:p>
        </p:txBody>
      </p:sp>
      <p:cxnSp>
        <p:nvCxnSpPr>
          <p:cNvPr id="52" name="Connettore 2 51"/>
          <p:cNvCxnSpPr/>
          <p:nvPr/>
        </p:nvCxnSpPr>
        <p:spPr>
          <a:xfrm>
            <a:off x="6948264" y="4460686"/>
            <a:ext cx="360040" cy="40847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/>
          <p:cNvSpPr txBox="1"/>
          <p:nvPr/>
        </p:nvSpPr>
        <p:spPr>
          <a:xfrm>
            <a:off x="395536" y="4653136"/>
            <a:ext cx="2276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Sub-grid model based on PIC</a:t>
            </a:r>
          </a:p>
          <a:p>
            <a:r>
              <a:rPr lang="en-US" sz="1400" dirty="0"/>
              <a:t>simulations</a:t>
            </a:r>
          </a:p>
        </p:txBody>
      </p:sp>
      <p:cxnSp>
        <p:nvCxnSpPr>
          <p:cNvPr id="56" name="Connettore 4 55"/>
          <p:cNvCxnSpPr/>
          <p:nvPr/>
        </p:nvCxnSpPr>
        <p:spPr>
          <a:xfrm rot="16200000" flipH="1">
            <a:off x="-511201" y="3399633"/>
            <a:ext cx="3032807" cy="1363349"/>
          </a:xfrm>
          <a:prstGeom prst="bentConnector3">
            <a:avLst>
              <a:gd name="adj1" fmla="val 6550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sellaDiTesto 61"/>
          <p:cNvSpPr txBox="1"/>
          <p:nvPr/>
        </p:nvSpPr>
        <p:spPr>
          <a:xfrm>
            <a:off x="323528" y="5661248"/>
            <a:ext cx="4801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Transport eq. for cosmic rays Parker1965, </a:t>
            </a:r>
            <a:r>
              <a:rPr lang="en-US" sz="1400" dirty="0" err="1"/>
              <a:t>Jokipii</a:t>
            </a:r>
            <a:r>
              <a:rPr lang="en-US" sz="1400" dirty="0"/>
              <a:t> &amp;Parker 1970, </a:t>
            </a:r>
          </a:p>
          <a:p>
            <a:r>
              <a:rPr lang="en-US" sz="1400" dirty="0"/>
              <a:t>Skilling 1975, Webb 1989.</a:t>
            </a:r>
          </a:p>
        </p:txBody>
      </p:sp>
      <p:sp>
        <p:nvSpPr>
          <p:cNvPr id="63" name="CasellaDiTesto 62"/>
          <p:cNvSpPr txBox="1"/>
          <p:nvPr/>
        </p:nvSpPr>
        <p:spPr>
          <a:xfrm>
            <a:off x="7484596" y="6021288"/>
            <a:ext cx="1479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Vaydia</a:t>
            </a:r>
            <a:r>
              <a:rPr lang="en-US" sz="1400" dirty="0"/>
              <a:t>+ 2018</a:t>
            </a:r>
          </a:p>
          <a:p>
            <a:r>
              <a:rPr lang="en-US" sz="1400" dirty="0"/>
              <a:t>Mukherjee+ 2021</a:t>
            </a:r>
          </a:p>
        </p:txBody>
      </p:sp>
    </p:spTree>
    <p:extLst>
      <p:ext uri="{BB962C8B-B14F-4D97-AF65-F5344CB8AC3E}">
        <p14:creationId xmlns:p14="http://schemas.microsoft.com/office/powerpoint/2010/main" val="438197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611560" y="1484785"/>
            <a:ext cx="3930336" cy="3990055"/>
            <a:chOff x="611560" y="1484785"/>
            <a:chExt cx="3930336" cy="3990055"/>
          </a:xfrm>
        </p:grpSpPr>
        <p:sp>
          <p:nvSpPr>
            <p:cNvPr id="3" name="CasellaDiTesto 2"/>
            <p:cNvSpPr txBox="1"/>
            <p:nvPr/>
          </p:nvSpPr>
          <p:spPr>
            <a:xfrm>
              <a:off x="611560" y="1484785"/>
              <a:ext cx="332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RMHD </a:t>
              </a:r>
              <a:r>
                <a:rPr lang="en-US" dirty="0" err="1"/>
                <a:t>eqs</a:t>
              </a:r>
              <a:r>
                <a:rPr lang="en-US" dirty="0"/>
                <a:t> + particle transport </a:t>
              </a:r>
              <a:r>
                <a:rPr lang="en-US" dirty="0" err="1"/>
                <a:t>eq</a:t>
              </a:r>
              <a:endParaRPr lang="en-US" dirty="0"/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1277139" y="1854116"/>
              <a:ext cx="3207930" cy="1872788"/>
              <a:chOff x="1277139" y="1854116"/>
              <a:chExt cx="3207930" cy="1872788"/>
            </a:xfrm>
          </p:grpSpPr>
          <p:sp>
            <p:nvSpPr>
              <p:cNvPr id="8" name="Parentesi graffa aperta 7"/>
              <p:cNvSpPr/>
              <p:nvPr/>
            </p:nvSpPr>
            <p:spPr>
              <a:xfrm rot="16200000">
                <a:off x="2596427" y="1381419"/>
                <a:ext cx="494763" cy="1440158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2026803" y="2492896"/>
                <a:ext cx="17531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Spatial evolution</a:t>
                </a:r>
              </a:p>
              <a:p>
                <a:r>
                  <a:rPr lang="en-US" sz="1000" dirty="0"/>
                  <a:t>They move at fluid velocity</a:t>
                </a:r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1277139" y="3203684"/>
                <a:ext cx="32079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Spectral evolution</a:t>
                </a:r>
              </a:p>
              <a:p>
                <a:pPr algn="ctr"/>
                <a:r>
                  <a:rPr lang="en-US" sz="1000" dirty="0" err="1"/>
                  <a:t>Radiative</a:t>
                </a:r>
                <a:r>
                  <a:rPr lang="en-US" sz="1000" dirty="0"/>
                  <a:t> </a:t>
                </a:r>
                <a:r>
                  <a:rPr lang="en-US" sz="1000" dirty="0" err="1"/>
                  <a:t>losses+sub-grid</a:t>
                </a:r>
                <a:r>
                  <a:rPr lang="en-US" sz="1000" dirty="0"/>
                  <a:t> model for acceleration at shocks</a:t>
                </a:r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2699792" y="285293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</a:t>
                </a:r>
              </a:p>
            </p:txBody>
          </p:sp>
        </p:grpSp>
        <p:grpSp>
          <p:nvGrpSpPr>
            <p:cNvPr id="5" name="Gruppo 4"/>
            <p:cNvGrpSpPr/>
            <p:nvPr/>
          </p:nvGrpSpPr>
          <p:grpSpPr>
            <a:xfrm>
              <a:off x="1168024" y="4077072"/>
              <a:ext cx="3373872" cy="1397768"/>
              <a:chOff x="1168024" y="4077072"/>
              <a:chExt cx="3373872" cy="1397768"/>
            </a:xfrm>
          </p:grpSpPr>
          <p:sp>
            <p:nvSpPr>
              <p:cNvPr id="6" name="Freccia in giù 5"/>
              <p:cNvSpPr/>
              <p:nvPr/>
            </p:nvSpPr>
            <p:spPr>
              <a:xfrm>
                <a:off x="2123728" y="4077072"/>
                <a:ext cx="1429051" cy="57606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asellaDiTesto 6"/>
              <p:cNvSpPr txBox="1"/>
              <p:nvPr/>
            </p:nvSpPr>
            <p:spPr>
              <a:xfrm>
                <a:off x="1168024" y="5013175"/>
                <a:ext cx="33738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Observational properties</a:t>
                </a:r>
              </a:p>
            </p:txBody>
          </p:sp>
        </p:grpSp>
      </p:grp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3562135" cy="437214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043608" y="539388"/>
            <a:ext cx="6914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How the RMHD models can talk to </a:t>
            </a:r>
            <a:r>
              <a:rPr lang="en-US" sz="2400" b="1" dirty="0" err="1">
                <a:solidFill>
                  <a:srgbClr val="0070C0"/>
                </a:solidFill>
              </a:rPr>
              <a:t>radioastronomers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9592" y="1095127"/>
            <a:ext cx="1037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… next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11560" y="1918573"/>
            <a:ext cx="8043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Bridging the gap between dynamical and </a:t>
            </a:r>
            <a:r>
              <a:rPr lang="en-US" dirty="0" err="1"/>
              <a:t>radiative</a:t>
            </a:r>
            <a:r>
              <a:rPr lang="en-US" dirty="0"/>
              <a:t> properties of jets is fundamental </a:t>
            </a:r>
          </a:p>
          <a:p>
            <a:r>
              <a:rPr lang="en-US" dirty="0"/>
              <a:t>for comparing simulations with observations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33228" y="2771636"/>
            <a:ext cx="6453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This represents a challenge because of the huge scale differences.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39103" y="3430741"/>
            <a:ext cx="726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Continuing to investigate  sub-grid models in order to improve and to keep </a:t>
            </a:r>
          </a:p>
          <a:p>
            <a:r>
              <a:rPr lang="en-US" dirty="0"/>
              <a:t>updated with the latest microphysical results.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36325" y="4438853"/>
            <a:ext cx="7801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Developing   a sub-grid model for particles acceleration at magnetic reconnection</a:t>
            </a:r>
          </a:p>
          <a:p>
            <a:r>
              <a:rPr lang="en-US" dirty="0"/>
              <a:t> (</a:t>
            </a:r>
            <a:r>
              <a:rPr lang="en-US" dirty="0" err="1"/>
              <a:t>Nurisso</a:t>
            </a:r>
            <a:r>
              <a:rPr lang="en-US" dirty="0"/>
              <a:t>+ 2023, </a:t>
            </a:r>
            <a:r>
              <a:rPr lang="en-US" dirty="0" err="1"/>
              <a:t>Suriano</a:t>
            </a:r>
            <a:r>
              <a:rPr lang="en-US" dirty="0"/>
              <a:t>+ 2026)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99592" y="5301208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530593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4499992" y="569248"/>
            <a:ext cx="72008" cy="59046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539552" y="332656"/>
            <a:ext cx="119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Stellar jets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964631" y="260648"/>
            <a:ext cx="101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AGN jets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-36512" y="980728"/>
            <a:ext cx="4316573" cy="2320060"/>
            <a:chOff x="-104613" y="1036932"/>
            <a:chExt cx="4316573" cy="2320060"/>
          </a:xfrm>
        </p:grpSpPr>
        <p:sp>
          <p:nvSpPr>
            <p:cNvPr id="9" name="CasellaDiTesto 8"/>
            <p:cNvSpPr txBox="1"/>
            <p:nvPr/>
          </p:nvSpPr>
          <p:spPr>
            <a:xfrm>
              <a:off x="179512" y="2852936"/>
              <a:ext cx="1834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Ray &amp; Ferreira,2021</a:t>
              </a:r>
            </a:p>
          </p:txBody>
        </p:sp>
        <p:grpSp>
          <p:nvGrpSpPr>
            <p:cNvPr id="16" name="Gruppo 15"/>
            <p:cNvGrpSpPr/>
            <p:nvPr/>
          </p:nvGrpSpPr>
          <p:grpSpPr>
            <a:xfrm>
              <a:off x="-104613" y="1036932"/>
              <a:ext cx="2588381" cy="1455964"/>
              <a:chOff x="-104613" y="1036932"/>
              <a:chExt cx="2588381" cy="1455964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13" y="1036932"/>
                <a:ext cx="2588381" cy="1455964"/>
              </a:xfrm>
              <a:prstGeom prst="rect">
                <a:avLst/>
              </a:prstGeom>
            </p:spPr>
          </p:pic>
          <p:sp>
            <p:nvSpPr>
              <p:cNvPr id="10" name="CasellaDiTesto 9"/>
              <p:cNvSpPr txBox="1"/>
              <p:nvPr/>
            </p:nvSpPr>
            <p:spPr>
              <a:xfrm>
                <a:off x="1331640" y="2185119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HH 211</a:t>
                </a:r>
              </a:p>
            </p:txBody>
          </p:sp>
        </p:grpSp>
        <p:grpSp>
          <p:nvGrpSpPr>
            <p:cNvPr id="17" name="Gruppo 16"/>
            <p:cNvGrpSpPr/>
            <p:nvPr/>
          </p:nvGrpSpPr>
          <p:grpSpPr>
            <a:xfrm>
              <a:off x="2407853" y="1990310"/>
              <a:ext cx="1804107" cy="1366682"/>
              <a:chOff x="2407853" y="1990310"/>
              <a:chExt cx="1804107" cy="1366682"/>
            </a:xfrm>
          </p:grpSpPr>
          <p:pic>
            <p:nvPicPr>
              <p:cNvPr id="8" name="Immagin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853" y="1990310"/>
                <a:ext cx="1804107" cy="1366682"/>
              </a:xfrm>
              <a:prstGeom prst="rect">
                <a:avLst/>
              </a:prstGeom>
            </p:spPr>
          </p:pic>
          <p:sp>
            <p:nvSpPr>
              <p:cNvPr id="11" name="CasellaDiTesto 10"/>
              <p:cNvSpPr txBox="1"/>
              <p:nvPr/>
            </p:nvSpPr>
            <p:spPr>
              <a:xfrm>
                <a:off x="3420010" y="3007985"/>
                <a:ext cx="6479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HH 212</a:t>
                </a:r>
              </a:p>
            </p:txBody>
          </p:sp>
        </p:grpSp>
      </p:grpSp>
      <p:grpSp>
        <p:nvGrpSpPr>
          <p:cNvPr id="19" name="Gruppo 18"/>
          <p:cNvGrpSpPr/>
          <p:nvPr/>
        </p:nvGrpSpPr>
        <p:grpSpPr>
          <a:xfrm>
            <a:off x="179512" y="3717032"/>
            <a:ext cx="4320480" cy="2631197"/>
            <a:chOff x="179512" y="3717032"/>
            <a:chExt cx="4320480" cy="2631197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3717032"/>
              <a:ext cx="2843690" cy="1842877"/>
            </a:xfrm>
            <a:prstGeom prst="rect">
              <a:avLst/>
            </a:prstGeom>
          </p:spPr>
        </p:pic>
        <p:sp>
          <p:nvSpPr>
            <p:cNvPr id="14" name="CasellaDiTesto 13"/>
            <p:cNvSpPr txBox="1"/>
            <p:nvPr/>
          </p:nvSpPr>
          <p:spPr>
            <a:xfrm>
              <a:off x="1853861" y="5229200"/>
              <a:ext cx="12059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Crab nebula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2515794" y="5517232"/>
              <a:ext cx="19841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X-ray: NASA/CXC/SAO</a:t>
              </a:r>
            </a:p>
            <a:p>
              <a:r>
                <a:rPr lang="en-US" sz="1600" dirty="0"/>
                <a:t>Optical: NASA/STSCI</a:t>
              </a:r>
            </a:p>
            <a:p>
              <a:r>
                <a:rPr lang="en-US" sz="1600" dirty="0"/>
                <a:t>IR: NASA/JPL/Caltech</a:t>
              </a: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4756435" y="1340768"/>
            <a:ext cx="4280061" cy="2096619"/>
            <a:chOff x="4756435" y="1340768"/>
            <a:chExt cx="4280061" cy="2096619"/>
          </a:xfrm>
        </p:grpSpPr>
        <p:pic>
          <p:nvPicPr>
            <p:cNvPr id="23" name="Picture 22" descr="C:\Master2\Text\jenam\img10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6435" y="1340768"/>
              <a:ext cx="4280061" cy="2096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7812360" y="2594992"/>
              <a:ext cx="1090613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it-IT" altLang="x-none" b="1" dirty="0">
                  <a:solidFill>
                    <a:srgbClr val="FFFF00"/>
                  </a:solidFill>
                </a:rPr>
                <a:t>3C 449</a:t>
              </a:r>
            </a:p>
            <a:p>
              <a:pPr algn="l" eaLnBrk="1" hangingPunct="1"/>
              <a:r>
                <a:rPr lang="it-IT" altLang="x-none" sz="2000" i="1" dirty="0">
                  <a:solidFill>
                    <a:srgbClr val="FFFF00"/>
                  </a:solidFill>
                </a:rPr>
                <a:t>VLA</a:t>
              </a:r>
              <a:endParaRPr lang="en-US" altLang="x-none" sz="2000" i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7" name="Group 19"/>
          <p:cNvGrpSpPr>
            <a:grpSpLocks/>
          </p:cNvGrpSpPr>
          <p:nvPr/>
        </p:nvGrpSpPr>
        <p:grpSpPr bwMode="auto">
          <a:xfrm>
            <a:off x="4715649" y="4364836"/>
            <a:ext cx="4255044" cy="1916832"/>
            <a:chOff x="1615" y="374"/>
            <a:chExt cx="3736" cy="1796"/>
          </a:xfrm>
        </p:grpSpPr>
        <p:pic>
          <p:nvPicPr>
            <p:cNvPr id="28" name="Picture 20" descr="D:\W\TEACHING\astr2030\images\cyga_21cm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5" y="374"/>
              <a:ext cx="3736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1782" y="577"/>
              <a:ext cx="945" cy="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x-none" b="1" dirty="0">
                  <a:solidFill>
                    <a:srgbClr val="FFFF00"/>
                  </a:solidFill>
                </a:rPr>
                <a:t>Cygnus A</a:t>
              </a:r>
            </a:p>
            <a:p>
              <a:pPr algn="l"/>
              <a:r>
                <a:rPr lang="en-US" altLang="x-none" sz="2000" i="1" dirty="0">
                  <a:solidFill>
                    <a:srgbClr val="FFFF00"/>
                  </a:solidFill>
                </a:rPr>
                <a:t>VL</a:t>
              </a:r>
              <a:r>
                <a:rPr lang="it-IT" altLang="x-none" sz="2000" i="1" dirty="0">
                  <a:solidFill>
                    <a:srgbClr val="FFFF00"/>
                  </a:solidFill>
                </a:rPr>
                <a:t>A</a:t>
              </a:r>
              <a:endParaRPr lang="en-US" altLang="x-none" sz="20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182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42473" y="940658"/>
            <a:ext cx="3068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Similarities and differences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847028"/>
              </p:ext>
            </p:extLst>
          </p:nvPr>
        </p:nvGraphicFramePr>
        <p:xfrm>
          <a:off x="1403648" y="2035656"/>
          <a:ext cx="6552729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4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YSO jet &lt;= pc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AGN jets &gt; </a:t>
                      </a:r>
                      <a:r>
                        <a:rPr lang="en-US" dirty="0" err="1"/>
                        <a:t>kpc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Central 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SMBH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Non-Thermal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Spectrum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Optical, 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Radio to gamma rays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Compositions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(e-,p+)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(e-,p+), (e-,e+), </a:t>
                      </a:r>
                      <a:r>
                        <a:rPr lang="en-US" dirty="0" err="1"/>
                        <a:t>e.m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Jet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30-33 </a:t>
                      </a:r>
                      <a:r>
                        <a:rPr lang="en-US" baseline="0" dirty="0"/>
                        <a:t> erg/s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40-47 </a:t>
                      </a:r>
                      <a:r>
                        <a:rPr lang="en-US" baseline="0" dirty="0"/>
                        <a:t> erg/s</a:t>
                      </a:r>
                      <a:endParaRPr 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Mach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&gt;&gt; 1 (relativistic)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Density</a:t>
                      </a:r>
                      <a:r>
                        <a:rPr lang="en-US" baseline="0" dirty="0"/>
                        <a:t> ratio (jet/am)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</a:t>
                      </a:r>
                      <a:r>
                        <a:rPr lang="en-US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&lt;&lt;1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12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15816" y="1167135"/>
            <a:ext cx="2940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jet-disk paradigm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35496" y="1628800"/>
            <a:ext cx="4032448" cy="3096344"/>
            <a:chOff x="35496" y="764704"/>
            <a:chExt cx="3672408" cy="2816340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764704"/>
              <a:ext cx="3672408" cy="2816340"/>
            </a:xfrm>
            <a:prstGeom prst="rect">
              <a:avLst/>
            </a:prstGeom>
          </p:spPr>
        </p:pic>
        <p:sp>
          <p:nvSpPr>
            <p:cNvPr id="4" name="CasellaDiTesto 3"/>
            <p:cNvSpPr txBox="1"/>
            <p:nvPr/>
          </p:nvSpPr>
          <p:spPr>
            <a:xfrm>
              <a:off x="417024" y="1916832"/>
              <a:ext cx="567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Star</a:t>
              </a:r>
            </a:p>
          </p:txBody>
        </p:sp>
      </p:grpSp>
      <p:sp>
        <p:nvSpPr>
          <p:cNvPr id="6" name="CasellaDiTesto 5"/>
          <p:cNvSpPr txBox="1"/>
          <p:nvPr/>
        </p:nvSpPr>
        <p:spPr>
          <a:xfrm>
            <a:off x="3635896" y="2333779"/>
            <a:ext cx="540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Ingredients: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Central object creating a strong gravitational field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Accretion  disk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Magnetic field  (turbulent in the disk, ordered in magnetosphere)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Strongly collimated outflow along the rotation axis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Collimated wind arising from the disk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423169" y="5415607"/>
            <a:ext cx="6029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Accretion and ejection are strongly connected</a:t>
            </a:r>
          </a:p>
        </p:txBody>
      </p:sp>
    </p:spTree>
    <p:extLst>
      <p:ext uri="{BB962C8B-B14F-4D97-AF65-F5344CB8AC3E}">
        <p14:creationId xmlns:p14="http://schemas.microsoft.com/office/powerpoint/2010/main" val="2412813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67545" y="548680"/>
            <a:ext cx="382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How can we approach the jet physics?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316765"/>
            <a:ext cx="2518875" cy="4704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asellaDiTesto 7"/>
          <p:cNvSpPr txBox="1"/>
          <p:nvPr/>
        </p:nvSpPr>
        <p:spPr>
          <a:xfrm>
            <a:off x="3490844" y="1861853"/>
            <a:ext cx="295336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• Launching </a:t>
            </a:r>
            <a:r>
              <a:rPr lang="en-US" b="1" dirty="0" err="1">
                <a:solidFill>
                  <a:srgbClr val="C00000"/>
                </a:solidFill>
              </a:rPr>
              <a:t>phase</a:t>
            </a:r>
            <a:r>
              <a:rPr lang="en-US" dirty="0" err="1"/>
              <a:t>:</a:t>
            </a:r>
            <a:r>
              <a:rPr lang="en-US" sz="1400" dirty="0" err="1"/>
              <a:t>acceleration</a:t>
            </a:r>
            <a:r>
              <a:rPr lang="en-US" sz="1400" dirty="0"/>
              <a:t> </a:t>
            </a:r>
          </a:p>
          <a:p>
            <a:r>
              <a:rPr lang="en-US" sz="1400" dirty="0"/>
              <a:t>    from  BH/disk and collimation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• Propagation phase</a:t>
            </a:r>
            <a:r>
              <a:rPr lang="en-US" dirty="0"/>
              <a:t>: </a:t>
            </a:r>
          </a:p>
          <a:p>
            <a:r>
              <a:rPr lang="en-US" sz="1400" dirty="0"/>
              <a:t>    confinement and stability</a:t>
            </a:r>
          </a:p>
          <a:p>
            <a:endParaRPr lang="en-US" sz="1400" dirty="0"/>
          </a:p>
          <a:p>
            <a:r>
              <a:rPr lang="en-US" b="1" dirty="0">
                <a:solidFill>
                  <a:srgbClr val="C00000"/>
                </a:solidFill>
              </a:rPr>
              <a:t>•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Termination</a:t>
            </a:r>
            <a:r>
              <a:rPr lang="en-US" dirty="0"/>
              <a:t>: </a:t>
            </a:r>
            <a:r>
              <a:rPr lang="en-US" sz="1400" dirty="0"/>
              <a:t>Termination    </a:t>
            </a:r>
          </a:p>
          <a:p>
            <a:r>
              <a:rPr lang="en-US" sz="1400" dirty="0"/>
              <a:t>    interaction with external medium</a:t>
            </a:r>
          </a:p>
          <a:p>
            <a:endParaRPr lang="en-US" sz="1400" dirty="0"/>
          </a:p>
          <a:p>
            <a:r>
              <a:rPr lang="en-US" b="1" dirty="0">
                <a:solidFill>
                  <a:srgbClr val="C00000"/>
                </a:solidFill>
              </a:rPr>
              <a:t>•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High-energy electron    </a:t>
            </a:r>
          </a:p>
          <a:p>
            <a:r>
              <a:rPr lang="en-US" b="1" dirty="0">
                <a:solidFill>
                  <a:srgbClr val="C00000"/>
                </a:solidFill>
              </a:rPr>
              <a:t>   acceleration  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6444208" y="1844824"/>
            <a:ext cx="2160240" cy="2800767"/>
            <a:chOff x="6597950" y="1491630"/>
            <a:chExt cx="1800200" cy="2100575"/>
          </a:xfrm>
        </p:grpSpPr>
        <p:sp>
          <p:nvSpPr>
            <p:cNvPr id="9" name="CasellaDiTesto 8"/>
            <p:cNvSpPr txBox="1"/>
            <p:nvPr/>
          </p:nvSpPr>
          <p:spPr>
            <a:xfrm>
              <a:off x="6597950" y="1491630"/>
              <a:ext cx="1800200" cy="2100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     10</a:t>
              </a:r>
              <a:r>
                <a:rPr lang="en-US" sz="1600" baseline="30000" dirty="0"/>
                <a:t>15 </a:t>
              </a:r>
              <a:r>
                <a:rPr lang="en-US" sz="1600" dirty="0"/>
                <a:t>cm</a:t>
              </a:r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r>
                <a:rPr lang="en-US" sz="1600" dirty="0"/>
                <a:t>    1-100 </a:t>
              </a:r>
              <a:r>
                <a:rPr lang="en-US" sz="1600" dirty="0" err="1"/>
                <a:t>kpc</a:t>
              </a:r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r>
                <a:rPr lang="en-US" sz="1600" dirty="0"/>
                <a:t>&gt;  100 </a:t>
              </a:r>
              <a:r>
                <a:rPr lang="en-US" sz="1600" dirty="0" err="1"/>
                <a:t>kpc</a:t>
              </a:r>
              <a:r>
                <a:rPr lang="en-US" sz="1600" dirty="0"/>
                <a:t>  (3 x 10</a:t>
              </a:r>
              <a:r>
                <a:rPr lang="en-US" sz="1600" baseline="30000" dirty="0"/>
                <a:t>23 </a:t>
              </a:r>
              <a:r>
                <a:rPr lang="en-US" sz="1600" dirty="0"/>
                <a:t>cm)</a:t>
              </a:r>
            </a:p>
            <a:p>
              <a:pPr marL="285750" indent="-285750">
                <a:buFont typeface="Wingdings"/>
                <a:buChar char="Ø"/>
              </a:pPr>
              <a:endParaRPr lang="en-US" sz="1600" dirty="0"/>
            </a:p>
            <a:p>
              <a:r>
                <a:rPr lang="en-US" sz="1600" dirty="0"/>
                <a:t> </a:t>
              </a:r>
            </a:p>
            <a:p>
              <a:r>
                <a:rPr lang="en-US" sz="1600" dirty="0"/>
                <a:t>     10</a:t>
              </a:r>
              <a:r>
                <a:rPr lang="en-US" sz="1600" baseline="30000" dirty="0"/>
                <a:t>4 </a:t>
              </a:r>
              <a:r>
                <a:rPr lang="en-US" sz="1600" dirty="0"/>
                <a:t>cm</a:t>
              </a:r>
            </a:p>
          </p:txBody>
        </p:sp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798" y="1563638"/>
              <a:ext cx="171450" cy="219075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798" y="2244663"/>
              <a:ext cx="171450" cy="219075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798" y="3327834"/>
              <a:ext cx="171450" cy="219075"/>
            </a:xfrm>
            <a:prstGeom prst="rect">
              <a:avLst/>
            </a:prstGeom>
          </p:spPr>
        </p:pic>
      </p:grpSp>
      <p:grpSp>
        <p:nvGrpSpPr>
          <p:cNvPr id="7" name="Gruppo 6"/>
          <p:cNvGrpSpPr/>
          <p:nvPr/>
        </p:nvGrpSpPr>
        <p:grpSpPr>
          <a:xfrm>
            <a:off x="539552" y="980728"/>
            <a:ext cx="1159746" cy="369332"/>
            <a:chOff x="539552" y="980728"/>
            <a:chExt cx="1159746" cy="369332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048668"/>
              <a:ext cx="205740" cy="292100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786869" y="980728"/>
              <a:ext cx="912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500 </a:t>
              </a:r>
              <a:r>
                <a:rPr lang="en-US" dirty="0" err="1"/>
                <a:t>kpc</a:t>
              </a:r>
              <a:endParaRPr lang="en-US" dirty="0"/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2051720" y="980728"/>
            <a:ext cx="989828" cy="369332"/>
            <a:chOff x="539552" y="980728"/>
            <a:chExt cx="989828" cy="369332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048668"/>
              <a:ext cx="205740" cy="292100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786869" y="980728"/>
              <a:ext cx="742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10kpc</a:t>
              </a: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2555776" y="2924944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 pc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123728" y="4715852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0.01 pc</a:t>
            </a:r>
          </a:p>
        </p:txBody>
      </p:sp>
    </p:spTree>
    <p:extLst>
      <p:ext uri="{BB962C8B-B14F-4D97-AF65-F5344CB8AC3E}">
        <p14:creationId xmlns:p14="http://schemas.microsoft.com/office/powerpoint/2010/main" val="835556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71857"/>
            <a:ext cx="5152381" cy="4914286"/>
          </a:xfrm>
          <a:prstGeom prst="rect">
            <a:avLst/>
          </a:prstGeom>
        </p:spPr>
      </p:pic>
      <p:sp>
        <p:nvSpPr>
          <p:cNvPr id="4" name="Parentesi graffa chiusa 3"/>
          <p:cNvSpPr/>
          <p:nvPr/>
        </p:nvSpPr>
        <p:spPr>
          <a:xfrm>
            <a:off x="5004048" y="1341189"/>
            <a:ext cx="648072" cy="1583755"/>
          </a:xfrm>
          <a:prstGeom prst="rightBrace">
            <a:avLst>
              <a:gd name="adj1" fmla="val 8333"/>
              <a:gd name="adj2" fmla="val 51396"/>
            </a:avLst>
          </a:prstGeom>
          <a:ln w="57150">
            <a:solidFill>
              <a:srgbClr val="00B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40152" y="1484784"/>
            <a:ext cx="27826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Launching phase:</a:t>
            </a:r>
          </a:p>
          <a:p>
            <a:r>
              <a:rPr lang="en-US" sz="1400" dirty="0"/>
              <a:t>Acceleration either from disk or BH </a:t>
            </a:r>
          </a:p>
          <a:p>
            <a:r>
              <a:rPr lang="en-US" sz="1400" dirty="0"/>
              <a:t>And collimation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940152" y="3317503"/>
            <a:ext cx="232435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Propagation phase:</a:t>
            </a:r>
          </a:p>
          <a:p>
            <a:r>
              <a:rPr lang="en-US" sz="1600" dirty="0"/>
              <a:t>Confinement and stability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940152" y="4469631"/>
            <a:ext cx="29765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Termination:</a:t>
            </a:r>
          </a:p>
          <a:p>
            <a:r>
              <a:rPr lang="en-US" sz="1600" dirty="0"/>
              <a:t>Interaction with external medium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582215" y="5895786"/>
            <a:ext cx="338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Non thermal emission:</a:t>
            </a:r>
          </a:p>
          <a:p>
            <a:r>
              <a:rPr lang="en-US" dirty="0"/>
              <a:t>High energy electron acceleration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67544" y="6218951"/>
            <a:ext cx="446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Modeling through relativistic MHD simulation</a:t>
            </a:r>
          </a:p>
        </p:txBody>
      </p:sp>
    </p:spTree>
    <p:extLst>
      <p:ext uri="{BB962C8B-B14F-4D97-AF65-F5344CB8AC3E}">
        <p14:creationId xmlns:p14="http://schemas.microsoft.com/office/powerpoint/2010/main" val="3499830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766445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Astrophysical environments involve physical processes operating at </a:t>
            </a:r>
            <a:r>
              <a:rPr lang="en-US" i="1" dirty="0">
                <a:solidFill>
                  <a:srgbClr val="FF0000"/>
                </a:solidFill>
              </a:rPr>
              <a:t>extremely different spatial</a:t>
            </a:r>
            <a:r>
              <a:rPr lang="en-US" dirty="0"/>
              <a:t> and </a:t>
            </a:r>
            <a:r>
              <a:rPr lang="en-US" i="1" dirty="0">
                <a:solidFill>
                  <a:srgbClr val="FF0000"/>
                </a:solidFill>
              </a:rPr>
              <a:t>temporal scales</a:t>
            </a:r>
            <a:r>
              <a:rPr lang="en-US" dirty="0"/>
              <a:t>, and complex </a:t>
            </a:r>
            <a:r>
              <a:rPr lang="en-US" i="1" dirty="0">
                <a:solidFill>
                  <a:srgbClr val="31859C"/>
                </a:solidFill>
              </a:rPr>
              <a:t>interactions</a:t>
            </a:r>
            <a:r>
              <a:rPr lang="en-US" dirty="0"/>
              <a:t> between </a:t>
            </a:r>
            <a:r>
              <a:rPr lang="en-US" i="1" dirty="0">
                <a:solidFill>
                  <a:srgbClr val="31859C"/>
                </a:solidFill>
              </a:rPr>
              <a:t>plasmas</a:t>
            </a:r>
            <a:r>
              <a:rPr lang="en-US" dirty="0"/>
              <a:t> and </a:t>
            </a:r>
            <a:r>
              <a:rPr lang="en-US" i="1" dirty="0">
                <a:solidFill>
                  <a:srgbClr val="31859C"/>
                </a:solidFill>
              </a:rPr>
              <a:t>radiation</a:t>
            </a:r>
            <a:r>
              <a:rPr lang="en-US" dirty="0"/>
              <a:t>.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297930" y="1916832"/>
            <a:ext cx="8378526" cy="2331269"/>
            <a:chOff x="252771" y="2105845"/>
            <a:chExt cx="8378526" cy="2331269"/>
          </a:xfrm>
        </p:grpSpPr>
        <p:grpSp>
          <p:nvGrpSpPr>
            <p:cNvPr id="3" name="Group 4"/>
            <p:cNvGrpSpPr/>
            <p:nvPr/>
          </p:nvGrpSpPr>
          <p:grpSpPr>
            <a:xfrm>
              <a:off x="1331640" y="2105845"/>
              <a:ext cx="5700288" cy="2331267"/>
              <a:chOff x="1567268" y="3311340"/>
              <a:chExt cx="5700288" cy="2331267"/>
            </a:xfrm>
          </p:grpSpPr>
          <p:pic>
            <p:nvPicPr>
              <p:cNvPr id="4" name="Picture 48" descr="Screen Shot 2016-11-03 at 10.57.00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67268" y="3410607"/>
                <a:ext cx="5700288" cy="2232000"/>
              </a:xfrm>
              <a:prstGeom prst="rect">
                <a:avLst/>
              </a:prstGeom>
              <a:ln>
                <a:solidFill>
                  <a:srgbClr val="4F81BD"/>
                </a:solidFill>
              </a:ln>
            </p:spPr>
          </p:pic>
          <p:sp>
            <p:nvSpPr>
              <p:cNvPr id="5" name="TextBox 3"/>
              <p:cNvSpPr txBox="1"/>
              <p:nvPr/>
            </p:nvSpPr>
            <p:spPr>
              <a:xfrm>
                <a:off x="5948552" y="3321788"/>
                <a:ext cx="7606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>
                    <a:solidFill>
                      <a:srgbClr val="008000"/>
                    </a:solidFill>
                  </a:rPr>
                  <a:t>Fluid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117159" y="3311340"/>
                <a:ext cx="9665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>
                    <a:solidFill>
                      <a:srgbClr val="FF0000"/>
                    </a:solidFill>
                  </a:rPr>
                  <a:t>Kinetic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8548" t="10651" r="9677" b="20623"/>
            <a:stretch/>
          </p:blipFill>
          <p:spPr>
            <a:xfrm rot="2799930">
              <a:off x="87671" y="2850459"/>
              <a:ext cx="1130300" cy="800100"/>
            </a:xfrm>
            <a:prstGeom prst="rect">
              <a:avLst/>
            </a:prstGeom>
          </p:spPr>
        </p:pic>
        <p:pic>
          <p:nvPicPr>
            <p:cNvPr id="8" name="Immagine 3" descr="3C31-b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5400000">
              <a:off x="6817797" y="2623614"/>
              <a:ext cx="2232000" cy="1395000"/>
            </a:xfrm>
            <a:prstGeom prst="rect">
              <a:avLst/>
            </a:prstGeom>
          </p:spPr>
        </p:pic>
      </p:grpSp>
      <p:grpSp>
        <p:nvGrpSpPr>
          <p:cNvPr id="24" name="Gruppo 23"/>
          <p:cNvGrpSpPr/>
          <p:nvPr/>
        </p:nvGrpSpPr>
        <p:grpSpPr>
          <a:xfrm>
            <a:off x="179512" y="4725144"/>
            <a:ext cx="8784976" cy="2003450"/>
            <a:chOff x="323528" y="4725144"/>
            <a:chExt cx="8784976" cy="2003450"/>
          </a:xfrm>
        </p:grpSpPr>
        <p:sp>
          <p:nvSpPr>
            <p:cNvPr id="17" name="CasellaDiTesto 16"/>
            <p:cNvSpPr txBox="1"/>
            <p:nvPr/>
          </p:nvSpPr>
          <p:spPr>
            <a:xfrm>
              <a:off x="7092280" y="4725144"/>
              <a:ext cx="1616148" cy="1015663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10 </a:t>
              </a:r>
              <a:r>
                <a:rPr lang="en-US" dirty="0">
                  <a:sym typeface="Wingdings" pitchFamily="2" charset="2"/>
                </a:rPr>
                <a:t> 10</a:t>
              </a:r>
              <a:r>
                <a:rPr lang="en-US" baseline="30000" dirty="0">
                  <a:sym typeface="Wingdings" pitchFamily="2" charset="2"/>
                </a:rPr>
                <a:t>15</a:t>
              </a:r>
              <a:r>
                <a:rPr lang="en-US" dirty="0">
                  <a:sym typeface="Wingdings" pitchFamily="2" charset="2"/>
                </a:rPr>
                <a:t> s</a:t>
              </a:r>
            </a:p>
            <a:p>
              <a:endParaRPr lang="en-US" baseline="30000" dirty="0">
                <a:sym typeface="Wingdings" pitchFamily="2" charset="2"/>
              </a:endParaRPr>
            </a:p>
            <a:p>
              <a:r>
                <a:rPr lang="en-US" dirty="0"/>
                <a:t>10</a:t>
              </a:r>
              <a:r>
                <a:rPr lang="en-US" baseline="30000" dirty="0"/>
                <a:t>18 </a:t>
              </a:r>
              <a:r>
                <a:rPr lang="en-US" dirty="0">
                  <a:sym typeface="Wingdings" pitchFamily="2" charset="2"/>
                </a:rPr>
                <a:t> 10</a:t>
              </a:r>
              <a:r>
                <a:rPr lang="en-US" baseline="30000" dirty="0">
                  <a:sym typeface="Wingdings" pitchFamily="2" charset="2"/>
                </a:rPr>
                <a:t>24</a:t>
              </a:r>
              <a:r>
                <a:rPr lang="en-US" dirty="0">
                  <a:sym typeface="Wingdings" pitchFamily="2" charset="2"/>
                </a:rPr>
                <a:t> cm</a:t>
              </a:r>
            </a:p>
            <a:p>
              <a:endParaRPr lang="en-US" baseline="30000" dirty="0">
                <a:sym typeface="Wingdings" pitchFamily="2" charset="2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651596" y="4725144"/>
              <a:ext cx="1459054" cy="101566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 1 </a:t>
              </a:r>
              <a:r>
                <a:rPr lang="en-US" dirty="0">
                  <a:sym typeface="Wingdings" pitchFamily="2" charset="2"/>
                </a:rPr>
                <a:t> 10</a:t>
              </a:r>
              <a:r>
                <a:rPr lang="en-US" baseline="30000" dirty="0">
                  <a:sym typeface="Wingdings" pitchFamily="2" charset="2"/>
                </a:rPr>
                <a:t> 2</a:t>
              </a:r>
              <a:r>
                <a:rPr lang="en-US" dirty="0">
                  <a:sym typeface="Wingdings" pitchFamily="2" charset="2"/>
                </a:rPr>
                <a:t> s</a:t>
              </a:r>
            </a:p>
            <a:p>
              <a:endParaRPr lang="en-US" baseline="30000" dirty="0">
                <a:sym typeface="Wingdings" pitchFamily="2" charset="2"/>
              </a:endParaRPr>
            </a:p>
            <a:p>
              <a:r>
                <a:rPr lang="en-US" dirty="0"/>
                <a:t>10</a:t>
              </a:r>
              <a:r>
                <a:rPr lang="en-US" baseline="30000" dirty="0"/>
                <a:t>4 </a:t>
              </a:r>
              <a:r>
                <a:rPr lang="en-US" dirty="0">
                  <a:sym typeface="Wingdings" pitchFamily="2" charset="2"/>
                </a:rPr>
                <a:t> 10</a:t>
              </a:r>
              <a:r>
                <a:rPr lang="en-US" baseline="30000" dirty="0">
                  <a:sym typeface="Wingdings" pitchFamily="2" charset="2"/>
                </a:rPr>
                <a:t>7</a:t>
              </a:r>
              <a:r>
                <a:rPr lang="en-US" dirty="0">
                  <a:sym typeface="Wingdings" pitchFamily="2" charset="2"/>
                </a:rPr>
                <a:t> cm</a:t>
              </a:r>
            </a:p>
            <a:p>
              <a:endParaRPr lang="en-US" baseline="30000" dirty="0">
                <a:sym typeface="Wingdings" pitchFamily="2" charset="2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323528" y="5877272"/>
              <a:ext cx="2427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Particles acceleration</a:t>
              </a:r>
            </a:p>
            <a:p>
              <a:r>
                <a:rPr lang="en-US" dirty="0"/>
                <a:t>And radiation processes</a:t>
              </a: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6530939" y="5805264"/>
              <a:ext cx="25775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Ideal MHD modeling</a:t>
              </a:r>
            </a:p>
            <a:p>
              <a:r>
                <a:rPr lang="en-US" dirty="0"/>
                <a:t>No resistivity, no viscosity</a:t>
              </a:r>
            </a:p>
            <a:p>
              <a:r>
                <a:rPr lang="en-US" dirty="0"/>
                <a:t>PLUTO code</a:t>
              </a:r>
            </a:p>
          </p:txBody>
        </p:sp>
        <p:grpSp>
          <p:nvGrpSpPr>
            <p:cNvPr id="23" name="Gruppo 22"/>
            <p:cNvGrpSpPr/>
            <p:nvPr/>
          </p:nvGrpSpPr>
          <p:grpSpPr>
            <a:xfrm>
              <a:off x="2915816" y="4960592"/>
              <a:ext cx="3394869" cy="484632"/>
              <a:chOff x="2915816" y="4960592"/>
              <a:chExt cx="3394869" cy="484632"/>
            </a:xfrm>
          </p:grpSpPr>
          <p:sp>
            <p:nvSpPr>
              <p:cNvPr id="21" name="Freccia bidirezionale orizzontale 20"/>
              <p:cNvSpPr/>
              <p:nvPr/>
            </p:nvSpPr>
            <p:spPr>
              <a:xfrm>
                <a:off x="2915816" y="4960592"/>
                <a:ext cx="3394869" cy="484632"/>
              </a:xfrm>
              <a:prstGeom prst="leftRightArrow">
                <a:avLst/>
              </a:prstGeom>
              <a:solidFill>
                <a:schemeClr val="bg1"/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3635896" y="5003884"/>
                <a:ext cx="22388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How we can connect?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7881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3007194" y="332656"/>
            <a:ext cx="2500910" cy="1440160"/>
            <a:chOff x="4351451" y="896146"/>
            <a:chExt cx="2020749" cy="831455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451" y="896146"/>
              <a:ext cx="2020749" cy="831455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</p:pic>
        <p:sp>
          <p:nvSpPr>
            <p:cNvPr id="5" name="CasellaDiTesto 4"/>
            <p:cNvSpPr txBox="1"/>
            <p:nvPr/>
          </p:nvSpPr>
          <p:spPr>
            <a:xfrm>
              <a:off x="5508104" y="981308"/>
              <a:ext cx="4571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LOFAR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6006475" y="188640"/>
            <a:ext cx="2597973" cy="1944216"/>
            <a:chOff x="6648695" y="116632"/>
            <a:chExt cx="2176521" cy="165618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576" y="116632"/>
              <a:ext cx="1090640" cy="1649459"/>
            </a:xfrm>
            <a:prstGeom prst="rect">
              <a:avLst/>
            </a:prstGeom>
            <a:noFill/>
            <a:ln w="28575" cap="flat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8290990" y="495977"/>
              <a:ext cx="457474" cy="340735"/>
            </a:xfrm>
            <a:prstGeom prst="rect">
              <a:avLst/>
            </a:prstGeom>
            <a:noFill/>
            <a:ln w="28575" cap="flat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5pPr>
              <a:lvl6pPr marL="2514600" indent="-228600" defTabSz="457200" fontAlgn="base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6pPr>
              <a:lvl7pPr marL="2971800" indent="-228600" defTabSz="457200" fontAlgn="base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7pPr>
              <a:lvl8pPr marL="3429000" indent="-228600" defTabSz="457200" fontAlgn="base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8pPr>
              <a:lvl9pPr marL="3886200" indent="-228600" defTabSz="457200" fontAlgn="base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Noto Sans CJK SC" charset="0"/>
                  <a:cs typeface="Noto Sans CJK SC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it-IT" altLang="x-none" sz="800" b="1" dirty="0">
                  <a:solidFill>
                    <a:srgbClr val="99CCFF"/>
                  </a:solidFill>
                  <a:latin typeface="Arial" charset="0"/>
                </a:rPr>
                <a:t>3C 98</a:t>
              </a:r>
            </a:p>
            <a:p>
              <a:pPr>
                <a:buClrTx/>
                <a:buFontTx/>
                <a:buNone/>
              </a:pPr>
              <a:r>
                <a:rPr lang="it-IT" altLang="x-none" sz="800" i="1" dirty="0">
                  <a:solidFill>
                    <a:srgbClr val="99CCFF"/>
                  </a:solidFill>
                  <a:latin typeface="Arial" charset="0"/>
                </a:rPr>
                <a:t>VLA</a:t>
              </a:r>
            </a:p>
          </p:txBody>
        </p:sp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8695" y="116632"/>
              <a:ext cx="947641" cy="1649459"/>
            </a:xfrm>
            <a:prstGeom prst="rect">
              <a:avLst/>
            </a:prstGeom>
            <a:noFill/>
            <a:ln w="28575" cap="flat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Rettangolo 9"/>
            <p:cNvSpPr/>
            <p:nvPr/>
          </p:nvSpPr>
          <p:spPr>
            <a:xfrm>
              <a:off x="7110536" y="1434262"/>
              <a:ext cx="485800" cy="338554"/>
            </a:xfrm>
            <a:prstGeom prst="rect">
              <a:avLst/>
            </a:prstGeom>
            <a:ln w="28575">
              <a:solidFill>
                <a:srgbClr val="92D050"/>
              </a:solidFill>
            </a:ln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it-IT" altLang="x-none" sz="800" b="1" dirty="0">
                  <a:solidFill>
                    <a:srgbClr val="99CCFF"/>
                  </a:solidFill>
                  <a:latin typeface="Arial" charset="0"/>
                </a:rPr>
                <a:t>3C 31</a:t>
              </a:r>
            </a:p>
            <a:p>
              <a:pPr>
                <a:buClrTx/>
                <a:buFontTx/>
                <a:buNone/>
              </a:pPr>
              <a:r>
                <a:rPr lang="it-IT" altLang="x-none" sz="800" i="1" dirty="0">
                  <a:solidFill>
                    <a:srgbClr val="99CCFF"/>
                  </a:solidFill>
                  <a:latin typeface="Arial" charset="0"/>
                </a:rPr>
                <a:t>VLA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323528" y="1881269"/>
            <a:ext cx="5472608" cy="4716083"/>
            <a:chOff x="323528" y="1484784"/>
            <a:chExt cx="5472608" cy="4716083"/>
          </a:xfrm>
        </p:grpSpPr>
        <p:grpSp>
          <p:nvGrpSpPr>
            <p:cNvPr id="12" name="Gruppo 11"/>
            <p:cNvGrpSpPr/>
            <p:nvPr/>
          </p:nvGrpSpPr>
          <p:grpSpPr>
            <a:xfrm>
              <a:off x="323528" y="1988840"/>
              <a:ext cx="5472608" cy="4212027"/>
              <a:chOff x="357414" y="2043234"/>
              <a:chExt cx="5798762" cy="4626126"/>
            </a:xfrm>
          </p:grpSpPr>
          <p:pic>
            <p:nvPicPr>
              <p:cNvPr id="14" name="Immagine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414" y="3099351"/>
                <a:ext cx="5562886" cy="2438525"/>
              </a:xfrm>
              <a:prstGeom prst="rect">
                <a:avLst/>
              </a:prstGeom>
            </p:spPr>
          </p:pic>
          <p:cxnSp>
            <p:nvCxnSpPr>
              <p:cNvPr id="15" name="Connettore 1 14"/>
              <p:cNvCxnSpPr/>
              <p:nvPr/>
            </p:nvCxnSpPr>
            <p:spPr>
              <a:xfrm>
                <a:off x="3152240" y="3393450"/>
                <a:ext cx="0" cy="18503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1 15"/>
              <p:cNvCxnSpPr/>
              <p:nvPr/>
            </p:nvCxnSpPr>
            <p:spPr>
              <a:xfrm>
                <a:off x="2157614" y="3418938"/>
                <a:ext cx="0" cy="18503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1 16"/>
              <p:cNvCxnSpPr/>
              <p:nvPr/>
            </p:nvCxnSpPr>
            <p:spPr>
              <a:xfrm>
                <a:off x="1005486" y="3418938"/>
                <a:ext cx="0" cy="18503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1 17"/>
              <p:cNvCxnSpPr/>
              <p:nvPr/>
            </p:nvCxnSpPr>
            <p:spPr>
              <a:xfrm>
                <a:off x="4677894" y="3418938"/>
                <a:ext cx="0" cy="18503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1 18"/>
              <p:cNvCxnSpPr/>
              <p:nvPr/>
            </p:nvCxnSpPr>
            <p:spPr>
              <a:xfrm>
                <a:off x="3669782" y="3393450"/>
                <a:ext cx="0" cy="18503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Parentesi graffa aperta 19"/>
              <p:cNvSpPr/>
              <p:nvPr/>
            </p:nvSpPr>
            <p:spPr>
              <a:xfrm rot="5400000">
                <a:off x="3201438" y="2844750"/>
                <a:ext cx="425200" cy="550361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2741266" y="2043234"/>
                <a:ext cx="143257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Launching region</a:t>
                </a:r>
              </a:p>
              <a:p>
                <a:r>
                  <a:rPr lang="en-US" sz="1400" dirty="0"/>
                  <a:t>       10</a:t>
                </a:r>
                <a:r>
                  <a:rPr lang="en-US" sz="1400" baseline="30000" dirty="0"/>
                  <a:t>15 </a:t>
                </a:r>
                <a:r>
                  <a:rPr lang="en-US" sz="1400" dirty="0"/>
                  <a:t>cm</a:t>
                </a:r>
              </a:p>
            </p:txBody>
          </p:sp>
          <p:sp>
            <p:nvSpPr>
              <p:cNvPr id="22" name="Parentesi graffa aperta 21"/>
              <p:cNvSpPr/>
              <p:nvPr/>
            </p:nvSpPr>
            <p:spPr>
              <a:xfrm rot="16200000">
                <a:off x="3958068" y="5405190"/>
                <a:ext cx="435059" cy="947009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Parentesi graffa aperta 22"/>
              <p:cNvSpPr/>
              <p:nvPr/>
            </p:nvSpPr>
            <p:spPr>
              <a:xfrm rot="5400000">
                <a:off x="3999544" y="2654182"/>
                <a:ext cx="409692" cy="947009"/>
              </a:xfrm>
              <a:prstGeom prst="leftBrace">
                <a:avLst>
                  <a:gd name="adj1" fmla="val 8333"/>
                  <a:gd name="adj2" fmla="val 50653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asellaDiTesto 23"/>
              <p:cNvSpPr txBox="1"/>
              <p:nvPr/>
            </p:nvSpPr>
            <p:spPr>
              <a:xfrm>
                <a:off x="4173838" y="2113693"/>
                <a:ext cx="19823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Propagation region with </a:t>
                </a:r>
              </a:p>
              <a:p>
                <a:r>
                  <a:rPr lang="en-US" sz="1400" dirty="0"/>
                  <a:t>deceleration &lt; 1 </a:t>
                </a:r>
                <a:r>
                  <a:rPr lang="en-US" sz="1400" dirty="0" err="1"/>
                  <a:t>kpc</a:t>
                </a:r>
                <a:endParaRPr lang="en-US" sz="1400" dirty="0"/>
              </a:p>
            </p:txBody>
          </p:sp>
          <p:sp>
            <p:nvSpPr>
              <p:cNvPr id="25" name="CasellaDiTesto 24"/>
              <p:cNvSpPr txBox="1"/>
              <p:nvPr/>
            </p:nvSpPr>
            <p:spPr>
              <a:xfrm>
                <a:off x="3135173" y="6146140"/>
                <a:ext cx="21187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Propagation region with </a:t>
                </a:r>
              </a:p>
              <a:p>
                <a:r>
                  <a:rPr lang="en-US" sz="1400" dirty="0"/>
                  <a:t>No Deceleration 1-100 </a:t>
                </a:r>
                <a:r>
                  <a:rPr lang="en-US" sz="1400" dirty="0" err="1"/>
                  <a:t>kpc</a:t>
                </a:r>
                <a:endParaRPr lang="en-US" sz="1400" dirty="0"/>
              </a:p>
            </p:txBody>
          </p:sp>
          <p:sp>
            <p:nvSpPr>
              <p:cNvPr id="26" name="Parentesi graffa aperta 25"/>
              <p:cNvSpPr/>
              <p:nvPr/>
            </p:nvSpPr>
            <p:spPr>
              <a:xfrm rot="5400000">
                <a:off x="1341155" y="2487737"/>
                <a:ext cx="409692" cy="1223227"/>
              </a:xfrm>
              <a:prstGeom prst="leftBrace">
                <a:avLst>
                  <a:gd name="adj1" fmla="val 8333"/>
                  <a:gd name="adj2" fmla="val 50653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asellaDiTesto 26"/>
              <p:cNvSpPr txBox="1"/>
              <p:nvPr/>
            </p:nvSpPr>
            <p:spPr>
              <a:xfrm>
                <a:off x="535316" y="2113693"/>
                <a:ext cx="18612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Turbulent propagation </a:t>
                </a:r>
              </a:p>
              <a:p>
                <a:r>
                  <a:rPr lang="en-US" sz="1400" dirty="0"/>
                  <a:t> up to 100 </a:t>
                </a:r>
                <a:r>
                  <a:rPr lang="en-US" sz="1400" dirty="0" err="1"/>
                  <a:t>kpc</a:t>
                </a:r>
                <a:endParaRPr lang="en-US" sz="1400" dirty="0"/>
              </a:p>
            </p:txBody>
          </p:sp>
          <p:sp>
            <p:nvSpPr>
              <p:cNvPr id="28" name="Parentesi graffa aperta 27"/>
              <p:cNvSpPr/>
              <p:nvPr/>
            </p:nvSpPr>
            <p:spPr>
              <a:xfrm rot="16200000">
                <a:off x="1341155" y="5294451"/>
                <a:ext cx="409692" cy="1223227"/>
              </a:xfrm>
              <a:prstGeom prst="leftBrace">
                <a:avLst>
                  <a:gd name="adj1" fmla="val 8333"/>
                  <a:gd name="adj2" fmla="val 50653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asellaDiTesto 28"/>
              <p:cNvSpPr txBox="1"/>
              <p:nvPr/>
            </p:nvSpPr>
            <p:spPr>
              <a:xfrm>
                <a:off x="687716" y="6146140"/>
                <a:ext cx="15663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Termination shock,</a:t>
                </a:r>
              </a:p>
              <a:p>
                <a:r>
                  <a:rPr lang="en-US" sz="1400" dirty="0"/>
                  <a:t> hot spot</a:t>
                </a:r>
              </a:p>
            </p:txBody>
          </p:sp>
        </p:grpSp>
        <p:sp>
          <p:nvSpPr>
            <p:cNvPr id="13" name="CasellaDiTesto 12"/>
            <p:cNvSpPr txBox="1"/>
            <p:nvPr/>
          </p:nvSpPr>
          <p:spPr>
            <a:xfrm>
              <a:off x="539552" y="1484784"/>
              <a:ext cx="2123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</a:rPr>
                <a:t>Multiscale</a:t>
              </a:r>
              <a:r>
                <a:rPr lang="en-US" b="1" dirty="0">
                  <a:solidFill>
                    <a:srgbClr val="C00000"/>
                  </a:solidFill>
                </a:rPr>
                <a:t> approach</a:t>
              </a:r>
            </a:p>
          </p:txBody>
        </p:sp>
      </p:grpSp>
      <p:sp>
        <p:nvSpPr>
          <p:cNvPr id="30" name="CasellaDiTesto 29"/>
          <p:cNvSpPr txBox="1"/>
          <p:nvPr/>
        </p:nvSpPr>
        <p:spPr>
          <a:xfrm>
            <a:off x="6778056" y="4437112"/>
            <a:ext cx="2186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 the base all jets start </a:t>
            </a:r>
          </a:p>
          <a:p>
            <a:r>
              <a:rPr lang="en-US" sz="1600" dirty="0"/>
              <a:t>relativistic with similar </a:t>
            </a:r>
          </a:p>
          <a:p>
            <a:r>
              <a:rPr lang="en-US" sz="1600" dirty="0"/>
              <a:t>Lorentz factor </a:t>
            </a:r>
          </a:p>
          <a:p>
            <a:r>
              <a:rPr lang="en-US" sz="1600" dirty="0"/>
              <a:t>(</a:t>
            </a:r>
            <a:r>
              <a:rPr lang="en-US" sz="1600" dirty="0" err="1"/>
              <a:t>Giovannini</a:t>
            </a:r>
            <a:r>
              <a:rPr lang="en-US" sz="1600" dirty="0"/>
              <a:t>+, 2001)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23528" y="332656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Warning!!!</a:t>
            </a:r>
          </a:p>
          <a:p>
            <a:r>
              <a:rPr lang="en-US" dirty="0"/>
              <a:t>Also the macrophysics involves a huge range of scale</a:t>
            </a:r>
          </a:p>
        </p:txBody>
      </p:sp>
    </p:spTree>
    <p:extLst>
      <p:ext uri="{BB962C8B-B14F-4D97-AF65-F5344CB8AC3E}">
        <p14:creationId xmlns:p14="http://schemas.microsoft.com/office/powerpoint/2010/main" val="36872758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4529</TotalTime>
  <Words>1409</Words>
  <Application>Microsoft Macintosh PowerPoint</Application>
  <PresentationFormat>On-screen Show (4:3)</PresentationFormat>
  <Paragraphs>300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Comic Sans MS</vt:lpstr>
      <vt:lpstr>Symbol</vt:lpstr>
      <vt:lpstr>Wingdings</vt:lpstr>
      <vt:lpstr>Tema di Office</vt:lpstr>
      <vt:lpstr>ASTROPHYSICAL JET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ASTROPHYSICAL JET MODELING</dc:title>
  <dc:creator>paola</dc:creator>
  <cp:lastModifiedBy>Bodo, Filippo</cp:lastModifiedBy>
  <cp:revision>80</cp:revision>
  <dcterms:created xsi:type="dcterms:W3CDTF">2026-01-28T16:04:21Z</dcterms:created>
  <dcterms:modified xsi:type="dcterms:W3CDTF">2026-02-01T17:21:24Z</dcterms:modified>
</cp:coreProperties>
</file>