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7" r:id="rId4"/>
    <p:sldMasterId id="2147483828" r:id="rId5"/>
  </p:sldMasterIdLst>
  <p:notesMasterIdLst>
    <p:notesMasterId r:id="rId58"/>
  </p:notesMasterIdLst>
  <p:handoutMasterIdLst>
    <p:handoutMasterId r:id="rId59"/>
  </p:handoutMasterIdLst>
  <p:sldIdLst>
    <p:sldId id="256" r:id="rId6"/>
    <p:sldId id="258" r:id="rId7"/>
    <p:sldId id="306" r:id="rId8"/>
    <p:sldId id="261" r:id="rId9"/>
    <p:sldId id="262" r:id="rId10"/>
    <p:sldId id="272" r:id="rId11"/>
    <p:sldId id="269" r:id="rId12"/>
    <p:sldId id="304" r:id="rId13"/>
    <p:sldId id="263" r:id="rId14"/>
    <p:sldId id="280" r:id="rId15"/>
    <p:sldId id="265" r:id="rId16"/>
    <p:sldId id="399" r:id="rId17"/>
    <p:sldId id="299" r:id="rId18"/>
    <p:sldId id="303" r:id="rId19"/>
    <p:sldId id="400" r:id="rId20"/>
    <p:sldId id="282" r:id="rId21"/>
    <p:sldId id="285" r:id="rId22"/>
    <p:sldId id="286" r:id="rId23"/>
    <p:sldId id="278" r:id="rId24"/>
    <p:sldId id="301" r:id="rId25"/>
    <p:sldId id="305" r:id="rId26"/>
    <p:sldId id="353" r:id="rId27"/>
    <p:sldId id="308" r:id="rId28"/>
    <p:sldId id="352" r:id="rId29"/>
    <p:sldId id="377" r:id="rId30"/>
    <p:sldId id="378" r:id="rId31"/>
    <p:sldId id="364" r:id="rId32"/>
    <p:sldId id="401" r:id="rId33"/>
    <p:sldId id="342" r:id="rId34"/>
    <p:sldId id="390" r:id="rId35"/>
    <p:sldId id="344" r:id="rId36"/>
    <p:sldId id="347" r:id="rId37"/>
    <p:sldId id="346" r:id="rId38"/>
    <p:sldId id="386" r:id="rId39"/>
    <p:sldId id="369" r:id="rId40"/>
    <p:sldId id="370" r:id="rId41"/>
    <p:sldId id="391" r:id="rId42"/>
    <p:sldId id="388" r:id="rId43"/>
    <p:sldId id="372" r:id="rId44"/>
    <p:sldId id="389" r:id="rId45"/>
    <p:sldId id="381" r:id="rId46"/>
    <p:sldId id="333" r:id="rId47"/>
    <p:sldId id="397" r:id="rId48"/>
    <p:sldId id="337" r:id="rId49"/>
    <p:sldId id="398" r:id="rId50"/>
    <p:sldId id="281" r:id="rId51"/>
    <p:sldId id="268" r:id="rId52"/>
    <p:sldId id="404" r:id="rId53"/>
    <p:sldId id="403" r:id="rId54"/>
    <p:sldId id="402" r:id="rId55"/>
    <p:sldId id="259" r:id="rId56"/>
    <p:sldId id="290" r:id="rId57"/>
  </p:sldIdLst>
  <p:sldSz cx="12192000" cy="6858000"/>
  <p:notesSz cx="6794500" cy="99314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5" userDrawn="1">
          <p15:clr>
            <a:srgbClr val="A4A3A4"/>
          </p15:clr>
        </p15:guide>
        <p15:guide id="2" pos="72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98989"/>
    <a:srgbClr val="9843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2E286-C733-4F58-B631-CC2A64207A94}" v="99" dt="2026-02-02T21:07:12.868"/>
    <p1510:client id="{A0581F9B-D339-4260-B790-9690A7B3E3FC}" v="3" dt="2026-02-03T18:13:35.859"/>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1136" y="36"/>
      </p:cViewPr>
      <p:guideLst>
        <p:guide orient="horz" pos="4065"/>
        <p:guide pos="72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5F8486-4379-40BC-9B51-B1707925478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it-IT"/>
        </a:p>
      </dgm:t>
    </dgm:pt>
    <dgm:pt modelId="{5949E657-CA41-40A8-A965-AD9A406A6426}">
      <dgm:prSet phldrT="[Testo]" phldr="0"/>
      <dgm:spPr/>
      <dgm:t>
        <a:bodyPr/>
        <a:lstStyle/>
        <a:p>
          <a:r>
            <a:rPr lang="it-IT"/>
            <a:t>LTP</a:t>
          </a:r>
        </a:p>
      </dgm:t>
    </dgm:pt>
    <dgm:pt modelId="{DC7BF028-4A46-422F-A444-1F4DE953084F}" type="parTrans" cxnId="{11EFF65A-338E-4AB7-838B-0172D051A863}">
      <dgm:prSet/>
      <dgm:spPr/>
      <dgm:t>
        <a:bodyPr/>
        <a:lstStyle/>
        <a:p>
          <a:endParaRPr lang="it-IT"/>
        </a:p>
      </dgm:t>
    </dgm:pt>
    <dgm:pt modelId="{453D70BB-2129-485C-887A-F94B15882BA2}" type="sibTrans" cxnId="{11EFF65A-338E-4AB7-838B-0172D051A863}">
      <dgm:prSet/>
      <dgm:spPr/>
      <dgm:t>
        <a:bodyPr/>
        <a:lstStyle/>
        <a:p>
          <a:endParaRPr lang="it-IT"/>
        </a:p>
      </dgm:t>
    </dgm:pt>
    <dgm:pt modelId="{14E9E82E-007A-4EE9-A7F7-FFF54F2BA0E0}">
      <dgm:prSet phldrT="[Testo]" phldr="0" custT="1"/>
      <dgm:spPr>
        <a:solidFill>
          <a:schemeClr val="accent3">
            <a:lumMod val="75000"/>
          </a:schemeClr>
        </a:solidFill>
      </dgm:spPr>
      <dgm:t>
        <a:bodyPr/>
        <a:lstStyle/>
        <a:p>
          <a:r>
            <a:rPr lang="it-IT" sz="1400" b="1" cap="small" baseline="0"/>
            <a:t>Experiment</a:t>
          </a:r>
        </a:p>
      </dgm:t>
    </dgm:pt>
    <dgm:pt modelId="{3B37DB21-9369-4843-845A-ABF8DB1938A6}" type="parTrans" cxnId="{BD522175-9FC3-48C6-AAA8-934C3C5C6561}">
      <dgm:prSet/>
      <dgm:spPr/>
      <dgm:t>
        <a:bodyPr/>
        <a:lstStyle/>
        <a:p>
          <a:endParaRPr lang="it-IT"/>
        </a:p>
      </dgm:t>
    </dgm:pt>
    <dgm:pt modelId="{65B7F45F-5E48-485F-8A2F-06AFFC6C420A}" type="sibTrans" cxnId="{BD522175-9FC3-48C6-AAA8-934C3C5C6561}">
      <dgm:prSet/>
      <dgm:spPr/>
      <dgm:t>
        <a:bodyPr/>
        <a:lstStyle/>
        <a:p>
          <a:endParaRPr lang="it-IT"/>
        </a:p>
      </dgm:t>
    </dgm:pt>
    <dgm:pt modelId="{D5EC6CF8-B6B4-4A27-A643-58B5025BA565}">
      <dgm:prSet phldrT="[Testo]"/>
      <dgm:spPr>
        <a:solidFill>
          <a:schemeClr val="accent5">
            <a:lumMod val="75000"/>
          </a:schemeClr>
        </a:solidFill>
      </dgm:spPr>
      <dgm:t>
        <a:bodyPr/>
        <a:lstStyle/>
        <a:p>
          <a:r>
            <a:rPr lang="it-IT" b="1" cap="small" baseline="0"/>
            <a:t>Modelling</a:t>
          </a:r>
        </a:p>
      </dgm:t>
    </dgm:pt>
    <dgm:pt modelId="{1FCF5CEB-A8C2-4D08-B04C-4405B49064BA}" type="parTrans" cxnId="{DB516E94-9579-4DCF-81A7-E53146C6C799}">
      <dgm:prSet/>
      <dgm:spPr/>
      <dgm:t>
        <a:bodyPr/>
        <a:lstStyle/>
        <a:p>
          <a:endParaRPr lang="it-IT"/>
        </a:p>
      </dgm:t>
    </dgm:pt>
    <dgm:pt modelId="{E8E6735E-BD5B-400B-9E23-D1441E1C87B8}" type="sibTrans" cxnId="{DB516E94-9579-4DCF-81A7-E53146C6C799}">
      <dgm:prSet/>
      <dgm:spPr/>
      <dgm:t>
        <a:bodyPr/>
        <a:lstStyle/>
        <a:p>
          <a:endParaRPr lang="it-IT"/>
        </a:p>
      </dgm:t>
    </dgm:pt>
    <dgm:pt modelId="{F806928B-3D03-480E-B175-2AD74C7C45DE}">
      <dgm:prSet phldrT="[Testo]" phldr="0" custT="1"/>
      <dgm:spPr>
        <a:solidFill>
          <a:schemeClr val="bg2">
            <a:lumMod val="50000"/>
          </a:schemeClr>
        </a:solidFill>
      </dgm:spPr>
      <dgm:t>
        <a:bodyPr/>
        <a:lstStyle/>
        <a:p>
          <a:r>
            <a:rPr lang="it-IT" sz="1400" b="1" cap="small" baseline="0" err="1"/>
            <a:t>Diagnostic</a:t>
          </a:r>
          <a:endParaRPr lang="it-IT" sz="1400" b="1" cap="small" baseline="0"/>
        </a:p>
      </dgm:t>
    </dgm:pt>
    <dgm:pt modelId="{A5BA15D8-6CF0-43F4-A97E-FEB39FEDF0C8}" type="parTrans" cxnId="{69C39823-34E0-4374-BC79-25CDA62FE1F0}">
      <dgm:prSet/>
      <dgm:spPr/>
      <dgm:t>
        <a:bodyPr/>
        <a:lstStyle/>
        <a:p>
          <a:endParaRPr lang="it-IT"/>
        </a:p>
      </dgm:t>
    </dgm:pt>
    <dgm:pt modelId="{8BE4D57A-A2E5-4A14-BB61-5382A20B5792}" type="sibTrans" cxnId="{69C39823-34E0-4374-BC79-25CDA62FE1F0}">
      <dgm:prSet/>
      <dgm:spPr/>
      <dgm:t>
        <a:bodyPr/>
        <a:lstStyle/>
        <a:p>
          <a:endParaRPr lang="it-IT"/>
        </a:p>
      </dgm:t>
    </dgm:pt>
    <dgm:pt modelId="{71540591-EA5D-419E-A7B8-5471838E6675}">
      <dgm:prSet phldrT="[Testo]" phldr="0" custT="1"/>
      <dgm:spPr>
        <a:solidFill>
          <a:schemeClr val="accent6">
            <a:lumMod val="75000"/>
          </a:schemeClr>
        </a:solidFill>
      </dgm:spPr>
      <dgm:t>
        <a:bodyPr/>
        <a:lstStyle/>
        <a:p>
          <a:r>
            <a:rPr lang="it-IT" sz="1400" b="1" cap="small" baseline="0"/>
            <a:t>Theory</a:t>
          </a:r>
        </a:p>
      </dgm:t>
    </dgm:pt>
    <dgm:pt modelId="{8C4B862E-C02D-4C73-A738-B0E402538EE9}" type="parTrans" cxnId="{E841117B-BA68-4D9D-9EFD-95AA561C660E}">
      <dgm:prSet/>
      <dgm:spPr/>
      <dgm:t>
        <a:bodyPr/>
        <a:lstStyle/>
        <a:p>
          <a:endParaRPr lang="it-IT"/>
        </a:p>
      </dgm:t>
    </dgm:pt>
    <dgm:pt modelId="{CFC09CBF-53FB-4E37-800A-F3B938432B9A}" type="sibTrans" cxnId="{E841117B-BA68-4D9D-9EFD-95AA561C660E}">
      <dgm:prSet/>
      <dgm:spPr>
        <a:ln cap="rnd">
          <a:solidFill>
            <a:schemeClr val="accent1"/>
          </a:solidFill>
        </a:ln>
      </dgm:spPr>
      <dgm:t>
        <a:bodyPr/>
        <a:lstStyle/>
        <a:p>
          <a:endParaRPr lang="it-IT"/>
        </a:p>
      </dgm:t>
    </dgm:pt>
    <dgm:pt modelId="{B23FE41F-AC50-472B-8DDE-1FBF232979BD}" type="pres">
      <dgm:prSet presAssocID="{B45F8486-4379-40BC-9B51-B1707925478E}" presName="Name0" presStyleCnt="0">
        <dgm:presLayoutVars>
          <dgm:chMax val="1"/>
          <dgm:dir/>
          <dgm:animLvl val="ctr"/>
          <dgm:resizeHandles val="exact"/>
        </dgm:presLayoutVars>
      </dgm:prSet>
      <dgm:spPr/>
    </dgm:pt>
    <dgm:pt modelId="{D8C3C24B-AF76-4F36-8B95-276115EA23A0}" type="pres">
      <dgm:prSet presAssocID="{5949E657-CA41-40A8-A965-AD9A406A6426}" presName="centerShape" presStyleLbl="node0" presStyleIdx="0" presStyleCnt="1"/>
      <dgm:spPr/>
    </dgm:pt>
    <dgm:pt modelId="{2197F4BB-8C3B-4022-A280-B8E56580F170}" type="pres">
      <dgm:prSet presAssocID="{14E9E82E-007A-4EE9-A7F7-FFF54F2BA0E0}" presName="node" presStyleLbl="node1" presStyleIdx="0" presStyleCnt="4" custScaleX="116018" custScaleY="113916">
        <dgm:presLayoutVars>
          <dgm:bulletEnabled val="1"/>
        </dgm:presLayoutVars>
      </dgm:prSet>
      <dgm:spPr/>
    </dgm:pt>
    <dgm:pt modelId="{8CD9B328-ACED-470C-9858-84BBA2349CE2}" type="pres">
      <dgm:prSet presAssocID="{14E9E82E-007A-4EE9-A7F7-FFF54F2BA0E0}" presName="dummy" presStyleCnt="0"/>
      <dgm:spPr/>
    </dgm:pt>
    <dgm:pt modelId="{74592782-A4DB-48A8-A630-471D9A6474FD}" type="pres">
      <dgm:prSet presAssocID="{65B7F45F-5E48-485F-8A2F-06AFFC6C420A}" presName="sibTrans" presStyleLbl="sibTrans2D1" presStyleIdx="0" presStyleCnt="4"/>
      <dgm:spPr/>
    </dgm:pt>
    <dgm:pt modelId="{18C6AF0E-BD44-40AF-BA3C-9D42E44F2712}" type="pres">
      <dgm:prSet presAssocID="{D5EC6CF8-B6B4-4A27-A643-58B5025BA565}" presName="node" presStyleLbl="node1" presStyleIdx="1" presStyleCnt="4" custScaleX="116049" custScaleY="113905">
        <dgm:presLayoutVars>
          <dgm:bulletEnabled val="1"/>
        </dgm:presLayoutVars>
      </dgm:prSet>
      <dgm:spPr/>
    </dgm:pt>
    <dgm:pt modelId="{D158A752-99DE-4B63-817D-60DB08C4A09F}" type="pres">
      <dgm:prSet presAssocID="{D5EC6CF8-B6B4-4A27-A643-58B5025BA565}" presName="dummy" presStyleCnt="0"/>
      <dgm:spPr/>
    </dgm:pt>
    <dgm:pt modelId="{7595183C-633E-41B1-9325-D6608F9944D2}" type="pres">
      <dgm:prSet presAssocID="{E8E6735E-BD5B-400B-9E23-D1441E1C87B8}" presName="sibTrans" presStyleLbl="sibTrans2D1" presStyleIdx="1" presStyleCnt="4"/>
      <dgm:spPr/>
    </dgm:pt>
    <dgm:pt modelId="{4C6778EA-CD90-49A0-B1B8-97F61FFDB03D}" type="pres">
      <dgm:prSet presAssocID="{F806928B-3D03-480E-B175-2AD74C7C45DE}" presName="node" presStyleLbl="node1" presStyleIdx="2" presStyleCnt="4" custScaleX="116049" custScaleY="113905">
        <dgm:presLayoutVars>
          <dgm:bulletEnabled val="1"/>
        </dgm:presLayoutVars>
      </dgm:prSet>
      <dgm:spPr/>
    </dgm:pt>
    <dgm:pt modelId="{EC3F50A0-9945-4604-A76D-67238319F3E7}" type="pres">
      <dgm:prSet presAssocID="{F806928B-3D03-480E-B175-2AD74C7C45DE}" presName="dummy" presStyleCnt="0"/>
      <dgm:spPr/>
    </dgm:pt>
    <dgm:pt modelId="{C7CC4A70-E5D9-471E-BAD1-F91333076946}" type="pres">
      <dgm:prSet presAssocID="{8BE4D57A-A2E5-4A14-BB61-5382A20B5792}" presName="sibTrans" presStyleLbl="sibTrans2D1" presStyleIdx="2" presStyleCnt="4" custLinFactNeighborY="-170"/>
      <dgm:spPr/>
    </dgm:pt>
    <dgm:pt modelId="{A2501858-DCA3-4F6C-B512-3CAD33089EBA}" type="pres">
      <dgm:prSet presAssocID="{71540591-EA5D-419E-A7B8-5471838E6675}" presName="node" presStyleLbl="node1" presStyleIdx="3" presStyleCnt="4" custScaleX="116049" custScaleY="113905">
        <dgm:presLayoutVars>
          <dgm:bulletEnabled val="1"/>
        </dgm:presLayoutVars>
      </dgm:prSet>
      <dgm:spPr/>
    </dgm:pt>
    <dgm:pt modelId="{DDC85DBA-926C-4929-9830-49B0767D6567}" type="pres">
      <dgm:prSet presAssocID="{71540591-EA5D-419E-A7B8-5471838E6675}" presName="dummy" presStyleCnt="0"/>
      <dgm:spPr/>
    </dgm:pt>
    <dgm:pt modelId="{A0587C7E-060A-4F80-B2BE-0BDAFE545FD7}" type="pres">
      <dgm:prSet presAssocID="{CFC09CBF-53FB-4E37-800A-F3B938432B9A}" presName="sibTrans" presStyleLbl="sibTrans2D1" presStyleIdx="3" presStyleCnt="4"/>
      <dgm:spPr/>
    </dgm:pt>
  </dgm:ptLst>
  <dgm:cxnLst>
    <dgm:cxn modelId="{69C39823-34E0-4374-BC79-25CDA62FE1F0}" srcId="{5949E657-CA41-40A8-A965-AD9A406A6426}" destId="{F806928B-3D03-480E-B175-2AD74C7C45DE}" srcOrd="2" destOrd="0" parTransId="{A5BA15D8-6CF0-43F4-A97E-FEB39FEDF0C8}" sibTransId="{8BE4D57A-A2E5-4A14-BB61-5382A20B5792}"/>
    <dgm:cxn modelId="{2231883C-FE1D-4DFE-88A9-AA6FB8004E52}" type="presOf" srcId="{71540591-EA5D-419E-A7B8-5471838E6675}" destId="{A2501858-DCA3-4F6C-B512-3CAD33089EBA}" srcOrd="0" destOrd="0" presId="urn:microsoft.com/office/officeart/2005/8/layout/radial6"/>
    <dgm:cxn modelId="{6FA1686E-92CC-41D1-8387-CDEF5EBD6751}" type="presOf" srcId="{14E9E82E-007A-4EE9-A7F7-FFF54F2BA0E0}" destId="{2197F4BB-8C3B-4022-A280-B8E56580F170}" srcOrd="0" destOrd="0" presId="urn:microsoft.com/office/officeart/2005/8/layout/radial6"/>
    <dgm:cxn modelId="{BD522175-9FC3-48C6-AAA8-934C3C5C6561}" srcId="{5949E657-CA41-40A8-A965-AD9A406A6426}" destId="{14E9E82E-007A-4EE9-A7F7-FFF54F2BA0E0}" srcOrd="0" destOrd="0" parTransId="{3B37DB21-9369-4843-845A-ABF8DB1938A6}" sibTransId="{65B7F45F-5E48-485F-8A2F-06AFFC6C420A}"/>
    <dgm:cxn modelId="{11EFF65A-338E-4AB7-838B-0172D051A863}" srcId="{B45F8486-4379-40BC-9B51-B1707925478E}" destId="{5949E657-CA41-40A8-A965-AD9A406A6426}" srcOrd="0" destOrd="0" parTransId="{DC7BF028-4A46-422F-A444-1F4DE953084F}" sibTransId="{453D70BB-2129-485C-887A-F94B15882BA2}"/>
    <dgm:cxn modelId="{E841117B-BA68-4D9D-9EFD-95AA561C660E}" srcId="{5949E657-CA41-40A8-A965-AD9A406A6426}" destId="{71540591-EA5D-419E-A7B8-5471838E6675}" srcOrd="3" destOrd="0" parTransId="{8C4B862E-C02D-4C73-A738-B0E402538EE9}" sibTransId="{CFC09CBF-53FB-4E37-800A-F3B938432B9A}"/>
    <dgm:cxn modelId="{1317187E-718D-45B7-891E-28CA7EAEDD99}" type="presOf" srcId="{8BE4D57A-A2E5-4A14-BB61-5382A20B5792}" destId="{C7CC4A70-E5D9-471E-BAD1-F91333076946}" srcOrd="0" destOrd="0" presId="urn:microsoft.com/office/officeart/2005/8/layout/radial6"/>
    <dgm:cxn modelId="{A8A3CF7E-02D2-4C3F-983E-EBD60FC6A5F7}" type="presOf" srcId="{F806928B-3D03-480E-B175-2AD74C7C45DE}" destId="{4C6778EA-CD90-49A0-B1B8-97F61FFDB03D}" srcOrd="0" destOrd="0" presId="urn:microsoft.com/office/officeart/2005/8/layout/radial6"/>
    <dgm:cxn modelId="{DB516E94-9579-4DCF-81A7-E53146C6C799}" srcId="{5949E657-CA41-40A8-A965-AD9A406A6426}" destId="{D5EC6CF8-B6B4-4A27-A643-58B5025BA565}" srcOrd="1" destOrd="0" parTransId="{1FCF5CEB-A8C2-4D08-B04C-4405B49064BA}" sibTransId="{E8E6735E-BD5B-400B-9E23-D1441E1C87B8}"/>
    <dgm:cxn modelId="{02307AA0-DC2B-4F7A-93CE-20D14F39340B}" type="presOf" srcId="{65B7F45F-5E48-485F-8A2F-06AFFC6C420A}" destId="{74592782-A4DB-48A8-A630-471D9A6474FD}" srcOrd="0" destOrd="0" presId="urn:microsoft.com/office/officeart/2005/8/layout/radial6"/>
    <dgm:cxn modelId="{4A571CA5-0000-4813-97EE-2DE00A0E64BB}" type="presOf" srcId="{CFC09CBF-53FB-4E37-800A-F3B938432B9A}" destId="{A0587C7E-060A-4F80-B2BE-0BDAFE545FD7}" srcOrd="0" destOrd="0" presId="urn:microsoft.com/office/officeart/2005/8/layout/radial6"/>
    <dgm:cxn modelId="{1AC020CC-0243-406B-A0F8-5406FA383625}" type="presOf" srcId="{D5EC6CF8-B6B4-4A27-A643-58B5025BA565}" destId="{18C6AF0E-BD44-40AF-BA3C-9D42E44F2712}" srcOrd="0" destOrd="0" presId="urn:microsoft.com/office/officeart/2005/8/layout/radial6"/>
    <dgm:cxn modelId="{F64036DC-0741-4A3F-951F-77B0F26701A3}" type="presOf" srcId="{5949E657-CA41-40A8-A965-AD9A406A6426}" destId="{D8C3C24B-AF76-4F36-8B95-276115EA23A0}" srcOrd="0" destOrd="0" presId="urn:microsoft.com/office/officeart/2005/8/layout/radial6"/>
    <dgm:cxn modelId="{0EE27CEB-171C-4ABD-98DF-8D20E2AD4B43}" type="presOf" srcId="{E8E6735E-BD5B-400B-9E23-D1441E1C87B8}" destId="{7595183C-633E-41B1-9325-D6608F9944D2}" srcOrd="0" destOrd="0" presId="urn:microsoft.com/office/officeart/2005/8/layout/radial6"/>
    <dgm:cxn modelId="{DEE11CFF-0902-45C7-9FB6-5ADF219BC4EA}" type="presOf" srcId="{B45F8486-4379-40BC-9B51-B1707925478E}" destId="{B23FE41F-AC50-472B-8DDE-1FBF232979BD}" srcOrd="0" destOrd="0" presId="urn:microsoft.com/office/officeart/2005/8/layout/radial6"/>
    <dgm:cxn modelId="{4D81473F-EC36-461E-8A1C-1DF139A455DE}" type="presParOf" srcId="{B23FE41F-AC50-472B-8DDE-1FBF232979BD}" destId="{D8C3C24B-AF76-4F36-8B95-276115EA23A0}" srcOrd="0" destOrd="0" presId="urn:microsoft.com/office/officeart/2005/8/layout/radial6"/>
    <dgm:cxn modelId="{B743AD0E-67D8-4D2F-80E3-9AAEA6BB94AF}" type="presParOf" srcId="{B23FE41F-AC50-472B-8DDE-1FBF232979BD}" destId="{2197F4BB-8C3B-4022-A280-B8E56580F170}" srcOrd="1" destOrd="0" presId="urn:microsoft.com/office/officeart/2005/8/layout/radial6"/>
    <dgm:cxn modelId="{709026E7-36F4-4877-BEAB-6A5C75984489}" type="presParOf" srcId="{B23FE41F-AC50-472B-8DDE-1FBF232979BD}" destId="{8CD9B328-ACED-470C-9858-84BBA2349CE2}" srcOrd="2" destOrd="0" presId="urn:microsoft.com/office/officeart/2005/8/layout/radial6"/>
    <dgm:cxn modelId="{FCBD97E6-5EFB-4710-A99C-3AF51830E83B}" type="presParOf" srcId="{B23FE41F-AC50-472B-8DDE-1FBF232979BD}" destId="{74592782-A4DB-48A8-A630-471D9A6474FD}" srcOrd="3" destOrd="0" presId="urn:microsoft.com/office/officeart/2005/8/layout/radial6"/>
    <dgm:cxn modelId="{4F0D9B4F-DB05-4A39-B7CC-AB653656CEB5}" type="presParOf" srcId="{B23FE41F-AC50-472B-8DDE-1FBF232979BD}" destId="{18C6AF0E-BD44-40AF-BA3C-9D42E44F2712}" srcOrd="4" destOrd="0" presId="urn:microsoft.com/office/officeart/2005/8/layout/radial6"/>
    <dgm:cxn modelId="{786F168D-A094-4C02-B867-56EC85E86781}" type="presParOf" srcId="{B23FE41F-AC50-472B-8DDE-1FBF232979BD}" destId="{D158A752-99DE-4B63-817D-60DB08C4A09F}" srcOrd="5" destOrd="0" presId="urn:microsoft.com/office/officeart/2005/8/layout/radial6"/>
    <dgm:cxn modelId="{80DEF8A6-88CB-4D94-9529-9455A150B5F4}" type="presParOf" srcId="{B23FE41F-AC50-472B-8DDE-1FBF232979BD}" destId="{7595183C-633E-41B1-9325-D6608F9944D2}" srcOrd="6" destOrd="0" presId="urn:microsoft.com/office/officeart/2005/8/layout/radial6"/>
    <dgm:cxn modelId="{E192FB1D-38BB-45EF-B750-AE6830E7EB6D}" type="presParOf" srcId="{B23FE41F-AC50-472B-8DDE-1FBF232979BD}" destId="{4C6778EA-CD90-49A0-B1B8-97F61FFDB03D}" srcOrd="7" destOrd="0" presId="urn:microsoft.com/office/officeart/2005/8/layout/radial6"/>
    <dgm:cxn modelId="{99A91B4B-0C5C-4A47-B4C4-E14A152D4F40}" type="presParOf" srcId="{B23FE41F-AC50-472B-8DDE-1FBF232979BD}" destId="{EC3F50A0-9945-4604-A76D-67238319F3E7}" srcOrd="8" destOrd="0" presId="urn:microsoft.com/office/officeart/2005/8/layout/radial6"/>
    <dgm:cxn modelId="{DD80C5A3-A04E-4CB0-8B12-DD3D4B0A2CC6}" type="presParOf" srcId="{B23FE41F-AC50-472B-8DDE-1FBF232979BD}" destId="{C7CC4A70-E5D9-471E-BAD1-F91333076946}" srcOrd="9" destOrd="0" presId="urn:microsoft.com/office/officeart/2005/8/layout/radial6"/>
    <dgm:cxn modelId="{423A4D2E-D875-4644-A58B-C90845B8583B}" type="presParOf" srcId="{B23FE41F-AC50-472B-8DDE-1FBF232979BD}" destId="{A2501858-DCA3-4F6C-B512-3CAD33089EBA}" srcOrd="10" destOrd="0" presId="urn:microsoft.com/office/officeart/2005/8/layout/radial6"/>
    <dgm:cxn modelId="{3ACD46A1-A6B7-4C2D-BD22-BDC918714F40}" type="presParOf" srcId="{B23FE41F-AC50-472B-8DDE-1FBF232979BD}" destId="{DDC85DBA-926C-4929-9830-49B0767D6567}" srcOrd="11" destOrd="0" presId="urn:microsoft.com/office/officeart/2005/8/layout/radial6"/>
    <dgm:cxn modelId="{FBC02E3D-1C21-43AF-88B6-40F966D1E383}" type="presParOf" srcId="{B23FE41F-AC50-472B-8DDE-1FBF232979BD}" destId="{A0587C7E-060A-4F80-B2BE-0BDAFE545FD7}"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87C7E-060A-4F80-B2BE-0BDAFE545FD7}">
      <dsp:nvSpPr>
        <dsp:cNvPr id="0" name=""/>
        <dsp:cNvSpPr/>
      </dsp:nvSpPr>
      <dsp:spPr>
        <a:xfrm>
          <a:off x="1980380" y="625751"/>
          <a:ext cx="4167238" cy="4167238"/>
        </a:xfrm>
        <a:prstGeom prst="blockArc">
          <a:avLst>
            <a:gd name="adj1" fmla="val 10800000"/>
            <a:gd name="adj2" fmla="val 16200000"/>
            <a:gd name="adj3" fmla="val 4642"/>
          </a:avLst>
        </a:prstGeom>
        <a:solidFill>
          <a:schemeClr val="accent1">
            <a:tint val="60000"/>
            <a:hueOff val="0"/>
            <a:satOff val="0"/>
            <a:lumOff val="0"/>
            <a:alphaOff val="0"/>
          </a:schemeClr>
        </a:solidFill>
        <a:ln cap="rnd">
          <a:solidFill>
            <a:schemeClr val="accent1"/>
          </a:solidFill>
        </a:ln>
        <a:effectLst/>
      </dsp:spPr>
      <dsp:style>
        <a:lnRef idx="0">
          <a:scrgbClr r="0" g="0" b="0"/>
        </a:lnRef>
        <a:fillRef idx="1">
          <a:scrgbClr r="0" g="0" b="0"/>
        </a:fillRef>
        <a:effectRef idx="0">
          <a:scrgbClr r="0" g="0" b="0"/>
        </a:effectRef>
        <a:fontRef idx="minor">
          <a:schemeClr val="lt1"/>
        </a:fontRef>
      </dsp:style>
    </dsp:sp>
    <dsp:sp modelId="{C7CC4A70-E5D9-471E-BAD1-F91333076946}">
      <dsp:nvSpPr>
        <dsp:cNvPr id="0" name=""/>
        <dsp:cNvSpPr/>
      </dsp:nvSpPr>
      <dsp:spPr>
        <a:xfrm>
          <a:off x="1980380" y="618666"/>
          <a:ext cx="4167238" cy="4167238"/>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95183C-633E-41B1-9325-D6608F9944D2}">
      <dsp:nvSpPr>
        <dsp:cNvPr id="0" name=""/>
        <dsp:cNvSpPr/>
      </dsp:nvSpPr>
      <dsp:spPr>
        <a:xfrm>
          <a:off x="1980380" y="625751"/>
          <a:ext cx="4167238" cy="4167238"/>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592782-A4DB-48A8-A630-471D9A6474FD}">
      <dsp:nvSpPr>
        <dsp:cNvPr id="0" name=""/>
        <dsp:cNvSpPr/>
      </dsp:nvSpPr>
      <dsp:spPr>
        <a:xfrm>
          <a:off x="1980380" y="625751"/>
          <a:ext cx="4167238" cy="4167238"/>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C3C24B-AF76-4F36-8B95-276115EA23A0}">
      <dsp:nvSpPr>
        <dsp:cNvPr id="0" name=""/>
        <dsp:cNvSpPr/>
      </dsp:nvSpPr>
      <dsp:spPr>
        <a:xfrm>
          <a:off x="3104554" y="1749925"/>
          <a:ext cx="1918890" cy="19188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69850" rIns="69850" bIns="69850" numCol="1" spcCol="1270" anchor="ctr" anchorCtr="0">
          <a:noAutofit/>
        </a:bodyPr>
        <a:lstStyle/>
        <a:p>
          <a:pPr marL="0" lvl="0" indent="0" algn="ctr" defTabSz="2444750">
            <a:lnSpc>
              <a:spcPct val="90000"/>
            </a:lnSpc>
            <a:spcBef>
              <a:spcPct val="0"/>
            </a:spcBef>
            <a:spcAft>
              <a:spcPct val="35000"/>
            </a:spcAft>
            <a:buNone/>
          </a:pPr>
          <a:r>
            <a:rPr lang="it-IT" sz="5500" kern="1200"/>
            <a:t>LTP</a:t>
          </a:r>
        </a:p>
      </dsp:txBody>
      <dsp:txXfrm>
        <a:off x="3385569" y="2030940"/>
        <a:ext cx="1356860" cy="1356860"/>
      </dsp:txXfrm>
    </dsp:sp>
    <dsp:sp modelId="{2197F4BB-8C3B-4022-A280-B8E56580F170}">
      <dsp:nvSpPr>
        <dsp:cNvPr id="0" name=""/>
        <dsp:cNvSpPr/>
      </dsp:nvSpPr>
      <dsp:spPr>
        <a:xfrm>
          <a:off x="3284809" y="-90966"/>
          <a:ext cx="1558380" cy="1530146"/>
        </a:xfrm>
        <a:prstGeom prst="ellips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kern="1200" cap="small" baseline="0"/>
            <a:t>Experiment</a:t>
          </a:r>
        </a:p>
      </dsp:txBody>
      <dsp:txXfrm>
        <a:off x="3513028" y="133119"/>
        <a:ext cx="1101942" cy="1081976"/>
      </dsp:txXfrm>
    </dsp:sp>
    <dsp:sp modelId="{18C6AF0E-BD44-40AF-BA3C-9D42E44F2712}">
      <dsp:nvSpPr>
        <dsp:cNvPr id="0" name=""/>
        <dsp:cNvSpPr/>
      </dsp:nvSpPr>
      <dsp:spPr>
        <a:xfrm>
          <a:off x="5319864" y="1944371"/>
          <a:ext cx="1558797" cy="1529998"/>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t-IT" sz="1700" b="1" kern="1200" cap="small" baseline="0"/>
            <a:t>Modelling</a:t>
          </a:r>
        </a:p>
      </dsp:txBody>
      <dsp:txXfrm>
        <a:off x="5548145" y="2168434"/>
        <a:ext cx="1102235" cy="1081872"/>
      </dsp:txXfrm>
    </dsp:sp>
    <dsp:sp modelId="{4C6778EA-CD90-49A0-B1B8-97F61FFDB03D}">
      <dsp:nvSpPr>
        <dsp:cNvPr id="0" name=""/>
        <dsp:cNvSpPr/>
      </dsp:nvSpPr>
      <dsp:spPr>
        <a:xfrm>
          <a:off x="3284601" y="3979634"/>
          <a:ext cx="1558797" cy="1529998"/>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kern="1200" cap="small" baseline="0" err="1"/>
            <a:t>Diagnostic</a:t>
          </a:r>
          <a:endParaRPr lang="it-IT" sz="1400" b="1" kern="1200" cap="small" baseline="0"/>
        </a:p>
      </dsp:txBody>
      <dsp:txXfrm>
        <a:off x="3512882" y="4203697"/>
        <a:ext cx="1102235" cy="1081872"/>
      </dsp:txXfrm>
    </dsp:sp>
    <dsp:sp modelId="{A2501858-DCA3-4F6C-B512-3CAD33089EBA}">
      <dsp:nvSpPr>
        <dsp:cNvPr id="0" name=""/>
        <dsp:cNvSpPr/>
      </dsp:nvSpPr>
      <dsp:spPr>
        <a:xfrm>
          <a:off x="1249337" y="1944371"/>
          <a:ext cx="1558797" cy="1529998"/>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kern="1200" cap="small" baseline="0"/>
            <a:t>Theory</a:t>
          </a:r>
        </a:p>
      </dsp:txBody>
      <dsp:txXfrm>
        <a:off x="1477618" y="2168434"/>
        <a:ext cx="1102235" cy="108187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BA3EAFC0-77FA-4640-B6B4-C568F3D4E342}" type="datetimeFigureOut">
              <a:rPr lang="it-IT" smtClean="0"/>
              <a:t>03/02/2026</a:t>
            </a:fld>
            <a:endParaRPr lang="it-IT"/>
          </a:p>
        </p:txBody>
      </p:sp>
      <p:sp>
        <p:nvSpPr>
          <p:cNvPr id="4" name="Footer Placeholder 3"/>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F2DC4DD4-7C47-457D-B80F-2FA0C0C86586}" type="slidenum">
              <a:rPr lang="it-IT" smtClean="0"/>
              <a:t>‹N›</a:t>
            </a:fld>
            <a:endParaRPr lang="it-IT"/>
          </a:p>
        </p:txBody>
      </p:sp>
    </p:spTree>
    <p:extLst>
      <p:ext uri="{BB962C8B-B14F-4D97-AF65-F5344CB8AC3E}">
        <p14:creationId xmlns:p14="http://schemas.microsoft.com/office/powerpoint/2010/main" val="190366549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30450B5C-472C-42EB-9016-83D238B93392}" type="datetimeFigureOut">
              <a:rPr lang="it-IT" smtClean="0"/>
              <a:t>03/02/2026</a:t>
            </a:fld>
            <a:endParaRPr lang="it-IT"/>
          </a:p>
        </p:txBody>
      </p:sp>
      <p:sp>
        <p:nvSpPr>
          <p:cNvPr id="4" name="Segnaposto immagine diapositiva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E32095C3-5E1C-49DE-8251-C81C84FF140A}" type="slidenum">
              <a:rPr lang="it-IT" smtClean="0"/>
              <a:t>‹N›</a:t>
            </a:fld>
            <a:endParaRPr lang="it-IT"/>
          </a:p>
        </p:txBody>
      </p:sp>
    </p:spTree>
    <p:extLst>
      <p:ext uri="{BB962C8B-B14F-4D97-AF65-F5344CB8AC3E}">
        <p14:creationId xmlns:p14="http://schemas.microsoft.com/office/powerpoint/2010/main" val="140998432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1</a:t>
            </a:fld>
            <a:endParaRPr lang="it-IT"/>
          </a:p>
        </p:txBody>
      </p:sp>
    </p:spTree>
    <p:extLst>
      <p:ext uri="{BB962C8B-B14F-4D97-AF65-F5344CB8AC3E}">
        <p14:creationId xmlns:p14="http://schemas.microsoft.com/office/powerpoint/2010/main" val="12917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10</a:t>
            </a:fld>
            <a:endParaRPr lang="it-IT"/>
          </a:p>
        </p:txBody>
      </p:sp>
    </p:spTree>
    <p:extLst>
      <p:ext uri="{BB962C8B-B14F-4D97-AF65-F5344CB8AC3E}">
        <p14:creationId xmlns:p14="http://schemas.microsoft.com/office/powerpoint/2010/main" val="126742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11</a:t>
            </a:fld>
            <a:endParaRPr lang="it-IT"/>
          </a:p>
        </p:txBody>
      </p:sp>
    </p:spTree>
    <p:extLst>
      <p:ext uri="{BB962C8B-B14F-4D97-AF65-F5344CB8AC3E}">
        <p14:creationId xmlns:p14="http://schemas.microsoft.com/office/powerpoint/2010/main" val="738216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CABD0-7377-88B2-1DB1-AD7356D5AB3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B347BA9-1F39-31AB-D088-6910D4052B0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96FBB40-F0FC-9112-1385-DB9ABBE3984F}"/>
              </a:ext>
            </a:extLst>
          </p:cNvPr>
          <p:cNvSpPr>
            <a:spLocks noGrp="1"/>
          </p:cNvSpPr>
          <p:nvPr>
            <p:ph type="body" idx="1"/>
          </p:nvPr>
        </p:nvSpPr>
        <p:spPr/>
        <p:txBody>
          <a:bodyPr/>
          <a:lstStyle/>
          <a:p>
            <a:endParaRPr lang="it-IT"/>
          </a:p>
        </p:txBody>
      </p:sp>
      <p:sp>
        <p:nvSpPr>
          <p:cNvPr id="4" name="Segnaposto piè di pagina 3">
            <a:extLst>
              <a:ext uri="{FF2B5EF4-FFF2-40B4-BE49-F238E27FC236}">
                <a16:creationId xmlns:a16="http://schemas.microsoft.com/office/drawing/2014/main" id="{9BC01BA6-FAD9-B0CD-E6DE-16E9B747C8A0}"/>
              </a:ext>
            </a:extLst>
          </p:cNvPr>
          <p:cNvSpPr>
            <a:spLocks noGrp="1"/>
          </p:cNvSpPr>
          <p:nvPr>
            <p:ph type="ftr" sz="quarter" idx="4"/>
          </p:nvPr>
        </p:nvSpPr>
        <p:spPr/>
        <p:txBody>
          <a:bodyPr/>
          <a:lstStyle/>
          <a:p>
            <a:endParaRPr lang="it-IT"/>
          </a:p>
        </p:txBody>
      </p:sp>
      <p:sp>
        <p:nvSpPr>
          <p:cNvPr id="5" name="Segnaposto numero diapositiva 4">
            <a:extLst>
              <a:ext uri="{FF2B5EF4-FFF2-40B4-BE49-F238E27FC236}">
                <a16:creationId xmlns:a16="http://schemas.microsoft.com/office/drawing/2014/main" id="{BDCF0E67-4135-12E5-0C2F-CCDF87AEC330}"/>
              </a:ext>
            </a:extLst>
          </p:cNvPr>
          <p:cNvSpPr>
            <a:spLocks noGrp="1"/>
          </p:cNvSpPr>
          <p:nvPr>
            <p:ph type="sldNum" sz="quarter" idx="5"/>
          </p:nvPr>
        </p:nvSpPr>
        <p:spPr/>
        <p:txBody>
          <a:bodyPr/>
          <a:lstStyle/>
          <a:p>
            <a:fld id="{E32095C3-5E1C-49DE-8251-C81C84FF140A}" type="slidenum">
              <a:rPr lang="it-IT" smtClean="0"/>
              <a:t>12</a:t>
            </a:fld>
            <a:endParaRPr lang="it-IT"/>
          </a:p>
        </p:txBody>
      </p:sp>
    </p:spTree>
    <p:extLst>
      <p:ext uri="{BB962C8B-B14F-4D97-AF65-F5344CB8AC3E}">
        <p14:creationId xmlns:p14="http://schemas.microsoft.com/office/powerpoint/2010/main" val="1913477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13</a:t>
            </a:fld>
            <a:endParaRPr lang="it-IT"/>
          </a:p>
        </p:txBody>
      </p:sp>
    </p:spTree>
    <p:extLst>
      <p:ext uri="{BB962C8B-B14F-4D97-AF65-F5344CB8AC3E}">
        <p14:creationId xmlns:p14="http://schemas.microsoft.com/office/powerpoint/2010/main" val="1382031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14</a:t>
            </a:fld>
            <a:endParaRPr lang="it-IT"/>
          </a:p>
        </p:txBody>
      </p:sp>
    </p:spTree>
    <p:extLst>
      <p:ext uri="{BB962C8B-B14F-4D97-AF65-F5344CB8AC3E}">
        <p14:creationId xmlns:p14="http://schemas.microsoft.com/office/powerpoint/2010/main" val="3868022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1CE6A-17D3-2FBB-87F5-1D6138B09A6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951A8F6-588A-6C19-CD1B-663AAC96B89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2A65506-D991-7144-0D83-3D8616266624}"/>
              </a:ext>
            </a:extLst>
          </p:cNvPr>
          <p:cNvSpPr>
            <a:spLocks noGrp="1"/>
          </p:cNvSpPr>
          <p:nvPr>
            <p:ph type="body" idx="1"/>
          </p:nvPr>
        </p:nvSpPr>
        <p:spPr/>
        <p:txBody>
          <a:bodyPr/>
          <a:lstStyle/>
          <a:p>
            <a:endParaRPr lang="it-IT"/>
          </a:p>
        </p:txBody>
      </p:sp>
      <p:sp>
        <p:nvSpPr>
          <p:cNvPr id="4" name="Segnaposto piè di pagina 3">
            <a:extLst>
              <a:ext uri="{FF2B5EF4-FFF2-40B4-BE49-F238E27FC236}">
                <a16:creationId xmlns:a16="http://schemas.microsoft.com/office/drawing/2014/main" id="{809EA7A2-1507-AF18-53CE-5E3CA85DFE43}"/>
              </a:ext>
            </a:extLst>
          </p:cNvPr>
          <p:cNvSpPr>
            <a:spLocks noGrp="1"/>
          </p:cNvSpPr>
          <p:nvPr>
            <p:ph type="ftr" sz="quarter" idx="4"/>
          </p:nvPr>
        </p:nvSpPr>
        <p:spPr/>
        <p:txBody>
          <a:bodyPr/>
          <a:lstStyle/>
          <a:p>
            <a:endParaRPr lang="it-IT"/>
          </a:p>
        </p:txBody>
      </p:sp>
      <p:sp>
        <p:nvSpPr>
          <p:cNvPr id="5" name="Segnaposto numero diapositiva 4">
            <a:extLst>
              <a:ext uri="{FF2B5EF4-FFF2-40B4-BE49-F238E27FC236}">
                <a16:creationId xmlns:a16="http://schemas.microsoft.com/office/drawing/2014/main" id="{35A03241-BD0A-FCEF-1781-B5007C91219A}"/>
              </a:ext>
            </a:extLst>
          </p:cNvPr>
          <p:cNvSpPr>
            <a:spLocks noGrp="1"/>
          </p:cNvSpPr>
          <p:nvPr>
            <p:ph type="sldNum" sz="quarter" idx="5"/>
          </p:nvPr>
        </p:nvSpPr>
        <p:spPr/>
        <p:txBody>
          <a:bodyPr/>
          <a:lstStyle/>
          <a:p>
            <a:fld id="{E32095C3-5E1C-49DE-8251-C81C84FF140A}" type="slidenum">
              <a:rPr lang="it-IT" smtClean="0"/>
              <a:t>15</a:t>
            </a:fld>
            <a:endParaRPr lang="it-IT"/>
          </a:p>
        </p:txBody>
      </p:sp>
    </p:spTree>
    <p:extLst>
      <p:ext uri="{BB962C8B-B14F-4D97-AF65-F5344CB8AC3E}">
        <p14:creationId xmlns:p14="http://schemas.microsoft.com/office/powerpoint/2010/main" val="1675136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16</a:t>
            </a:fld>
            <a:endParaRPr lang="it-IT"/>
          </a:p>
        </p:txBody>
      </p:sp>
    </p:spTree>
    <p:extLst>
      <p:ext uri="{BB962C8B-B14F-4D97-AF65-F5344CB8AC3E}">
        <p14:creationId xmlns:p14="http://schemas.microsoft.com/office/powerpoint/2010/main" val="839963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17</a:t>
            </a:fld>
            <a:endParaRPr lang="it-IT"/>
          </a:p>
        </p:txBody>
      </p:sp>
    </p:spTree>
    <p:extLst>
      <p:ext uri="{BB962C8B-B14F-4D97-AF65-F5344CB8AC3E}">
        <p14:creationId xmlns:p14="http://schemas.microsoft.com/office/powerpoint/2010/main" val="3051266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18</a:t>
            </a:fld>
            <a:endParaRPr lang="it-IT"/>
          </a:p>
        </p:txBody>
      </p:sp>
    </p:spTree>
    <p:extLst>
      <p:ext uri="{BB962C8B-B14F-4D97-AF65-F5344CB8AC3E}">
        <p14:creationId xmlns:p14="http://schemas.microsoft.com/office/powerpoint/2010/main" val="473851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19</a:t>
            </a:fld>
            <a:endParaRPr lang="it-IT"/>
          </a:p>
        </p:txBody>
      </p:sp>
    </p:spTree>
    <p:extLst>
      <p:ext uri="{BB962C8B-B14F-4D97-AF65-F5344CB8AC3E}">
        <p14:creationId xmlns:p14="http://schemas.microsoft.com/office/powerpoint/2010/main" val="174036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2</a:t>
            </a:fld>
            <a:endParaRPr lang="it-IT"/>
          </a:p>
        </p:txBody>
      </p:sp>
    </p:spTree>
    <p:extLst>
      <p:ext uri="{BB962C8B-B14F-4D97-AF65-F5344CB8AC3E}">
        <p14:creationId xmlns:p14="http://schemas.microsoft.com/office/powerpoint/2010/main" val="3073129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20</a:t>
            </a:fld>
            <a:endParaRPr lang="it-IT"/>
          </a:p>
        </p:txBody>
      </p:sp>
    </p:spTree>
    <p:extLst>
      <p:ext uri="{BB962C8B-B14F-4D97-AF65-F5344CB8AC3E}">
        <p14:creationId xmlns:p14="http://schemas.microsoft.com/office/powerpoint/2010/main" val="3285544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1EDAE-166F-C0FA-6C92-93C379E41F0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405CB47-2AD2-312F-D869-A93A98721FA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752E43B-4B68-E360-F988-53690E60A01D}"/>
              </a:ext>
            </a:extLst>
          </p:cNvPr>
          <p:cNvSpPr>
            <a:spLocks noGrp="1"/>
          </p:cNvSpPr>
          <p:nvPr>
            <p:ph type="body" idx="1"/>
          </p:nvPr>
        </p:nvSpPr>
        <p:spPr/>
        <p:txBody>
          <a:bodyPr/>
          <a:lstStyle/>
          <a:p>
            <a:endParaRPr lang="it-IT"/>
          </a:p>
        </p:txBody>
      </p:sp>
      <p:sp>
        <p:nvSpPr>
          <p:cNvPr id="4" name="Segnaposto piè di pagina 3">
            <a:extLst>
              <a:ext uri="{FF2B5EF4-FFF2-40B4-BE49-F238E27FC236}">
                <a16:creationId xmlns:a16="http://schemas.microsoft.com/office/drawing/2014/main" id="{BFE49BCD-7875-EDC3-E2E7-458726D84C58}"/>
              </a:ext>
            </a:extLst>
          </p:cNvPr>
          <p:cNvSpPr>
            <a:spLocks noGrp="1"/>
          </p:cNvSpPr>
          <p:nvPr>
            <p:ph type="ftr" sz="quarter" idx="4"/>
          </p:nvPr>
        </p:nvSpPr>
        <p:spPr/>
        <p:txBody>
          <a:bodyPr/>
          <a:lstStyle/>
          <a:p>
            <a:endParaRPr lang="it-IT"/>
          </a:p>
        </p:txBody>
      </p:sp>
      <p:sp>
        <p:nvSpPr>
          <p:cNvPr id="5" name="Segnaposto numero diapositiva 4">
            <a:extLst>
              <a:ext uri="{FF2B5EF4-FFF2-40B4-BE49-F238E27FC236}">
                <a16:creationId xmlns:a16="http://schemas.microsoft.com/office/drawing/2014/main" id="{B30F3852-2ADD-C5D7-AC42-1B11F897890D}"/>
              </a:ext>
            </a:extLst>
          </p:cNvPr>
          <p:cNvSpPr>
            <a:spLocks noGrp="1"/>
          </p:cNvSpPr>
          <p:nvPr>
            <p:ph type="sldNum" sz="quarter" idx="5"/>
          </p:nvPr>
        </p:nvSpPr>
        <p:spPr/>
        <p:txBody>
          <a:bodyPr/>
          <a:lstStyle/>
          <a:p>
            <a:fld id="{E32095C3-5E1C-49DE-8251-C81C84FF140A}" type="slidenum">
              <a:rPr lang="it-IT" smtClean="0"/>
              <a:t>21</a:t>
            </a:fld>
            <a:endParaRPr lang="it-IT"/>
          </a:p>
        </p:txBody>
      </p:sp>
    </p:spTree>
    <p:extLst>
      <p:ext uri="{BB962C8B-B14F-4D97-AF65-F5344CB8AC3E}">
        <p14:creationId xmlns:p14="http://schemas.microsoft.com/office/powerpoint/2010/main" val="588711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750888" algn="l"/>
                <a:tab pos="1501775" algn="l"/>
                <a:tab pos="2252663" algn="l"/>
                <a:tab pos="3005138" algn="l"/>
              </a:tabLst>
              <a:defRPr sz="1200">
                <a:solidFill>
                  <a:schemeClr val="tx1"/>
                </a:solidFill>
                <a:latin typeface="Arial" panose="020B0604020202020204" pitchFamily="34" charset="0"/>
              </a:defRPr>
            </a:lvl1pPr>
            <a:lvl2pPr marL="769938" indent="-295275">
              <a:spcBef>
                <a:spcPct val="30000"/>
              </a:spcBef>
              <a:tabLst>
                <a:tab pos="750888" algn="l"/>
                <a:tab pos="1501775" algn="l"/>
                <a:tab pos="2252663" algn="l"/>
                <a:tab pos="3005138" algn="l"/>
              </a:tabLst>
              <a:defRPr sz="1200">
                <a:solidFill>
                  <a:schemeClr val="tx1"/>
                </a:solidFill>
                <a:latin typeface="Arial" panose="020B0604020202020204" pitchFamily="34" charset="0"/>
              </a:defRPr>
            </a:lvl2pPr>
            <a:lvl3pPr marL="1185863" indent="-236538">
              <a:spcBef>
                <a:spcPct val="30000"/>
              </a:spcBef>
              <a:tabLst>
                <a:tab pos="750888" algn="l"/>
                <a:tab pos="1501775" algn="l"/>
                <a:tab pos="2252663" algn="l"/>
                <a:tab pos="3005138" algn="l"/>
              </a:tabLst>
              <a:defRPr sz="1200">
                <a:solidFill>
                  <a:schemeClr val="tx1"/>
                </a:solidFill>
                <a:latin typeface="Arial" panose="020B0604020202020204" pitchFamily="34" charset="0"/>
              </a:defRPr>
            </a:lvl3pPr>
            <a:lvl4pPr marL="1660525" indent="-236538">
              <a:spcBef>
                <a:spcPct val="30000"/>
              </a:spcBef>
              <a:tabLst>
                <a:tab pos="750888" algn="l"/>
                <a:tab pos="1501775" algn="l"/>
                <a:tab pos="2252663" algn="l"/>
                <a:tab pos="3005138" algn="l"/>
              </a:tabLst>
              <a:defRPr sz="1200">
                <a:solidFill>
                  <a:schemeClr val="tx1"/>
                </a:solidFill>
                <a:latin typeface="Arial" panose="020B0604020202020204" pitchFamily="34" charset="0"/>
              </a:defRPr>
            </a:lvl4pPr>
            <a:lvl5pPr marL="2135188" indent="-236538">
              <a:spcBef>
                <a:spcPct val="30000"/>
              </a:spcBef>
              <a:tabLst>
                <a:tab pos="750888" algn="l"/>
                <a:tab pos="1501775" algn="l"/>
                <a:tab pos="2252663" algn="l"/>
                <a:tab pos="3005138" algn="l"/>
              </a:tabLst>
              <a:defRPr sz="1200">
                <a:solidFill>
                  <a:schemeClr val="tx1"/>
                </a:solidFill>
                <a:latin typeface="Arial" panose="020B0604020202020204" pitchFamily="34" charset="0"/>
              </a:defRPr>
            </a:lvl5pPr>
            <a:lvl6pPr marL="2592388" indent="-236538" eaLnBrk="0" fontAlgn="base" hangingPunct="0">
              <a:spcBef>
                <a:spcPct val="30000"/>
              </a:spcBef>
              <a:spcAft>
                <a:spcPct val="0"/>
              </a:spcAft>
              <a:tabLst>
                <a:tab pos="750888" algn="l"/>
                <a:tab pos="1501775" algn="l"/>
                <a:tab pos="2252663" algn="l"/>
                <a:tab pos="3005138" algn="l"/>
              </a:tabLst>
              <a:defRPr sz="1200">
                <a:solidFill>
                  <a:schemeClr val="tx1"/>
                </a:solidFill>
                <a:latin typeface="Arial" panose="020B0604020202020204" pitchFamily="34" charset="0"/>
              </a:defRPr>
            </a:lvl6pPr>
            <a:lvl7pPr marL="3049588" indent="-236538" eaLnBrk="0" fontAlgn="base" hangingPunct="0">
              <a:spcBef>
                <a:spcPct val="30000"/>
              </a:spcBef>
              <a:spcAft>
                <a:spcPct val="0"/>
              </a:spcAft>
              <a:tabLst>
                <a:tab pos="750888" algn="l"/>
                <a:tab pos="1501775" algn="l"/>
                <a:tab pos="2252663" algn="l"/>
                <a:tab pos="3005138" algn="l"/>
              </a:tabLst>
              <a:defRPr sz="1200">
                <a:solidFill>
                  <a:schemeClr val="tx1"/>
                </a:solidFill>
                <a:latin typeface="Arial" panose="020B0604020202020204" pitchFamily="34" charset="0"/>
              </a:defRPr>
            </a:lvl7pPr>
            <a:lvl8pPr marL="3506788" indent="-236538" eaLnBrk="0" fontAlgn="base" hangingPunct="0">
              <a:spcBef>
                <a:spcPct val="30000"/>
              </a:spcBef>
              <a:spcAft>
                <a:spcPct val="0"/>
              </a:spcAft>
              <a:tabLst>
                <a:tab pos="750888" algn="l"/>
                <a:tab pos="1501775" algn="l"/>
                <a:tab pos="2252663" algn="l"/>
                <a:tab pos="3005138" algn="l"/>
              </a:tabLst>
              <a:defRPr sz="1200">
                <a:solidFill>
                  <a:schemeClr val="tx1"/>
                </a:solidFill>
                <a:latin typeface="Arial" panose="020B0604020202020204" pitchFamily="34" charset="0"/>
              </a:defRPr>
            </a:lvl8pPr>
            <a:lvl9pPr marL="3963988" indent="-236538" eaLnBrk="0" fontAlgn="base" hangingPunct="0">
              <a:spcBef>
                <a:spcPct val="30000"/>
              </a:spcBef>
              <a:spcAft>
                <a:spcPct val="0"/>
              </a:spcAft>
              <a:tabLst>
                <a:tab pos="750888" algn="l"/>
                <a:tab pos="1501775" algn="l"/>
                <a:tab pos="2252663" algn="l"/>
                <a:tab pos="3005138" algn="l"/>
              </a:tabLst>
              <a:defRPr sz="1200">
                <a:solidFill>
                  <a:schemeClr val="tx1"/>
                </a:solidFill>
                <a:latin typeface="Arial" panose="020B0604020202020204" pitchFamily="34" charset="0"/>
              </a:defRPr>
            </a:lvl9pPr>
          </a:lstStyle>
          <a:p>
            <a:pPr>
              <a:spcBef>
                <a:spcPct val="0"/>
              </a:spcBef>
              <a:buClr>
                <a:srgbClr val="000000"/>
              </a:buClr>
              <a:buFont typeface="Times New Roman" panose="02020603050405020304" pitchFamily="18" charset="0"/>
              <a:buNone/>
            </a:pPr>
            <a:fld id="{C9A6292B-A764-4C3C-884A-36B4A1D01FE1}" type="slidenum">
              <a:rPr lang="it-IT" altLang="it-IT" sz="1500">
                <a:solidFill>
                  <a:srgbClr val="000000"/>
                </a:solidFill>
                <a:latin typeface="Times New Roman" panose="02020603050405020304" pitchFamily="18" charset="0"/>
              </a:rPr>
              <a:pPr>
                <a:spcBef>
                  <a:spcPct val="0"/>
                </a:spcBef>
                <a:buClr>
                  <a:srgbClr val="000000"/>
                </a:buClr>
                <a:buFont typeface="Times New Roman" panose="02020603050405020304" pitchFamily="18" charset="0"/>
                <a:buNone/>
              </a:pPr>
              <a:t>30</a:t>
            </a:fld>
            <a:endParaRPr lang="it-IT" altLang="it-IT" sz="1500">
              <a:solidFill>
                <a:srgbClr val="000000"/>
              </a:solidFill>
              <a:latin typeface="Times New Roman" panose="02020603050405020304" pitchFamily="18" charset="0"/>
            </a:endParaRPr>
          </a:p>
        </p:txBody>
      </p:sp>
      <p:sp>
        <p:nvSpPr>
          <p:cNvPr id="94211" name="Rectangle 2"/>
          <p:cNvSpPr>
            <a:spLocks noGrp="1" noRot="1" noChangeAspect="1" noChangeArrowheads="1" noTextEdit="1"/>
          </p:cNvSpPr>
          <p:nvPr>
            <p:ph type="sldImg"/>
          </p:nvPr>
        </p:nvSpPr>
        <p:spPr>
          <a:xfrm>
            <a:off x="2751138" y="539750"/>
            <a:ext cx="4732337" cy="2662238"/>
          </a:xfrm>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wrap="none" anchor="ctr"/>
          <a:lstStyle/>
          <a:p>
            <a:pPr eaLnBrk="1">
              <a:spcBef>
                <a:spcPct val="0"/>
              </a:spcBef>
              <a:tabLst>
                <a:tab pos="750888" algn="l"/>
                <a:tab pos="1501775" algn="l"/>
                <a:tab pos="2252663" algn="l"/>
                <a:tab pos="3005138" algn="l"/>
                <a:tab pos="3756025" algn="l"/>
                <a:tab pos="4506913" algn="l"/>
                <a:tab pos="5257800" algn="l"/>
                <a:tab pos="6010275" algn="l"/>
                <a:tab pos="6761163" algn="l"/>
                <a:tab pos="7512050" algn="l"/>
              </a:tabLst>
            </a:pPr>
            <a:endParaRPr lang="it-IT" altLang="it-IT" sz="2100">
              <a:latin typeface="Arial" panose="020B0604020202020204" pitchFamily="34" charset="0"/>
            </a:endParaRPr>
          </a:p>
        </p:txBody>
      </p:sp>
    </p:spTree>
    <p:extLst>
      <p:ext uri="{BB962C8B-B14F-4D97-AF65-F5344CB8AC3E}">
        <p14:creationId xmlns:p14="http://schemas.microsoft.com/office/powerpoint/2010/main" val="3625196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46</a:t>
            </a:fld>
            <a:endParaRPr lang="it-IT"/>
          </a:p>
        </p:txBody>
      </p:sp>
    </p:spTree>
    <p:extLst>
      <p:ext uri="{BB962C8B-B14F-4D97-AF65-F5344CB8AC3E}">
        <p14:creationId xmlns:p14="http://schemas.microsoft.com/office/powerpoint/2010/main" val="2049166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47</a:t>
            </a:fld>
            <a:endParaRPr lang="it-IT"/>
          </a:p>
        </p:txBody>
      </p:sp>
    </p:spTree>
    <p:extLst>
      <p:ext uri="{BB962C8B-B14F-4D97-AF65-F5344CB8AC3E}">
        <p14:creationId xmlns:p14="http://schemas.microsoft.com/office/powerpoint/2010/main" val="1796262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AB140-3B3C-6AB6-FB30-EE3EA0F60F2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1231140-AE30-A33E-4AB9-803FDC657E4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5231804-B621-8676-266B-ABD7FDC9EC61}"/>
              </a:ext>
            </a:extLst>
          </p:cNvPr>
          <p:cNvSpPr>
            <a:spLocks noGrp="1"/>
          </p:cNvSpPr>
          <p:nvPr>
            <p:ph type="body" idx="1"/>
          </p:nvPr>
        </p:nvSpPr>
        <p:spPr/>
        <p:txBody>
          <a:bodyPr/>
          <a:lstStyle/>
          <a:p>
            <a:endParaRPr lang="it-IT"/>
          </a:p>
        </p:txBody>
      </p:sp>
      <p:sp>
        <p:nvSpPr>
          <p:cNvPr id="4" name="Segnaposto piè di pagina 3">
            <a:extLst>
              <a:ext uri="{FF2B5EF4-FFF2-40B4-BE49-F238E27FC236}">
                <a16:creationId xmlns:a16="http://schemas.microsoft.com/office/drawing/2014/main" id="{F3234632-DB93-6072-525B-421E4771D773}"/>
              </a:ext>
            </a:extLst>
          </p:cNvPr>
          <p:cNvSpPr>
            <a:spLocks noGrp="1"/>
          </p:cNvSpPr>
          <p:nvPr>
            <p:ph type="ftr" sz="quarter" idx="4"/>
          </p:nvPr>
        </p:nvSpPr>
        <p:spPr/>
        <p:txBody>
          <a:bodyPr/>
          <a:lstStyle/>
          <a:p>
            <a:endParaRPr lang="it-IT"/>
          </a:p>
        </p:txBody>
      </p:sp>
      <p:sp>
        <p:nvSpPr>
          <p:cNvPr id="5" name="Segnaposto numero diapositiva 4">
            <a:extLst>
              <a:ext uri="{FF2B5EF4-FFF2-40B4-BE49-F238E27FC236}">
                <a16:creationId xmlns:a16="http://schemas.microsoft.com/office/drawing/2014/main" id="{0852E86A-6765-7394-A9A3-3396BE6613B5}"/>
              </a:ext>
            </a:extLst>
          </p:cNvPr>
          <p:cNvSpPr>
            <a:spLocks noGrp="1"/>
          </p:cNvSpPr>
          <p:nvPr>
            <p:ph type="sldNum" sz="quarter" idx="5"/>
          </p:nvPr>
        </p:nvSpPr>
        <p:spPr/>
        <p:txBody>
          <a:bodyPr/>
          <a:lstStyle/>
          <a:p>
            <a:fld id="{E32095C3-5E1C-49DE-8251-C81C84FF140A}" type="slidenum">
              <a:rPr lang="it-IT" smtClean="0"/>
              <a:t>48</a:t>
            </a:fld>
            <a:endParaRPr lang="it-IT"/>
          </a:p>
        </p:txBody>
      </p:sp>
    </p:spTree>
    <p:extLst>
      <p:ext uri="{BB962C8B-B14F-4D97-AF65-F5344CB8AC3E}">
        <p14:creationId xmlns:p14="http://schemas.microsoft.com/office/powerpoint/2010/main" val="2095154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455D2-89F9-D5B8-E2DE-1DD1818BE7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6A76902-11E9-DCEB-4538-9CB362F6F07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E6D3598-6EDD-D07A-B391-714D042C9ACC}"/>
              </a:ext>
            </a:extLst>
          </p:cNvPr>
          <p:cNvSpPr>
            <a:spLocks noGrp="1"/>
          </p:cNvSpPr>
          <p:nvPr>
            <p:ph type="body" idx="1"/>
          </p:nvPr>
        </p:nvSpPr>
        <p:spPr/>
        <p:txBody>
          <a:bodyPr/>
          <a:lstStyle/>
          <a:p>
            <a:endParaRPr lang="it-IT"/>
          </a:p>
        </p:txBody>
      </p:sp>
      <p:sp>
        <p:nvSpPr>
          <p:cNvPr id="4" name="Segnaposto piè di pagina 3">
            <a:extLst>
              <a:ext uri="{FF2B5EF4-FFF2-40B4-BE49-F238E27FC236}">
                <a16:creationId xmlns:a16="http://schemas.microsoft.com/office/drawing/2014/main" id="{973CB9DA-E31C-2CC3-8CD8-FBCB2AB4287A}"/>
              </a:ext>
            </a:extLst>
          </p:cNvPr>
          <p:cNvSpPr>
            <a:spLocks noGrp="1"/>
          </p:cNvSpPr>
          <p:nvPr>
            <p:ph type="ftr" sz="quarter" idx="4"/>
          </p:nvPr>
        </p:nvSpPr>
        <p:spPr/>
        <p:txBody>
          <a:bodyPr/>
          <a:lstStyle/>
          <a:p>
            <a:endParaRPr lang="it-IT"/>
          </a:p>
        </p:txBody>
      </p:sp>
      <p:sp>
        <p:nvSpPr>
          <p:cNvPr id="5" name="Segnaposto numero diapositiva 4">
            <a:extLst>
              <a:ext uri="{FF2B5EF4-FFF2-40B4-BE49-F238E27FC236}">
                <a16:creationId xmlns:a16="http://schemas.microsoft.com/office/drawing/2014/main" id="{CF23AA16-2B45-0A6F-D0F6-6F3349C49AB3}"/>
              </a:ext>
            </a:extLst>
          </p:cNvPr>
          <p:cNvSpPr>
            <a:spLocks noGrp="1"/>
          </p:cNvSpPr>
          <p:nvPr>
            <p:ph type="sldNum" sz="quarter" idx="5"/>
          </p:nvPr>
        </p:nvSpPr>
        <p:spPr/>
        <p:txBody>
          <a:bodyPr/>
          <a:lstStyle/>
          <a:p>
            <a:fld id="{E32095C3-5E1C-49DE-8251-C81C84FF140A}" type="slidenum">
              <a:rPr lang="it-IT" smtClean="0"/>
              <a:t>49</a:t>
            </a:fld>
            <a:endParaRPr lang="it-IT"/>
          </a:p>
        </p:txBody>
      </p:sp>
    </p:spTree>
    <p:extLst>
      <p:ext uri="{BB962C8B-B14F-4D97-AF65-F5344CB8AC3E}">
        <p14:creationId xmlns:p14="http://schemas.microsoft.com/office/powerpoint/2010/main" val="2960739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3FB6B-F8AB-D273-9333-F06F6F904C2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024150E-F308-AA82-712D-9BE78DF11FC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ACC9572-F0ED-D73B-9924-D2423B59CC19}"/>
              </a:ext>
            </a:extLst>
          </p:cNvPr>
          <p:cNvSpPr>
            <a:spLocks noGrp="1"/>
          </p:cNvSpPr>
          <p:nvPr>
            <p:ph type="body" idx="1"/>
          </p:nvPr>
        </p:nvSpPr>
        <p:spPr/>
        <p:txBody>
          <a:bodyPr/>
          <a:lstStyle/>
          <a:p>
            <a:endParaRPr lang="it-IT"/>
          </a:p>
        </p:txBody>
      </p:sp>
      <p:sp>
        <p:nvSpPr>
          <p:cNvPr id="4" name="Segnaposto piè di pagina 3">
            <a:extLst>
              <a:ext uri="{FF2B5EF4-FFF2-40B4-BE49-F238E27FC236}">
                <a16:creationId xmlns:a16="http://schemas.microsoft.com/office/drawing/2014/main" id="{B0C6CA48-9ECD-1B8B-7BBC-01BB9B44D1D0}"/>
              </a:ext>
            </a:extLst>
          </p:cNvPr>
          <p:cNvSpPr>
            <a:spLocks noGrp="1"/>
          </p:cNvSpPr>
          <p:nvPr>
            <p:ph type="ftr" sz="quarter" idx="4"/>
          </p:nvPr>
        </p:nvSpPr>
        <p:spPr/>
        <p:txBody>
          <a:bodyPr/>
          <a:lstStyle/>
          <a:p>
            <a:endParaRPr lang="it-IT"/>
          </a:p>
        </p:txBody>
      </p:sp>
      <p:sp>
        <p:nvSpPr>
          <p:cNvPr id="5" name="Segnaposto numero diapositiva 4">
            <a:extLst>
              <a:ext uri="{FF2B5EF4-FFF2-40B4-BE49-F238E27FC236}">
                <a16:creationId xmlns:a16="http://schemas.microsoft.com/office/drawing/2014/main" id="{B12AD042-B817-5EFD-A8E7-825237A15BF7}"/>
              </a:ext>
            </a:extLst>
          </p:cNvPr>
          <p:cNvSpPr>
            <a:spLocks noGrp="1"/>
          </p:cNvSpPr>
          <p:nvPr>
            <p:ph type="sldNum" sz="quarter" idx="5"/>
          </p:nvPr>
        </p:nvSpPr>
        <p:spPr/>
        <p:txBody>
          <a:bodyPr/>
          <a:lstStyle/>
          <a:p>
            <a:fld id="{E32095C3-5E1C-49DE-8251-C81C84FF140A}" type="slidenum">
              <a:rPr lang="it-IT" smtClean="0"/>
              <a:t>50</a:t>
            </a:fld>
            <a:endParaRPr lang="it-IT"/>
          </a:p>
        </p:txBody>
      </p:sp>
    </p:spTree>
    <p:extLst>
      <p:ext uri="{BB962C8B-B14F-4D97-AF65-F5344CB8AC3E}">
        <p14:creationId xmlns:p14="http://schemas.microsoft.com/office/powerpoint/2010/main" val="411736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51</a:t>
            </a:fld>
            <a:endParaRPr lang="it-IT"/>
          </a:p>
        </p:txBody>
      </p:sp>
    </p:spTree>
    <p:extLst>
      <p:ext uri="{BB962C8B-B14F-4D97-AF65-F5344CB8AC3E}">
        <p14:creationId xmlns:p14="http://schemas.microsoft.com/office/powerpoint/2010/main" val="2642637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52</a:t>
            </a:fld>
            <a:endParaRPr lang="it-IT"/>
          </a:p>
        </p:txBody>
      </p:sp>
    </p:spTree>
    <p:extLst>
      <p:ext uri="{BB962C8B-B14F-4D97-AF65-F5344CB8AC3E}">
        <p14:creationId xmlns:p14="http://schemas.microsoft.com/office/powerpoint/2010/main" val="2187779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AA58F-3618-9584-8A46-B57B64233A8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E3E9417-0E79-4C25-07AC-738B7AE4FCDA}"/>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6F5D9900-D87B-B42B-651E-40F87C3AA1D9}"/>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E2488FFE-CFCD-EDE0-2FC6-D4FA063EE2E9}"/>
              </a:ext>
            </a:extLst>
          </p:cNvPr>
          <p:cNvSpPr>
            <a:spLocks noGrp="1"/>
          </p:cNvSpPr>
          <p:nvPr>
            <p:ph type="sldNum" sz="quarter" idx="5"/>
          </p:nvPr>
        </p:nvSpPr>
        <p:spPr/>
        <p:txBody>
          <a:bodyPr/>
          <a:lstStyle/>
          <a:p>
            <a:fld id="{E32095C3-5E1C-49DE-8251-C81C84FF140A}" type="slidenum">
              <a:rPr lang="it-IT" smtClean="0"/>
              <a:t>3</a:t>
            </a:fld>
            <a:endParaRPr lang="it-IT"/>
          </a:p>
        </p:txBody>
      </p:sp>
      <p:sp>
        <p:nvSpPr>
          <p:cNvPr id="5" name="Segnaposto piè di pagina 4">
            <a:extLst>
              <a:ext uri="{FF2B5EF4-FFF2-40B4-BE49-F238E27FC236}">
                <a16:creationId xmlns:a16="http://schemas.microsoft.com/office/drawing/2014/main" id="{BEC2ED61-E468-7CAB-A357-3474E2C249EB}"/>
              </a:ext>
            </a:extLst>
          </p:cNvPr>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2682100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4</a:t>
            </a:fld>
            <a:endParaRPr lang="it-IT"/>
          </a:p>
        </p:txBody>
      </p:sp>
    </p:spTree>
    <p:extLst>
      <p:ext uri="{BB962C8B-B14F-4D97-AF65-F5344CB8AC3E}">
        <p14:creationId xmlns:p14="http://schemas.microsoft.com/office/powerpoint/2010/main" val="2410369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5</a:t>
            </a:fld>
            <a:endParaRPr lang="it-IT"/>
          </a:p>
        </p:txBody>
      </p:sp>
    </p:spTree>
    <p:extLst>
      <p:ext uri="{BB962C8B-B14F-4D97-AF65-F5344CB8AC3E}">
        <p14:creationId xmlns:p14="http://schemas.microsoft.com/office/powerpoint/2010/main" val="60415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6</a:t>
            </a:fld>
            <a:endParaRPr lang="it-IT"/>
          </a:p>
        </p:txBody>
      </p:sp>
    </p:spTree>
    <p:extLst>
      <p:ext uri="{BB962C8B-B14F-4D97-AF65-F5344CB8AC3E}">
        <p14:creationId xmlns:p14="http://schemas.microsoft.com/office/powerpoint/2010/main" val="3267448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7</a:t>
            </a:fld>
            <a:endParaRPr lang="it-IT"/>
          </a:p>
        </p:txBody>
      </p:sp>
    </p:spTree>
    <p:extLst>
      <p:ext uri="{BB962C8B-B14F-4D97-AF65-F5344CB8AC3E}">
        <p14:creationId xmlns:p14="http://schemas.microsoft.com/office/powerpoint/2010/main" val="2124061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D53DF-DF0B-A1B5-4D8E-94A651BBF87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3FFE12A-846A-0355-3616-1CDD5F1B1B8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7075077-B288-2B47-863B-8CDF76585776}"/>
              </a:ext>
            </a:extLst>
          </p:cNvPr>
          <p:cNvSpPr>
            <a:spLocks noGrp="1"/>
          </p:cNvSpPr>
          <p:nvPr>
            <p:ph type="body" idx="1"/>
          </p:nvPr>
        </p:nvSpPr>
        <p:spPr/>
        <p:txBody>
          <a:bodyPr/>
          <a:lstStyle/>
          <a:p>
            <a:endParaRPr lang="it-IT"/>
          </a:p>
        </p:txBody>
      </p:sp>
      <p:sp>
        <p:nvSpPr>
          <p:cNvPr id="4" name="Segnaposto piè di pagina 3">
            <a:extLst>
              <a:ext uri="{FF2B5EF4-FFF2-40B4-BE49-F238E27FC236}">
                <a16:creationId xmlns:a16="http://schemas.microsoft.com/office/drawing/2014/main" id="{465973A1-2EEE-7CA8-63B5-EB03195B1172}"/>
              </a:ext>
            </a:extLst>
          </p:cNvPr>
          <p:cNvSpPr>
            <a:spLocks noGrp="1"/>
          </p:cNvSpPr>
          <p:nvPr>
            <p:ph type="ftr" sz="quarter" idx="4"/>
          </p:nvPr>
        </p:nvSpPr>
        <p:spPr/>
        <p:txBody>
          <a:bodyPr/>
          <a:lstStyle/>
          <a:p>
            <a:endParaRPr lang="it-IT"/>
          </a:p>
        </p:txBody>
      </p:sp>
      <p:sp>
        <p:nvSpPr>
          <p:cNvPr id="5" name="Segnaposto numero diapositiva 4">
            <a:extLst>
              <a:ext uri="{FF2B5EF4-FFF2-40B4-BE49-F238E27FC236}">
                <a16:creationId xmlns:a16="http://schemas.microsoft.com/office/drawing/2014/main" id="{C529101A-F438-6A4B-C0AE-54912C0D2DDC}"/>
              </a:ext>
            </a:extLst>
          </p:cNvPr>
          <p:cNvSpPr>
            <a:spLocks noGrp="1"/>
          </p:cNvSpPr>
          <p:nvPr>
            <p:ph type="sldNum" sz="quarter" idx="5"/>
          </p:nvPr>
        </p:nvSpPr>
        <p:spPr/>
        <p:txBody>
          <a:bodyPr/>
          <a:lstStyle/>
          <a:p>
            <a:fld id="{E32095C3-5E1C-49DE-8251-C81C84FF140A}" type="slidenum">
              <a:rPr lang="it-IT" smtClean="0"/>
              <a:t>8</a:t>
            </a:fld>
            <a:endParaRPr lang="it-IT"/>
          </a:p>
        </p:txBody>
      </p:sp>
    </p:spTree>
    <p:extLst>
      <p:ext uri="{BB962C8B-B14F-4D97-AF65-F5344CB8AC3E}">
        <p14:creationId xmlns:p14="http://schemas.microsoft.com/office/powerpoint/2010/main" val="4139104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endParaRPr lang="it-IT"/>
          </a:p>
        </p:txBody>
      </p:sp>
      <p:sp>
        <p:nvSpPr>
          <p:cNvPr id="5" name="Segnaposto numero diapositiva 4"/>
          <p:cNvSpPr>
            <a:spLocks noGrp="1"/>
          </p:cNvSpPr>
          <p:nvPr>
            <p:ph type="sldNum" sz="quarter" idx="5"/>
          </p:nvPr>
        </p:nvSpPr>
        <p:spPr/>
        <p:txBody>
          <a:bodyPr/>
          <a:lstStyle/>
          <a:p>
            <a:fld id="{E32095C3-5E1C-49DE-8251-C81C84FF140A}" type="slidenum">
              <a:rPr lang="it-IT" smtClean="0"/>
              <a:t>9</a:t>
            </a:fld>
            <a:endParaRPr lang="it-IT"/>
          </a:p>
        </p:txBody>
      </p:sp>
    </p:spTree>
    <p:extLst>
      <p:ext uri="{BB962C8B-B14F-4D97-AF65-F5344CB8AC3E}">
        <p14:creationId xmlns:p14="http://schemas.microsoft.com/office/powerpoint/2010/main" val="3110171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r>
              <a:rPr lang="it-IT"/>
              <a:t>Conferenza Italiana Plasmi, 4 Febbraio 2026, Frascati</a:t>
            </a:r>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r>
              <a:rPr lang="it-IT"/>
              <a:t>M. Rutigliano and V. Antoni</a:t>
            </a:r>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‹N›</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8337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r>
              <a:rPr lang="it-IT"/>
              <a:t>Conferenza Italiana Plasmi, 4 Febbraio 2026, Frascati</a:t>
            </a:r>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r>
              <a:rPr lang="it-IT"/>
              <a:t>M. Rutigliano and V. Antoni</a:t>
            </a:r>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23909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r>
              <a:rPr lang="it-IT"/>
              <a:t>Conferenza Italiana Plasmi, 4 Febbraio 2026, Frascati</a:t>
            </a:r>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r>
              <a:rPr lang="it-IT"/>
              <a:t>M. Rutigliano and V. Antoni</a:t>
            </a:r>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628134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3821-597E-4B4F-8572-5DA1CB183565}"/>
              </a:ext>
            </a:extLst>
          </p:cNvPr>
          <p:cNvSpPr>
            <a:spLocks noGrp="1"/>
          </p:cNvSpPr>
          <p:nvPr>
            <p:ph type="ctrTitle"/>
          </p:nvPr>
        </p:nvSpPr>
        <p:spPr>
          <a:xfrm>
            <a:off x="548640" y="950976"/>
            <a:ext cx="6509385" cy="3556730"/>
          </a:xfrm>
        </p:spPr>
        <p:txBody>
          <a:bodyPr anchor="t">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F4C38D70-8FF5-47D7-A0DD-087A227BC94F}"/>
              </a:ext>
            </a:extLst>
          </p:cNvPr>
          <p:cNvSpPr>
            <a:spLocks noGrp="1"/>
          </p:cNvSpPr>
          <p:nvPr>
            <p:ph type="subTitle" idx="1"/>
          </p:nvPr>
        </p:nvSpPr>
        <p:spPr>
          <a:xfrm>
            <a:off x="576072" y="4572000"/>
            <a:ext cx="6481953" cy="1485900"/>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B5B485-516D-48B7-AF1D-69AEEA351A94}"/>
              </a:ext>
            </a:extLst>
          </p:cNvPr>
          <p:cNvSpPr>
            <a:spLocks noGrp="1"/>
          </p:cNvSpPr>
          <p:nvPr>
            <p:ph type="dt" sz="half" idx="10"/>
          </p:nvPr>
        </p:nvSpPr>
        <p:spPr/>
        <p:txBody>
          <a:bodyPr/>
          <a:lstStyle/>
          <a:p>
            <a:r>
              <a:rPr lang="it-IT"/>
              <a:t>Conferenza Italiana Plasmi, 4 Febbraio 2026, Frascati</a:t>
            </a:r>
            <a:endParaRPr lang="en-US"/>
          </a:p>
        </p:txBody>
      </p:sp>
      <p:sp>
        <p:nvSpPr>
          <p:cNvPr id="5" name="Footer Placeholder 4">
            <a:extLst>
              <a:ext uri="{FF2B5EF4-FFF2-40B4-BE49-F238E27FC236}">
                <a16:creationId xmlns:a16="http://schemas.microsoft.com/office/drawing/2014/main" id="{1D614DDB-2831-4FF8-9DA7-0449659D7AD9}"/>
              </a:ext>
            </a:extLst>
          </p:cNvPr>
          <p:cNvSpPr>
            <a:spLocks noGrp="1"/>
          </p:cNvSpPr>
          <p:nvPr>
            <p:ph type="ftr" sz="quarter" idx="11"/>
          </p:nvPr>
        </p:nvSpPr>
        <p:spPr/>
        <p:txBody>
          <a:bodyPr/>
          <a:lstStyle/>
          <a:p>
            <a:r>
              <a:rPr lang="it-IT"/>
              <a:t>M. Rutigliano and V. Antoni</a:t>
            </a:r>
            <a:endParaRPr lang="en-US"/>
          </a:p>
        </p:txBody>
      </p:sp>
      <p:sp>
        <p:nvSpPr>
          <p:cNvPr id="6" name="Slide Number Placeholder 5">
            <a:extLst>
              <a:ext uri="{FF2B5EF4-FFF2-40B4-BE49-F238E27FC236}">
                <a16:creationId xmlns:a16="http://schemas.microsoft.com/office/drawing/2014/main" id="{79F178F6-65BA-4964-80E2-DB6EA3355FBB}"/>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2001349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5AC-24E0-45A1-90C3-7BF96C3F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018E1-7CA3-4B5E-9683-554FDFC63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5D32D-7150-4DF2-B992-A2B4F5605D94}"/>
              </a:ext>
            </a:extLst>
          </p:cNvPr>
          <p:cNvSpPr>
            <a:spLocks noGrp="1"/>
          </p:cNvSpPr>
          <p:nvPr>
            <p:ph type="dt" sz="half" idx="10"/>
          </p:nvPr>
        </p:nvSpPr>
        <p:spPr/>
        <p:txBody>
          <a:bodyPr/>
          <a:lstStyle/>
          <a:p>
            <a:r>
              <a:rPr lang="it-IT"/>
              <a:t>Conferenza Italiana Plasmi, 4 Febbraio 2026, Frascati</a:t>
            </a:r>
            <a:endParaRPr lang="en-US"/>
          </a:p>
        </p:txBody>
      </p:sp>
      <p:sp>
        <p:nvSpPr>
          <p:cNvPr id="5" name="Footer Placeholder 4">
            <a:extLst>
              <a:ext uri="{FF2B5EF4-FFF2-40B4-BE49-F238E27FC236}">
                <a16:creationId xmlns:a16="http://schemas.microsoft.com/office/drawing/2014/main" id="{F3D03F0C-FCA3-464C-B6ED-864DB51E7DD1}"/>
              </a:ext>
            </a:extLst>
          </p:cNvPr>
          <p:cNvSpPr>
            <a:spLocks noGrp="1"/>
          </p:cNvSpPr>
          <p:nvPr>
            <p:ph type="ftr" sz="quarter" idx="11"/>
          </p:nvPr>
        </p:nvSpPr>
        <p:spPr/>
        <p:txBody>
          <a:bodyPr/>
          <a:lstStyle/>
          <a:p>
            <a:r>
              <a:rPr lang="it-IT"/>
              <a:t>M. Rutigliano and V. Antoni</a:t>
            </a:r>
            <a:endParaRPr lang="en-US"/>
          </a:p>
        </p:txBody>
      </p:sp>
      <p:sp>
        <p:nvSpPr>
          <p:cNvPr id="6" name="Slide Number Placeholder 5">
            <a:extLst>
              <a:ext uri="{FF2B5EF4-FFF2-40B4-BE49-F238E27FC236}">
                <a16:creationId xmlns:a16="http://schemas.microsoft.com/office/drawing/2014/main" id="{C9C41006-DAE1-4326-B1AE-FD527A653BDE}"/>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1384187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B84-BE32-464A-A765-975C21B5CF4B}"/>
              </a:ext>
            </a:extLst>
          </p:cNvPr>
          <p:cNvSpPr>
            <a:spLocks noGrp="1"/>
          </p:cNvSpPr>
          <p:nvPr>
            <p:ph type="title"/>
          </p:nvPr>
        </p:nvSpPr>
        <p:spPr>
          <a:xfrm>
            <a:off x="557923" y="952500"/>
            <a:ext cx="6678695" cy="3962398"/>
          </a:xfrm>
        </p:spPr>
        <p:txBody>
          <a:bodyPr anchor="t">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640145C2-97CF-4887-904A-8ADC80525A2E}"/>
              </a:ext>
            </a:extLst>
          </p:cNvPr>
          <p:cNvSpPr>
            <a:spLocks noGrp="1"/>
          </p:cNvSpPr>
          <p:nvPr>
            <p:ph type="body" idx="1"/>
          </p:nvPr>
        </p:nvSpPr>
        <p:spPr>
          <a:xfrm>
            <a:off x="8043860" y="952501"/>
            <a:ext cx="3500440" cy="396239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24559-DA32-4398-A8EE-EED2469D63BB}"/>
              </a:ext>
            </a:extLst>
          </p:cNvPr>
          <p:cNvSpPr>
            <a:spLocks noGrp="1"/>
          </p:cNvSpPr>
          <p:nvPr>
            <p:ph type="dt" sz="half" idx="10"/>
          </p:nvPr>
        </p:nvSpPr>
        <p:spPr/>
        <p:txBody>
          <a:bodyPr/>
          <a:lstStyle/>
          <a:p>
            <a:r>
              <a:rPr lang="it-IT"/>
              <a:t>Conferenza Italiana Plasmi, 4 Febbraio 2026, Frascati</a:t>
            </a:r>
            <a:endParaRPr lang="en-US"/>
          </a:p>
        </p:txBody>
      </p:sp>
      <p:sp>
        <p:nvSpPr>
          <p:cNvPr id="5" name="Footer Placeholder 4">
            <a:extLst>
              <a:ext uri="{FF2B5EF4-FFF2-40B4-BE49-F238E27FC236}">
                <a16:creationId xmlns:a16="http://schemas.microsoft.com/office/drawing/2014/main" id="{73967BE1-F1AC-4732-B52E-1C7D63DEF80D}"/>
              </a:ext>
            </a:extLst>
          </p:cNvPr>
          <p:cNvSpPr>
            <a:spLocks noGrp="1"/>
          </p:cNvSpPr>
          <p:nvPr>
            <p:ph type="ftr" sz="quarter" idx="11"/>
          </p:nvPr>
        </p:nvSpPr>
        <p:spPr/>
        <p:txBody>
          <a:bodyPr/>
          <a:lstStyle/>
          <a:p>
            <a:r>
              <a:rPr lang="it-IT"/>
              <a:t>M. Rutigliano and V. Antoni</a:t>
            </a:r>
            <a:endParaRPr lang="en-US"/>
          </a:p>
        </p:txBody>
      </p:sp>
      <p:sp>
        <p:nvSpPr>
          <p:cNvPr id="6" name="Slide Number Placeholder 5">
            <a:extLst>
              <a:ext uri="{FF2B5EF4-FFF2-40B4-BE49-F238E27FC236}">
                <a16:creationId xmlns:a16="http://schemas.microsoft.com/office/drawing/2014/main" id="{B5A13C03-DDF0-48C6-B1BF-D28875F8238F}"/>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3074735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411-42B3-4A17-BE7E-861BE7E7D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E0603-F4C0-40AC-A53E-40449D53D741}"/>
              </a:ext>
            </a:extLst>
          </p:cNvPr>
          <p:cNvSpPr>
            <a:spLocks noGrp="1"/>
          </p:cNvSpPr>
          <p:nvPr>
            <p:ph sz="half" idx="1"/>
          </p:nvPr>
        </p:nvSpPr>
        <p:spPr>
          <a:xfrm>
            <a:off x="548640" y="2029968"/>
            <a:ext cx="5281506" cy="4148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BC5634-2887-4182-A9BE-B382357D4F9C}"/>
              </a:ext>
            </a:extLst>
          </p:cNvPr>
          <p:cNvSpPr>
            <a:spLocks noGrp="1"/>
          </p:cNvSpPr>
          <p:nvPr>
            <p:ph sz="half" idx="2"/>
          </p:nvPr>
        </p:nvSpPr>
        <p:spPr>
          <a:xfrm>
            <a:off x="6257928" y="2029968"/>
            <a:ext cx="5281506" cy="4148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6B6E74-28E1-4684-B515-4265ED7B1EAE}"/>
              </a:ext>
            </a:extLst>
          </p:cNvPr>
          <p:cNvSpPr>
            <a:spLocks noGrp="1"/>
          </p:cNvSpPr>
          <p:nvPr>
            <p:ph type="dt" sz="half" idx="10"/>
          </p:nvPr>
        </p:nvSpPr>
        <p:spPr/>
        <p:txBody>
          <a:bodyPr/>
          <a:lstStyle/>
          <a:p>
            <a:r>
              <a:rPr lang="it-IT"/>
              <a:t>Conferenza Italiana Plasmi, 4 Febbraio 2026, Frascati</a:t>
            </a:r>
            <a:endParaRPr lang="en-US"/>
          </a:p>
        </p:txBody>
      </p:sp>
      <p:sp>
        <p:nvSpPr>
          <p:cNvPr id="6" name="Footer Placeholder 5">
            <a:extLst>
              <a:ext uri="{FF2B5EF4-FFF2-40B4-BE49-F238E27FC236}">
                <a16:creationId xmlns:a16="http://schemas.microsoft.com/office/drawing/2014/main" id="{18D375EA-A8F8-485D-A82F-CD85D4C9E17D}"/>
              </a:ext>
            </a:extLst>
          </p:cNvPr>
          <p:cNvSpPr>
            <a:spLocks noGrp="1"/>
          </p:cNvSpPr>
          <p:nvPr>
            <p:ph type="ftr" sz="quarter" idx="11"/>
          </p:nvPr>
        </p:nvSpPr>
        <p:spPr/>
        <p:txBody>
          <a:bodyPr/>
          <a:lstStyle/>
          <a:p>
            <a:r>
              <a:rPr lang="it-IT"/>
              <a:t>M. Rutigliano and V. Antoni</a:t>
            </a:r>
            <a:endParaRPr lang="en-US"/>
          </a:p>
        </p:txBody>
      </p:sp>
      <p:sp>
        <p:nvSpPr>
          <p:cNvPr id="7" name="Slide Number Placeholder 6">
            <a:extLst>
              <a:ext uri="{FF2B5EF4-FFF2-40B4-BE49-F238E27FC236}">
                <a16:creationId xmlns:a16="http://schemas.microsoft.com/office/drawing/2014/main" id="{5AD9E4B0-F5E3-407F-A548-B616E774987F}"/>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1658974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2161A-7627-4D64-AF08-10D702AFE286}"/>
              </a:ext>
            </a:extLst>
          </p:cNvPr>
          <p:cNvSpPr>
            <a:spLocks noGrp="1"/>
          </p:cNvSpPr>
          <p:nvPr>
            <p:ph type="title"/>
          </p:nvPr>
        </p:nvSpPr>
        <p:spPr>
          <a:xfrm>
            <a:off x="552659" y="950976"/>
            <a:ext cx="10802729" cy="88179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3B6884-07D8-4CC4-BE99-516F1433BED8}"/>
              </a:ext>
            </a:extLst>
          </p:cNvPr>
          <p:cNvSpPr>
            <a:spLocks noGrp="1"/>
          </p:cNvSpPr>
          <p:nvPr>
            <p:ph type="body" idx="1"/>
          </p:nvPr>
        </p:nvSpPr>
        <p:spPr>
          <a:xfrm>
            <a:off x="542918" y="1832772"/>
            <a:ext cx="5281507"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82C638-B5A8-4F8C-85AE-33BEAF54C07A}"/>
              </a:ext>
            </a:extLst>
          </p:cNvPr>
          <p:cNvSpPr>
            <a:spLocks noGrp="1"/>
          </p:cNvSpPr>
          <p:nvPr>
            <p:ph sz="half" idx="2"/>
          </p:nvPr>
        </p:nvSpPr>
        <p:spPr>
          <a:xfrm>
            <a:off x="548640" y="2600531"/>
            <a:ext cx="528150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0D1933-A703-4BDC-A697-728E899EEDE1}"/>
              </a:ext>
            </a:extLst>
          </p:cNvPr>
          <p:cNvSpPr>
            <a:spLocks noGrp="1"/>
          </p:cNvSpPr>
          <p:nvPr>
            <p:ph type="body" sz="quarter" idx="3"/>
          </p:nvPr>
        </p:nvSpPr>
        <p:spPr>
          <a:xfrm>
            <a:off x="6257927" y="1832772"/>
            <a:ext cx="5283202"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25DBD-4D51-4A2D-B1E4-6D094CD1E803}"/>
              </a:ext>
            </a:extLst>
          </p:cNvPr>
          <p:cNvSpPr>
            <a:spLocks noGrp="1"/>
          </p:cNvSpPr>
          <p:nvPr>
            <p:ph sz="quarter" idx="4"/>
          </p:nvPr>
        </p:nvSpPr>
        <p:spPr>
          <a:xfrm>
            <a:off x="6257927" y="2600531"/>
            <a:ext cx="52832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636E2-E26E-42F7-9E05-3F756C7D17AE}"/>
              </a:ext>
            </a:extLst>
          </p:cNvPr>
          <p:cNvSpPr>
            <a:spLocks noGrp="1"/>
          </p:cNvSpPr>
          <p:nvPr>
            <p:ph type="dt" sz="half" idx="10"/>
          </p:nvPr>
        </p:nvSpPr>
        <p:spPr/>
        <p:txBody>
          <a:bodyPr/>
          <a:lstStyle/>
          <a:p>
            <a:r>
              <a:rPr lang="it-IT"/>
              <a:t>Conferenza Italiana Plasmi, 4 Febbraio 2026, Frascati</a:t>
            </a:r>
            <a:endParaRPr lang="en-US"/>
          </a:p>
        </p:txBody>
      </p:sp>
      <p:sp>
        <p:nvSpPr>
          <p:cNvPr id="8" name="Footer Placeholder 7">
            <a:extLst>
              <a:ext uri="{FF2B5EF4-FFF2-40B4-BE49-F238E27FC236}">
                <a16:creationId xmlns:a16="http://schemas.microsoft.com/office/drawing/2014/main" id="{86F7281B-0E5C-421E-AFFE-775F57C5DDB9}"/>
              </a:ext>
            </a:extLst>
          </p:cNvPr>
          <p:cNvSpPr>
            <a:spLocks noGrp="1"/>
          </p:cNvSpPr>
          <p:nvPr>
            <p:ph type="ftr" sz="quarter" idx="11"/>
          </p:nvPr>
        </p:nvSpPr>
        <p:spPr/>
        <p:txBody>
          <a:bodyPr/>
          <a:lstStyle/>
          <a:p>
            <a:r>
              <a:rPr lang="it-IT"/>
              <a:t>M. Rutigliano and V. Antoni</a:t>
            </a:r>
            <a:endParaRPr lang="en-US"/>
          </a:p>
        </p:txBody>
      </p:sp>
      <p:sp>
        <p:nvSpPr>
          <p:cNvPr id="9" name="Slide Number Placeholder 8">
            <a:extLst>
              <a:ext uri="{FF2B5EF4-FFF2-40B4-BE49-F238E27FC236}">
                <a16:creationId xmlns:a16="http://schemas.microsoft.com/office/drawing/2014/main" id="{7E483462-E410-4DC7-AE53-27AABECFE6E8}"/>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939052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FA68-31B5-48C5-929A-842FDF0FD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5A2600-419E-46E9-946F-FBDEDBA1D448}"/>
              </a:ext>
            </a:extLst>
          </p:cNvPr>
          <p:cNvSpPr>
            <a:spLocks noGrp="1"/>
          </p:cNvSpPr>
          <p:nvPr>
            <p:ph type="dt" sz="half" idx="10"/>
          </p:nvPr>
        </p:nvSpPr>
        <p:spPr/>
        <p:txBody>
          <a:bodyPr/>
          <a:lstStyle>
            <a:lvl1pPr>
              <a:defRPr/>
            </a:lvl1pPr>
          </a:lstStyle>
          <a:p>
            <a:r>
              <a:rPr lang="it-IT"/>
              <a:t>Conferenza Italiana Plasmi, 4 Febbraio 2026, Frascati</a:t>
            </a:r>
            <a:endParaRPr lang="en-US"/>
          </a:p>
        </p:txBody>
      </p:sp>
      <p:sp>
        <p:nvSpPr>
          <p:cNvPr id="4" name="Footer Placeholder 3">
            <a:extLst>
              <a:ext uri="{FF2B5EF4-FFF2-40B4-BE49-F238E27FC236}">
                <a16:creationId xmlns:a16="http://schemas.microsoft.com/office/drawing/2014/main" id="{1385F9A9-98FF-4653-A570-9F351A1ABDC4}"/>
              </a:ext>
            </a:extLst>
          </p:cNvPr>
          <p:cNvSpPr>
            <a:spLocks noGrp="1"/>
          </p:cNvSpPr>
          <p:nvPr>
            <p:ph type="ftr" sz="quarter" idx="11"/>
          </p:nvPr>
        </p:nvSpPr>
        <p:spPr/>
        <p:txBody>
          <a:bodyPr/>
          <a:lstStyle/>
          <a:p>
            <a:r>
              <a:rPr lang="it-IT"/>
              <a:t>M. Rutigliano and V. Antoni</a:t>
            </a:r>
            <a:endParaRPr lang="en-US"/>
          </a:p>
        </p:txBody>
      </p:sp>
      <p:sp>
        <p:nvSpPr>
          <p:cNvPr id="5" name="Slide Number Placeholder 4">
            <a:extLst>
              <a:ext uri="{FF2B5EF4-FFF2-40B4-BE49-F238E27FC236}">
                <a16:creationId xmlns:a16="http://schemas.microsoft.com/office/drawing/2014/main" id="{7BD44457-95F1-4B15-A647-B14F91F7A6D4}"/>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17973185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EABA-1008-4E49-9184-3A946ECD7199}"/>
              </a:ext>
            </a:extLst>
          </p:cNvPr>
          <p:cNvSpPr>
            <a:spLocks noGrp="1"/>
          </p:cNvSpPr>
          <p:nvPr>
            <p:ph type="dt" sz="half" idx="10"/>
          </p:nvPr>
        </p:nvSpPr>
        <p:spPr/>
        <p:txBody>
          <a:bodyPr/>
          <a:lstStyle>
            <a:lvl1pPr>
              <a:defRPr/>
            </a:lvl1pPr>
          </a:lstStyle>
          <a:p>
            <a:r>
              <a:rPr lang="it-IT"/>
              <a:t>Conferenza Italiana Plasmi, 4 Febbraio 2026, Frascati</a:t>
            </a:r>
            <a:endParaRPr lang="en-US"/>
          </a:p>
        </p:txBody>
      </p:sp>
      <p:sp>
        <p:nvSpPr>
          <p:cNvPr id="3" name="Footer Placeholder 2">
            <a:extLst>
              <a:ext uri="{FF2B5EF4-FFF2-40B4-BE49-F238E27FC236}">
                <a16:creationId xmlns:a16="http://schemas.microsoft.com/office/drawing/2014/main" id="{D05C3BD0-269D-4127-B5F7-84B0D8A7422B}"/>
              </a:ext>
            </a:extLst>
          </p:cNvPr>
          <p:cNvSpPr>
            <a:spLocks noGrp="1"/>
          </p:cNvSpPr>
          <p:nvPr>
            <p:ph type="ftr" sz="quarter" idx="11"/>
          </p:nvPr>
        </p:nvSpPr>
        <p:spPr/>
        <p:txBody>
          <a:bodyPr/>
          <a:lstStyle/>
          <a:p>
            <a:r>
              <a:rPr lang="it-IT"/>
              <a:t>M. Rutigliano and V. Antoni</a:t>
            </a:r>
            <a:endParaRPr lang="en-US"/>
          </a:p>
        </p:txBody>
      </p:sp>
      <p:sp>
        <p:nvSpPr>
          <p:cNvPr id="4" name="Slide Number Placeholder 3">
            <a:extLst>
              <a:ext uri="{FF2B5EF4-FFF2-40B4-BE49-F238E27FC236}">
                <a16:creationId xmlns:a16="http://schemas.microsoft.com/office/drawing/2014/main" id="{31623447-C740-4495-93EC-7252B1B929E4}"/>
              </a:ext>
            </a:extLst>
          </p:cNvPr>
          <p:cNvSpPr>
            <a:spLocks noGrp="1"/>
          </p:cNvSpPr>
          <p:nvPr>
            <p:ph type="sldNum" sz="quarter" idx="12"/>
          </p:nvPr>
        </p:nvSpPr>
        <p:spPr/>
        <p:txBody>
          <a:bodyPr/>
          <a:lstStyle>
            <a:lvl1pPr>
              <a:defRPr/>
            </a:lvl1pPr>
          </a:lstStyle>
          <a:p>
            <a:r>
              <a:rPr lang="en-US" err="1"/>
              <a:t>M.Rutigliano</a:t>
            </a:r>
            <a:r>
              <a:rPr lang="en-US"/>
              <a:t> and V. Antoni</a:t>
            </a:r>
          </a:p>
        </p:txBody>
      </p:sp>
    </p:spTree>
    <p:extLst>
      <p:ext uri="{BB962C8B-B14F-4D97-AF65-F5344CB8AC3E}">
        <p14:creationId xmlns:p14="http://schemas.microsoft.com/office/powerpoint/2010/main" val="165292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1155-71E7-4F0A-BB62-933743CF6EDD}"/>
              </a:ext>
            </a:extLst>
          </p:cNvPr>
          <p:cNvSpPr>
            <a:spLocks noGrp="1"/>
          </p:cNvSpPr>
          <p:nvPr>
            <p:ph type="title"/>
          </p:nvPr>
        </p:nvSpPr>
        <p:spPr>
          <a:xfrm>
            <a:off x="548640" y="952500"/>
            <a:ext cx="4124084" cy="2362200"/>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CB6D44-5A1E-4176-8766-4B81E045D50A}"/>
              </a:ext>
            </a:extLst>
          </p:cNvPr>
          <p:cNvSpPr>
            <a:spLocks noGrp="1"/>
          </p:cNvSpPr>
          <p:nvPr>
            <p:ph idx="1"/>
          </p:nvPr>
        </p:nvSpPr>
        <p:spPr>
          <a:xfrm>
            <a:off x="5600700" y="952500"/>
            <a:ext cx="5934074" cy="49085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810EC6-11DD-4B5D-A2D2-4DCF73E58389}"/>
              </a:ext>
            </a:extLst>
          </p:cNvPr>
          <p:cNvSpPr>
            <a:spLocks noGrp="1"/>
          </p:cNvSpPr>
          <p:nvPr>
            <p:ph type="body" sz="half" idx="2"/>
          </p:nvPr>
        </p:nvSpPr>
        <p:spPr>
          <a:xfrm>
            <a:off x="548641" y="3429000"/>
            <a:ext cx="4124084" cy="243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5DFCDF-666E-4DB4-A1C0-79D40A007066}"/>
              </a:ext>
            </a:extLst>
          </p:cNvPr>
          <p:cNvSpPr>
            <a:spLocks noGrp="1"/>
          </p:cNvSpPr>
          <p:nvPr>
            <p:ph type="dt" sz="half" idx="10"/>
          </p:nvPr>
        </p:nvSpPr>
        <p:spPr/>
        <p:txBody>
          <a:bodyPr/>
          <a:lstStyle/>
          <a:p>
            <a:r>
              <a:rPr lang="it-IT"/>
              <a:t>Conferenza Italiana Plasmi, 4 Febbraio 2026, Frascati</a:t>
            </a:r>
            <a:endParaRPr lang="en-US"/>
          </a:p>
        </p:txBody>
      </p:sp>
      <p:sp>
        <p:nvSpPr>
          <p:cNvPr id="6" name="Footer Placeholder 5">
            <a:extLst>
              <a:ext uri="{FF2B5EF4-FFF2-40B4-BE49-F238E27FC236}">
                <a16:creationId xmlns:a16="http://schemas.microsoft.com/office/drawing/2014/main" id="{083A69AC-15E6-4B19-A59D-DBDBE923DB48}"/>
              </a:ext>
            </a:extLst>
          </p:cNvPr>
          <p:cNvSpPr>
            <a:spLocks noGrp="1"/>
          </p:cNvSpPr>
          <p:nvPr>
            <p:ph type="ftr" sz="quarter" idx="11"/>
          </p:nvPr>
        </p:nvSpPr>
        <p:spPr/>
        <p:txBody>
          <a:bodyPr/>
          <a:lstStyle/>
          <a:p>
            <a:r>
              <a:rPr lang="it-IT"/>
              <a:t>M. Rutigliano and V. Antoni</a:t>
            </a:r>
            <a:endParaRPr lang="en-US"/>
          </a:p>
        </p:txBody>
      </p:sp>
      <p:sp>
        <p:nvSpPr>
          <p:cNvPr id="7" name="Slide Number Placeholder 6">
            <a:extLst>
              <a:ext uri="{FF2B5EF4-FFF2-40B4-BE49-F238E27FC236}">
                <a16:creationId xmlns:a16="http://schemas.microsoft.com/office/drawing/2014/main" id="{CD79F0EE-74DE-4FEC-81E9-E40D53397857}"/>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3196154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r>
              <a:rPr lang="it-IT"/>
              <a:t>Conferenza Italiana Plasmi, 4 Febbraio 2026, Frascati</a:t>
            </a:r>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r>
              <a:rPr lang="it-IT"/>
              <a:t>M. Rutigliano and V. Antoni</a:t>
            </a:r>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2919486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CA4F-6508-4AD6-8367-A0288D888DD6}"/>
              </a:ext>
            </a:extLst>
          </p:cNvPr>
          <p:cNvSpPr>
            <a:spLocks noGrp="1"/>
          </p:cNvSpPr>
          <p:nvPr>
            <p:ph type="title"/>
          </p:nvPr>
        </p:nvSpPr>
        <p:spPr>
          <a:xfrm>
            <a:off x="548641" y="952500"/>
            <a:ext cx="4124084" cy="2397918"/>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06BFCD-2F93-4D99-89EA-F0359FB782B7}"/>
              </a:ext>
            </a:extLst>
          </p:cNvPr>
          <p:cNvSpPr>
            <a:spLocks noGrp="1"/>
          </p:cNvSpPr>
          <p:nvPr>
            <p:ph type="pic" idx="1"/>
          </p:nvPr>
        </p:nvSpPr>
        <p:spPr>
          <a:xfrm>
            <a:off x="5522119" y="987425"/>
            <a:ext cx="602218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F4C1F7-1272-41C8-8C29-676316D02D5D}"/>
              </a:ext>
            </a:extLst>
          </p:cNvPr>
          <p:cNvSpPr>
            <a:spLocks noGrp="1"/>
          </p:cNvSpPr>
          <p:nvPr>
            <p:ph type="body" sz="half" idx="2"/>
          </p:nvPr>
        </p:nvSpPr>
        <p:spPr>
          <a:xfrm>
            <a:off x="548641" y="3429000"/>
            <a:ext cx="4124084" cy="2439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D491-0FE6-4B42-AAA6-B698E46F1A8E}"/>
              </a:ext>
            </a:extLst>
          </p:cNvPr>
          <p:cNvSpPr>
            <a:spLocks noGrp="1"/>
          </p:cNvSpPr>
          <p:nvPr>
            <p:ph type="dt" sz="half" idx="10"/>
          </p:nvPr>
        </p:nvSpPr>
        <p:spPr/>
        <p:txBody>
          <a:bodyPr/>
          <a:lstStyle/>
          <a:p>
            <a:r>
              <a:rPr lang="it-IT"/>
              <a:t>Conferenza Italiana Plasmi, 4 Febbraio 2026, Frascati</a:t>
            </a:r>
            <a:endParaRPr lang="en-US"/>
          </a:p>
        </p:txBody>
      </p:sp>
      <p:sp>
        <p:nvSpPr>
          <p:cNvPr id="6" name="Footer Placeholder 5">
            <a:extLst>
              <a:ext uri="{FF2B5EF4-FFF2-40B4-BE49-F238E27FC236}">
                <a16:creationId xmlns:a16="http://schemas.microsoft.com/office/drawing/2014/main" id="{D258F83F-4E9F-4607-A69B-DFC932560ABE}"/>
              </a:ext>
            </a:extLst>
          </p:cNvPr>
          <p:cNvSpPr>
            <a:spLocks noGrp="1"/>
          </p:cNvSpPr>
          <p:nvPr>
            <p:ph type="ftr" sz="quarter" idx="11"/>
          </p:nvPr>
        </p:nvSpPr>
        <p:spPr/>
        <p:txBody>
          <a:bodyPr/>
          <a:lstStyle/>
          <a:p>
            <a:r>
              <a:rPr lang="it-IT"/>
              <a:t>M. Rutigliano and V. Antoni</a:t>
            </a:r>
            <a:endParaRPr lang="en-US"/>
          </a:p>
        </p:txBody>
      </p:sp>
      <p:sp>
        <p:nvSpPr>
          <p:cNvPr id="7" name="Slide Number Placeholder 6">
            <a:extLst>
              <a:ext uri="{FF2B5EF4-FFF2-40B4-BE49-F238E27FC236}">
                <a16:creationId xmlns:a16="http://schemas.microsoft.com/office/drawing/2014/main" id="{8D324484-C6E4-4D8A-BDAB-09B1FBB43631}"/>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1174533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7F1B-6F93-4E6E-8C8C-D01A9DEB6A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D2968-FE85-492F-A77B-1771F4EAA8C6}"/>
              </a:ext>
            </a:extLst>
          </p:cNvPr>
          <p:cNvSpPr>
            <a:spLocks noGrp="1"/>
          </p:cNvSpPr>
          <p:nvPr>
            <p:ph type="body" orient="vert" idx="1"/>
          </p:nvPr>
        </p:nvSpPr>
        <p:spPr>
          <a:xfrm>
            <a:off x="548641" y="2028826"/>
            <a:ext cx="11094348" cy="402907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92DA2-B1FB-45C6-B10C-141AC2BFB381}"/>
              </a:ext>
            </a:extLst>
          </p:cNvPr>
          <p:cNvSpPr>
            <a:spLocks noGrp="1"/>
          </p:cNvSpPr>
          <p:nvPr>
            <p:ph type="dt" sz="half" idx="10"/>
          </p:nvPr>
        </p:nvSpPr>
        <p:spPr/>
        <p:txBody>
          <a:bodyPr/>
          <a:lstStyle/>
          <a:p>
            <a:r>
              <a:rPr lang="it-IT"/>
              <a:t>Conferenza Italiana Plasmi, 4 Febbraio 2026, Frascati</a:t>
            </a:r>
            <a:endParaRPr lang="en-US"/>
          </a:p>
        </p:txBody>
      </p:sp>
      <p:sp>
        <p:nvSpPr>
          <p:cNvPr id="5" name="Footer Placeholder 4">
            <a:extLst>
              <a:ext uri="{FF2B5EF4-FFF2-40B4-BE49-F238E27FC236}">
                <a16:creationId xmlns:a16="http://schemas.microsoft.com/office/drawing/2014/main" id="{18CA6D78-CE47-4CA7-B3B6-AFAE5175F6F6}"/>
              </a:ext>
            </a:extLst>
          </p:cNvPr>
          <p:cNvSpPr>
            <a:spLocks noGrp="1"/>
          </p:cNvSpPr>
          <p:nvPr>
            <p:ph type="ftr" sz="quarter" idx="11"/>
          </p:nvPr>
        </p:nvSpPr>
        <p:spPr/>
        <p:txBody>
          <a:bodyPr/>
          <a:lstStyle/>
          <a:p>
            <a:r>
              <a:rPr lang="it-IT"/>
              <a:t>M. Rutigliano and V. Antoni</a:t>
            </a:r>
            <a:endParaRPr lang="en-US"/>
          </a:p>
        </p:txBody>
      </p:sp>
      <p:sp>
        <p:nvSpPr>
          <p:cNvPr id="6" name="Slide Number Placeholder 5">
            <a:extLst>
              <a:ext uri="{FF2B5EF4-FFF2-40B4-BE49-F238E27FC236}">
                <a16:creationId xmlns:a16="http://schemas.microsoft.com/office/drawing/2014/main" id="{DBEDC5C0-8780-4819-A8FC-32A0141D271C}"/>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1161112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8F9A8-05F2-4F79-B689-1FA2F31965D8}"/>
              </a:ext>
            </a:extLst>
          </p:cNvPr>
          <p:cNvSpPr>
            <a:spLocks noGrp="1"/>
          </p:cNvSpPr>
          <p:nvPr>
            <p:ph type="title" orient="vert"/>
          </p:nvPr>
        </p:nvSpPr>
        <p:spPr>
          <a:xfrm>
            <a:off x="9472612" y="952499"/>
            <a:ext cx="2207417" cy="51054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D615BC-61CD-4D59-8E85-B59072E2B22D}"/>
              </a:ext>
            </a:extLst>
          </p:cNvPr>
          <p:cNvSpPr>
            <a:spLocks noGrp="1"/>
          </p:cNvSpPr>
          <p:nvPr>
            <p:ph type="body" orient="vert" idx="1"/>
          </p:nvPr>
        </p:nvSpPr>
        <p:spPr>
          <a:xfrm>
            <a:off x="557924" y="952499"/>
            <a:ext cx="8914688"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81C46-8CC0-4B79-AF2E-84C86C6A803A}"/>
              </a:ext>
            </a:extLst>
          </p:cNvPr>
          <p:cNvSpPr>
            <a:spLocks noGrp="1"/>
          </p:cNvSpPr>
          <p:nvPr>
            <p:ph type="dt" sz="half" idx="10"/>
          </p:nvPr>
        </p:nvSpPr>
        <p:spPr/>
        <p:txBody>
          <a:bodyPr/>
          <a:lstStyle/>
          <a:p>
            <a:r>
              <a:rPr lang="it-IT"/>
              <a:t>Conferenza Italiana Plasmi, 4 Febbraio 2026, Frascati</a:t>
            </a:r>
            <a:endParaRPr lang="en-US"/>
          </a:p>
        </p:txBody>
      </p:sp>
      <p:sp>
        <p:nvSpPr>
          <p:cNvPr id="5" name="Footer Placeholder 4">
            <a:extLst>
              <a:ext uri="{FF2B5EF4-FFF2-40B4-BE49-F238E27FC236}">
                <a16:creationId xmlns:a16="http://schemas.microsoft.com/office/drawing/2014/main" id="{A1A76817-4D29-4888-B68C-A35F5A069C99}"/>
              </a:ext>
            </a:extLst>
          </p:cNvPr>
          <p:cNvSpPr>
            <a:spLocks noGrp="1"/>
          </p:cNvSpPr>
          <p:nvPr>
            <p:ph type="ftr" sz="quarter" idx="11"/>
          </p:nvPr>
        </p:nvSpPr>
        <p:spPr/>
        <p:txBody>
          <a:bodyPr/>
          <a:lstStyle/>
          <a:p>
            <a:r>
              <a:rPr lang="it-IT"/>
              <a:t>M. Rutigliano and V. Antoni</a:t>
            </a:r>
            <a:endParaRPr lang="en-US"/>
          </a:p>
        </p:txBody>
      </p:sp>
      <p:sp>
        <p:nvSpPr>
          <p:cNvPr id="6" name="Slide Number Placeholder 5">
            <a:extLst>
              <a:ext uri="{FF2B5EF4-FFF2-40B4-BE49-F238E27FC236}">
                <a16:creationId xmlns:a16="http://schemas.microsoft.com/office/drawing/2014/main" id="{2FA0B21A-30A9-4173-9E3F-D985B86A35CE}"/>
              </a:ext>
            </a:extLst>
          </p:cNvPr>
          <p:cNvSpPr>
            <a:spLocks noGrp="1"/>
          </p:cNvSpPr>
          <p:nvPr>
            <p:ph type="sldNum" sz="quarter" idx="12"/>
          </p:nvPr>
        </p:nvSpPr>
        <p:spPr/>
        <p:txBody>
          <a:bodyPr/>
          <a:lstStyle/>
          <a:p>
            <a:fld id="{6CB39E08-E0E5-4B1A-8F7D-08FE7678A3B6}" type="slidenum">
              <a:rPr lang="en-US" smtClean="0"/>
              <a:t>‹N›</a:t>
            </a:fld>
            <a:endParaRPr lang="en-US"/>
          </a:p>
        </p:txBody>
      </p:sp>
    </p:spTree>
    <p:extLst>
      <p:ext uri="{BB962C8B-B14F-4D97-AF65-F5344CB8AC3E}">
        <p14:creationId xmlns:p14="http://schemas.microsoft.com/office/powerpoint/2010/main" val="4147367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r>
              <a:rPr lang="it-IT"/>
              <a:t>Conferenza Italiana Plasmi, 4 Febbraio 2026, Frascati</a:t>
            </a:r>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r>
              <a:rPr lang="it-IT"/>
              <a:t>M. Rutigliano and V. Antoni</a:t>
            </a:r>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‹N›</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553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r>
              <a:rPr lang="it-IT"/>
              <a:t>Conferenza Italiana Plasmi, 4 Febbraio 2026, Frascati</a:t>
            </a:r>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r>
              <a:rPr lang="it-IT"/>
              <a:t>M. Rutigliano and V. Antoni</a:t>
            </a:r>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3005694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r>
              <a:rPr lang="it-IT"/>
              <a:t>Conferenza Italiana Plasmi, 4 Febbraio 2026, Frascati</a:t>
            </a:r>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r>
              <a:rPr lang="it-IT"/>
              <a:t>M. Rutigliano and V. Antoni</a:t>
            </a:r>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92959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r>
              <a:rPr lang="it-IT"/>
              <a:t>Conferenza Italiana Plasmi, 4 Febbraio 2026, Frascati</a:t>
            </a:r>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r>
              <a:rPr lang="it-IT"/>
              <a:t>M. Rutigliano and V. Antoni</a:t>
            </a:r>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3865455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r>
              <a:rPr lang="it-IT"/>
              <a:t>Conferenza Italiana Plasmi, 4 Febbraio 2026, Frascati</a:t>
            </a:r>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r>
              <a:rPr lang="it-IT"/>
              <a:t>M. Rutigliano and V. Antoni</a:t>
            </a:r>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901162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r>
              <a:rPr lang="it-IT"/>
              <a:t>Conferenza Italiana Plasmi, 4 Febbraio 2026, Frascati</a:t>
            </a:r>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r>
              <a:rPr lang="it-IT"/>
              <a:t>M. Rutigliano and V. Antoni</a:t>
            </a:r>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2697816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r>
              <a:rPr lang="it-IT"/>
              <a:t>Conferenza Italiana Plasmi, 4 Febbraio 2026, Frascati</a:t>
            </a:r>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r>
              <a:rPr lang="it-IT"/>
              <a:t>M. Rutigliano and V. Antoni</a:t>
            </a:r>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‹N›</a:t>
            </a:fld>
            <a:endParaRPr lang="en-US"/>
          </a:p>
        </p:txBody>
      </p:sp>
    </p:spTree>
    <p:extLst>
      <p:ext uri="{BB962C8B-B14F-4D97-AF65-F5344CB8AC3E}">
        <p14:creationId xmlns:p14="http://schemas.microsoft.com/office/powerpoint/2010/main" val="15555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‹N›</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r>
              <a:rPr lang="it-IT"/>
              <a:t>Conferenza Italiana Plasmi, 4 Febbraio 2026, Frascati</a:t>
            </a:r>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r>
              <a:rPr lang="it-IT"/>
              <a:t>M. Rutigliano and V. Antoni</a:t>
            </a:r>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87552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0" r:id="rId6"/>
    <p:sldLayoutId id="2147483816" r:id="rId7"/>
    <p:sldLayoutId id="2147483817" r:id="rId8"/>
    <p:sldLayoutId id="2147483818" r:id="rId9"/>
    <p:sldLayoutId id="2147483819" r:id="rId10"/>
    <p:sldLayoutId id="2147483821" r:id="rId11"/>
  </p:sldLayoutIdLst>
  <p:hf sldNum="0" hdr="0" ftr="0"/>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90E843-90BA-4A7D-8F9F-FFE49387A618}"/>
              </a:ext>
            </a:extLst>
          </p:cNvPr>
          <p:cNvSpPr>
            <a:spLocks noGrp="1"/>
          </p:cNvSpPr>
          <p:nvPr>
            <p:ph type="title"/>
          </p:nvPr>
        </p:nvSpPr>
        <p:spPr>
          <a:xfrm>
            <a:off x="548639" y="950976"/>
            <a:ext cx="10995659" cy="107784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3F7CA62-9B55-49B4-94B6-EAAF7D5AE0DC}"/>
              </a:ext>
            </a:extLst>
          </p:cNvPr>
          <p:cNvSpPr>
            <a:spLocks noGrp="1"/>
          </p:cNvSpPr>
          <p:nvPr>
            <p:ph type="body" idx="1"/>
          </p:nvPr>
        </p:nvSpPr>
        <p:spPr>
          <a:xfrm>
            <a:off x="548641" y="2028826"/>
            <a:ext cx="10995660" cy="40290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CEA03-AAFA-4A69-A3DA-1DD0EF273F11}"/>
              </a:ext>
            </a:extLst>
          </p:cNvPr>
          <p:cNvSpPr>
            <a:spLocks noGrp="1"/>
          </p:cNvSpPr>
          <p:nvPr>
            <p:ph type="dt" sz="half" idx="2"/>
          </p:nvPr>
        </p:nvSpPr>
        <p:spPr>
          <a:xfrm>
            <a:off x="588729" y="6449535"/>
            <a:ext cx="2983095" cy="308453"/>
          </a:xfrm>
          <a:prstGeom prst="rect">
            <a:avLst/>
          </a:prstGeom>
        </p:spPr>
        <p:txBody>
          <a:bodyPr vert="horz" lIns="91440" tIns="45720" rIns="91440" bIns="45720" rtlCol="0" anchor="t"/>
          <a:lstStyle>
            <a:lvl1pPr algn="l">
              <a:defRPr sz="900">
                <a:solidFill>
                  <a:schemeClr val="tx1"/>
                </a:solidFill>
              </a:defRPr>
            </a:lvl1pPr>
          </a:lstStyle>
          <a:p>
            <a:r>
              <a:rPr lang="it-IT"/>
              <a:t>Conferenza Italiana Plasmi, 4 Febbraio 2026, Frascati</a:t>
            </a:r>
            <a:endParaRPr lang="en-US"/>
          </a:p>
        </p:txBody>
      </p:sp>
      <p:sp>
        <p:nvSpPr>
          <p:cNvPr id="5" name="Footer Placeholder 4">
            <a:extLst>
              <a:ext uri="{FF2B5EF4-FFF2-40B4-BE49-F238E27FC236}">
                <a16:creationId xmlns:a16="http://schemas.microsoft.com/office/drawing/2014/main" id="{F3E97F43-1ECB-4FC2-863E-26CEE24A008A}"/>
              </a:ext>
            </a:extLst>
          </p:cNvPr>
          <p:cNvSpPr>
            <a:spLocks noGrp="1"/>
          </p:cNvSpPr>
          <p:nvPr>
            <p:ph type="ftr" sz="quarter" idx="3"/>
          </p:nvPr>
        </p:nvSpPr>
        <p:spPr>
          <a:xfrm>
            <a:off x="557924" y="173776"/>
            <a:ext cx="4114800" cy="365125"/>
          </a:xfrm>
          <a:prstGeom prst="rect">
            <a:avLst/>
          </a:prstGeom>
        </p:spPr>
        <p:txBody>
          <a:bodyPr vert="horz" lIns="91440" tIns="45720" rIns="91440" bIns="45720" rtlCol="0" anchor="b"/>
          <a:lstStyle>
            <a:lvl1pPr algn="l">
              <a:defRPr sz="900">
                <a:solidFill>
                  <a:schemeClr val="tx1"/>
                </a:solidFill>
              </a:defRPr>
            </a:lvl1pPr>
          </a:lstStyle>
          <a:p>
            <a:r>
              <a:rPr lang="it-IT"/>
              <a:t>M. Rutigliano and V. Antoni</a:t>
            </a:r>
            <a:endParaRPr lang="en-US"/>
          </a:p>
        </p:txBody>
      </p:sp>
      <p:sp>
        <p:nvSpPr>
          <p:cNvPr id="6" name="Slide Number Placeholder 5">
            <a:extLst>
              <a:ext uri="{FF2B5EF4-FFF2-40B4-BE49-F238E27FC236}">
                <a16:creationId xmlns:a16="http://schemas.microsoft.com/office/drawing/2014/main" id="{53C7F9D8-4B2E-4871-B2AE-EFC06BE23179}"/>
              </a:ext>
            </a:extLst>
          </p:cNvPr>
          <p:cNvSpPr>
            <a:spLocks noGrp="1"/>
          </p:cNvSpPr>
          <p:nvPr>
            <p:ph type="sldNum" sz="quarter" idx="4"/>
          </p:nvPr>
        </p:nvSpPr>
        <p:spPr>
          <a:xfrm>
            <a:off x="10710710" y="6449535"/>
            <a:ext cx="932279" cy="308453"/>
          </a:xfrm>
          <a:prstGeom prst="rect">
            <a:avLst/>
          </a:prstGeom>
        </p:spPr>
        <p:txBody>
          <a:bodyPr vert="horz" lIns="91440" tIns="45720" rIns="91440" bIns="45720" rtlCol="0" anchor="t"/>
          <a:lstStyle>
            <a:lvl1pPr algn="r">
              <a:defRPr sz="900">
                <a:solidFill>
                  <a:schemeClr val="tx1"/>
                </a:solidFill>
              </a:defRPr>
            </a:lvl1pPr>
          </a:lstStyle>
          <a:p>
            <a:fld id="{6CB39E08-E0E5-4B1A-8F7D-08FE7678A3B6}" type="slidenum">
              <a:rPr lang="en-US" smtClean="0"/>
              <a:pPr/>
              <a:t>‹N›</a:t>
            </a:fld>
            <a:endParaRPr lang="en-US"/>
          </a:p>
        </p:txBody>
      </p:sp>
      <p:cxnSp>
        <p:nvCxnSpPr>
          <p:cNvPr id="7" name="Straight Connector 6">
            <a:extLst>
              <a:ext uri="{FF2B5EF4-FFF2-40B4-BE49-F238E27FC236}">
                <a16:creationId xmlns:a16="http://schemas.microsoft.com/office/drawing/2014/main" id="{462919E4-C488-4107-9EF1-66152F848008}"/>
              </a:ext>
            </a:extLst>
          </p:cNvPr>
          <p:cNvCxnSpPr>
            <a:cxnSpLocks/>
          </p:cNvCxnSpPr>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F79732-4088-424C-A653-4534E4389443}"/>
              </a:ext>
            </a:extLst>
          </p:cNvPr>
          <p:cNvCxnSpPr>
            <a:cxnSpLocks/>
          </p:cNvCxnSpPr>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29951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p:txStyles>
    <p:title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22.emf"/><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38.emf"/><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hyperlink" Target="https://www.sciencedirect.com/topics/medicine-and-dentistry/keratitis" TargetMode="External"/><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70.PNG"/><Relationship Id="rId4" Type="http://schemas.openxmlformats.org/officeDocument/2006/relationships/image" Target="../media/image69.emf"/></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0.png"/><Relationship Id="rId18" Type="http://schemas.openxmlformats.org/officeDocument/2006/relationships/image" Target="../media/image84.jpeg"/><Relationship Id="rId26" Type="http://schemas.openxmlformats.org/officeDocument/2006/relationships/image" Target="../media/image90.png"/><Relationship Id="rId3" Type="http://schemas.openxmlformats.org/officeDocument/2006/relationships/image" Target="../media/image2.png"/><Relationship Id="rId21" Type="http://schemas.openxmlformats.org/officeDocument/2006/relationships/image" Target="../media/image86.png"/><Relationship Id="rId7" Type="http://schemas.openxmlformats.org/officeDocument/2006/relationships/image" Target="../media/image77.svg"/><Relationship Id="rId12" Type="http://schemas.openxmlformats.org/officeDocument/2006/relationships/image" Target="../media/image28.png"/><Relationship Id="rId17" Type="http://schemas.openxmlformats.org/officeDocument/2006/relationships/image" Target="../media/image83.png"/><Relationship Id="rId25" Type="http://schemas.openxmlformats.org/officeDocument/2006/relationships/image" Target="../media/image26.png"/><Relationship Id="rId2" Type="http://schemas.openxmlformats.org/officeDocument/2006/relationships/notesSlide" Target="../notesSlides/notesSlide28.xml"/><Relationship Id="rId16" Type="http://schemas.openxmlformats.org/officeDocument/2006/relationships/image" Target="../media/image15.png"/><Relationship Id="rId20"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76.png"/><Relationship Id="rId11" Type="http://schemas.openxmlformats.org/officeDocument/2006/relationships/image" Target="../media/image79.png"/><Relationship Id="rId24" Type="http://schemas.openxmlformats.org/officeDocument/2006/relationships/image" Target="../media/image89.png"/><Relationship Id="rId5" Type="http://schemas.microsoft.com/office/2007/relationships/hdphoto" Target="../media/hdphoto1.wdp"/><Relationship Id="rId15" Type="http://schemas.openxmlformats.org/officeDocument/2006/relationships/image" Target="../media/image82.png"/><Relationship Id="rId23" Type="http://schemas.openxmlformats.org/officeDocument/2006/relationships/image" Target="../media/image88.jpeg"/><Relationship Id="rId10" Type="http://schemas.openxmlformats.org/officeDocument/2006/relationships/image" Target="../media/image18.png"/><Relationship Id="rId19" Type="http://schemas.openxmlformats.org/officeDocument/2006/relationships/image" Target="../media/image85.jpeg"/><Relationship Id="rId4" Type="http://schemas.openxmlformats.org/officeDocument/2006/relationships/image" Target="../media/image75.png"/><Relationship Id="rId9" Type="http://schemas.openxmlformats.org/officeDocument/2006/relationships/image" Target="../media/image17.png"/><Relationship Id="rId14" Type="http://schemas.openxmlformats.org/officeDocument/2006/relationships/image" Target="../media/image81.jpeg"/><Relationship Id="rId22" Type="http://schemas.openxmlformats.org/officeDocument/2006/relationships/image" Target="../media/image87.png"/><Relationship Id="rId27" Type="http://schemas.openxmlformats.org/officeDocument/2006/relationships/image" Target="../media/image2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F0CAD46-2E46-44EB-A063-C05881768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3" name="Picture 1">
            <a:extLst>
              <a:ext uri="{FF2B5EF4-FFF2-40B4-BE49-F238E27FC236}">
                <a16:creationId xmlns:a16="http://schemas.microsoft.com/office/drawing/2014/main" id="{2AE54F46-623F-7810-1E7E-19A81161402B}"/>
              </a:ext>
            </a:extLst>
          </p:cNvPr>
          <p:cNvPicPr>
            <a:picLocks noChangeAspect="1"/>
          </p:cNvPicPr>
          <p:nvPr/>
        </p:nvPicPr>
        <p:blipFill>
          <a:blip r:embed="rId3"/>
          <a:srcRect t="20213"/>
          <a:stretch>
            <a:fillRect/>
          </a:stretch>
        </p:blipFill>
        <p:spPr>
          <a:xfrm>
            <a:off x="4745" y="1220"/>
            <a:ext cx="12191979" cy="6857989"/>
          </a:xfrm>
          <a:prstGeom prst="rect">
            <a:avLst/>
          </a:prstGeom>
        </p:spPr>
      </p:pic>
      <p:sp>
        <p:nvSpPr>
          <p:cNvPr id="42" name="Rectangle 41">
            <a:extLst>
              <a:ext uri="{FF2B5EF4-FFF2-40B4-BE49-F238E27FC236}">
                <a16:creationId xmlns:a16="http://schemas.microsoft.com/office/drawing/2014/main" id="{0FDFF237-4369-41A3-9CE4-CD1A6813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49553"/>
            <a:ext cx="12191999" cy="5320052"/>
          </a:xfrm>
          <a:prstGeom prst="rect">
            <a:avLst/>
          </a:prstGeom>
          <a:gradFill flip="none" rotWithShape="1">
            <a:gsLst>
              <a:gs pos="0">
                <a:srgbClr val="000000">
                  <a:alpha val="0"/>
                </a:srgbClr>
              </a:gs>
              <a:gs pos="47000">
                <a:srgbClr val="000000">
                  <a:alpha val="41000"/>
                </a:srgbClr>
              </a:gs>
              <a:gs pos="81000">
                <a:srgbClr val="000000">
                  <a:alpha val="5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itolo 3">
            <a:extLst>
              <a:ext uri="{FF2B5EF4-FFF2-40B4-BE49-F238E27FC236}">
                <a16:creationId xmlns:a16="http://schemas.microsoft.com/office/drawing/2014/main" id="{22E4301A-E1D4-AC1D-2347-EDAA0857CC87}"/>
              </a:ext>
            </a:extLst>
          </p:cNvPr>
          <p:cNvSpPr txBox="1">
            <a:spLocks noGrp="1"/>
          </p:cNvSpPr>
          <p:nvPr>
            <p:ph type="ctrTitle"/>
          </p:nvPr>
        </p:nvSpPr>
        <p:spPr>
          <a:xfrm>
            <a:off x="2076091" y="2468928"/>
            <a:ext cx="8039818" cy="1643572"/>
          </a:xfrm>
          <a:prstGeom prst="rect">
            <a:avLst/>
          </a:prstGeom>
        </p:spPr>
        <p:txBody>
          <a:bodyPr rtlCol="0">
            <a:normAutofit/>
          </a:bodyPr>
          <a:lstStyle/>
          <a:p>
            <a:r>
              <a:rPr lang="en-GB" b="1" noProof="0" dirty="0">
                <a:solidFill>
                  <a:schemeClr val="tx1"/>
                </a:solidFill>
              </a:rPr>
              <a:t>Low Temperature Plasmas: </a:t>
            </a:r>
            <a:br>
              <a:rPr lang="en-GB" b="1" noProof="0" dirty="0">
                <a:solidFill>
                  <a:schemeClr val="tx1"/>
                </a:solidFill>
              </a:rPr>
            </a:br>
            <a:r>
              <a:rPr lang="en-GB" b="1" noProof="0" dirty="0">
                <a:solidFill>
                  <a:schemeClr val="tx1"/>
                </a:solidFill>
              </a:rPr>
              <a:t>a bridge between </a:t>
            </a:r>
            <a:br>
              <a:rPr lang="en-GB" b="1" noProof="0" dirty="0">
                <a:solidFill>
                  <a:schemeClr val="tx1"/>
                </a:solidFill>
              </a:rPr>
            </a:br>
            <a:r>
              <a:rPr lang="en-GB" b="1" noProof="0" dirty="0">
                <a:solidFill>
                  <a:schemeClr val="tx1"/>
                </a:solidFill>
              </a:rPr>
              <a:t>Chemistry and Physics</a:t>
            </a:r>
            <a:r>
              <a:rPr lang="en-GB" noProof="0" dirty="0">
                <a:solidFill>
                  <a:srgbClr val="FFFFFF"/>
                </a:solidFill>
              </a:rPr>
              <a:t>.</a:t>
            </a:r>
          </a:p>
        </p:txBody>
      </p:sp>
      <p:sp>
        <p:nvSpPr>
          <p:cNvPr id="3" name="Sottotitolo 2">
            <a:extLst>
              <a:ext uri="{FF2B5EF4-FFF2-40B4-BE49-F238E27FC236}">
                <a16:creationId xmlns:a16="http://schemas.microsoft.com/office/drawing/2014/main" id="{0FC09840-FE5C-355D-38D3-BF3692E62A40}"/>
              </a:ext>
            </a:extLst>
          </p:cNvPr>
          <p:cNvSpPr>
            <a:spLocks noGrp="1"/>
          </p:cNvSpPr>
          <p:nvPr>
            <p:ph type="subTitle" idx="1"/>
          </p:nvPr>
        </p:nvSpPr>
        <p:spPr>
          <a:xfrm>
            <a:off x="1857556" y="5107806"/>
            <a:ext cx="8442384" cy="725018"/>
          </a:xfrm>
        </p:spPr>
        <p:txBody>
          <a:bodyPr>
            <a:normAutofit fontScale="92500" lnSpcReduction="20000"/>
          </a:bodyPr>
          <a:lstStyle/>
          <a:p>
            <a:r>
              <a:rPr lang="en-GB" sz="2600" noProof="0" dirty="0">
                <a:solidFill>
                  <a:schemeClr val="bg1"/>
                </a:solidFill>
              </a:rPr>
              <a:t>Maria Rutigliano </a:t>
            </a:r>
            <a:r>
              <a:rPr lang="en-GB" sz="2600" dirty="0">
                <a:solidFill>
                  <a:schemeClr val="bg1"/>
                </a:solidFill>
              </a:rPr>
              <a:t>and Vanni Antoni </a:t>
            </a:r>
          </a:p>
          <a:p>
            <a:r>
              <a:rPr lang="en-GB" sz="1700" noProof="0" dirty="0">
                <a:solidFill>
                  <a:srgbClr val="FFFFFF"/>
                </a:solidFill>
              </a:rPr>
              <a:t>CNR-Istituto per la Scienza e Tecnologia dei Plasmi</a:t>
            </a:r>
          </a:p>
        </p:txBody>
      </p:sp>
      <p:grpSp>
        <p:nvGrpSpPr>
          <p:cNvPr id="44" name="Group 43">
            <a:extLst>
              <a:ext uri="{FF2B5EF4-FFF2-40B4-BE49-F238E27FC236}">
                <a16:creationId xmlns:a16="http://schemas.microsoft.com/office/drawing/2014/main" id="{C3E45FAB-3768-4529-B0E8-A0E9BE5E38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739509"/>
            <a:ext cx="867485" cy="115439"/>
            <a:chOff x="8910933" y="1861308"/>
            <a:chExt cx="867485" cy="115439"/>
          </a:xfrm>
        </p:grpSpPr>
        <p:sp>
          <p:nvSpPr>
            <p:cNvPr id="45" name="Rectangle 44">
              <a:extLst>
                <a:ext uri="{FF2B5EF4-FFF2-40B4-BE49-F238E27FC236}">
                  <a16:creationId xmlns:a16="http://schemas.microsoft.com/office/drawing/2014/main" id="{6FF68CFF-0675-43D9-8EF2-EAC1F19D2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bg1"/>
                </a:solidFill>
                <a:effectLst>
                  <a:outerShdw blurRad="38100" dist="38100" dir="2700000" algn="tl">
                    <a:srgbClr val="000000">
                      <a:alpha val="43137"/>
                    </a:srgbClr>
                  </a:outerShdw>
                </a:effectLst>
              </a:endParaRPr>
            </a:p>
          </p:txBody>
        </p:sp>
        <p:cxnSp>
          <p:nvCxnSpPr>
            <p:cNvPr id="49" name="Straight Connector 45">
              <a:extLst>
                <a:ext uri="{FF2B5EF4-FFF2-40B4-BE49-F238E27FC236}">
                  <a16:creationId xmlns:a16="http://schemas.microsoft.com/office/drawing/2014/main" id="{E1414FA8-D7DF-4B14-AD83-846AB2899B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0" name="Straight Connector 46">
              <a:extLst>
                <a:ext uri="{FF2B5EF4-FFF2-40B4-BE49-F238E27FC236}">
                  <a16:creationId xmlns:a16="http://schemas.microsoft.com/office/drawing/2014/main" id="{638B88A0-A01D-4106-8E09-1AEB09B04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5" name="CasellaDiTesto 4">
            <a:extLst>
              <a:ext uri="{FF2B5EF4-FFF2-40B4-BE49-F238E27FC236}">
                <a16:creationId xmlns:a16="http://schemas.microsoft.com/office/drawing/2014/main" id="{29F2FFDE-7608-FED0-44CD-40A26ADCC18E}"/>
              </a:ext>
            </a:extLst>
          </p:cNvPr>
          <p:cNvSpPr txBox="1"/>
          <p:nvPr/>
        </p:nvSpPr>
        <p:spPr>
          <a:xfrm>
            <a:off x="2300641" y="854961"/>
            <a:ext cx="7591030" cy="369332"/>
          </a:xfrm>
          <a:prstGeom prst="rect">
            <a:avLst/>
          </a:prstGeom>
          <a:noFill/>
        </p:spPr>
        <p:txBody>
          <a:bodyPr wrap="square" rtlCol="0">
            <a:spAutoFit/>
          </a:bodyPr>
          <a:lstStyle/>
          <a:p>
            <a:r>
              <a:rPr lang="en-GB" noProof="0" dirty="0"/>
              <a:t>Tutorial/Overview in </a:t>
            </a:r>
            <a:r>
              <a:rPr lang="en-GB" noProof="0" dirty="0" err="1"/>
              <a:t>Conferenza</a:t>
            </a:r>
            <a:r>
              <a:rPr lang="en-GB" noProof="0"/>
              <a:t> </a:t>
            </a:r>
            <a:r>
              <a:rPr lang="en-GB" noProof="0" err="1"/>
              <a:t>Italiana</a:t>
            </a:r>
            <a:r>
              <a:rPr lang="en-GB" noProof="0"/>
              <a:t> sui Plasmi, Frascati, 3-6 Febbraio 2026</a:t>
            </a:r>
          </a:p>
        </p:txBody>
      </p:sp>
      <p:sp>
        <p:nvSpPr>
          <p:cNvPr id="6" name="CasellaDiTesto 5">
            <a:extLst>
              <a:ext uri="{FF2B5EF4-FFF2-40B4-BE49-F238E27FC236}">
                <a16:creationId xmlns:a16="http://schemas.microsoft.com/office/drawing/2014/main" id="{18A15EAC-5CC7-9B0B-5F8D-990CE9C4AA29}"/>
              </a:ext>
            </a:extLst>
          </p:cNvPr>
          <p:cNvSpPr txBox="1"/>
          <p:nvPr/>
        </p:nvSpPr>
        <p:spPr>
          <a:xfrm>
            <a:off x="9948225" y="6467114"/>
            <a:ext cx="2343150" cy="369332"/>
          </a:xfrm>
          <a:prstGeom prst="rect">
            <a:avLst/>
          </a:prstGeom>
          <a:noFill/>
        </p:spPr>
        <p:txBody>
          <a:bodyPr wrap="square" rtlCol="0">
            <a:spAutoFit/>
          </a:bodyPr>
          <a:lstStyle/>
          <a:p>
            <a:r>
              <a:rPr lang="en-GB" noProof="0">
                <a:solidFill>
                  <a:schemeClr val="bg1"/>
                </a:solidFill>
              </a:rPr>
              <a:t>vanni.antoni@igi.cnr.it</a:t>
            </a:r>
          </a:p>
        </p:txBody>
      </p:sp>
      <p:sp>
        <p:nvSpPr>
          <p:cNvPr id="10" name="CasellaDiTesto 9">
            <a:extLst>
              <a:ext uri="{FF2B5EF4-FFF2-40B4-BE49-F238E27FC236}">
                <a16:creationId xmlns:a16="http://schemas.microsoft.com/office/drawing/2014/main" id="{32C918F2-DB3B-6E7C-7CE0-0AEBBDC92D96}"/>
              </a:ext>
            </a:extLst>
          </p:cNvPr>
          <p:cNvSpPr txBox="1"/>
          <p:nvPr/>
        </p:nvSpPr>
        <p:spPr>
          <a:xfrm>
            <a:off x="9025" y="6468960"/>
            <a:ext cx="2343150" cy="369332"/>
          </a:xfrm>
          <a:prstGeom prst="rect">
            <a:avLst/>
          </a:prstGeom>
          <a:noFill/>
        </p:spPr>
        <p:txBody>
          <a:bodyPr wrap="square" rtlCol="0">
            <a:spAutoFit/>
          </a:bodyPr>
          <a:lstStyle/>
          <a:p>
            <a:r>
              <a:rPr lang="en-GB" noProof="0">
                <a:solidFill>
                  <a:schemeClr val="bg1"/>
                </a:solidFill>
              </a:rPr>
              <a:t>maria.rutigliano@cnr.it</a:t>
            </a:r>
          </a:p>
        </p:txBody>
      </p:sp>
      <p:pic>
        <p:nvPicPr>
          <p:cNvPr id="14" name="Immagine 13" descr="Immagine che contiene testo, Carattere, logo, schermata&#10;&#10;Il contenuto generato dall'IA potrebbe non essere corretto.">
            <a:extLst>
              <a:ext uri="{FF2B5EF4-FFF2-40B4-BE49-F238E27FC236}">
                <a16:creationId xmlns:a16="http://schemas.microsoft.com/office/drawing/2014/main" id="{E3A4E9D2-50A7-2D31-074A-D01842891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9300" y="6117739"/>
            <a:ext cx="1505017" cy="647442"/>
          </a:xfrm>
          <a:prstGeom prst="rect">
            <a:avLst/>
          </a:prstGeom>
        </p:spPr>
      </p:pic>
    </p:spTree>
    <p:extLst>
      <p:ext uri="{BB962C8B-B14F-4D97-AF65-F5344CB8AC3E}">
        <p14:creationId xmlns:p14="http://schemas.microsoft.com/office/powerpoint/2010/main" val="2713649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3DD12-5E68-F97A-E280-09DB6D565DC9}"/>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7E81CB57-5D81-2289-23D5-917E01D50B55}"/>
              </a:ext>
            </a:extLst>
          </p:cNvPr>
          <p:cNvSpPr txBox="1"/>
          <p:nvPr/>
        </p:nvSpPr>
        <p:spPr>
          <a:xfrm>
            <a:off x="623888" y="282848"/>
            <a:ext cx="7020496" cy="477054"/>
          </a:xfrm>
          <a:prstGeom prst="rect">
            <a:avLst/>
          </a:prstGeom>
          <a:noFill/>
        </p:spPr>
        <p:txBody>
          <a:bodyPr wrap="square">
            <a:spAutoFit/>
          </a:bodyPr>
          <a:lstStyle/>
          <a:p>
            <a:r>
              <a:rPr lang="en-US" sz="2500" b="1" noProof="0" dirty="0">
                <a:solidFill>
                  <a:schemeClr val="accent2">
                    <a:lumMod val="75000"/>
                  </a:schemeClr>
                </a:solidFill>
                <a:latin typeface="+mj-lt"/>
              </a:rPr>
              <a:t>Kinetic </a:t>
            </a:r>
            <a:r>
              <a:rPr lang="en-US" sz="2500" b="1" dirty="0">
                <a:solidFill>
                  <a:schemeClr val="accent2">
                    <a:lumMod val="75000"/>
                  </a:schemeClr>
                </a:solidFill>
                <a:latin typeface="+mj-lt"/>
              </a:rPr>
              <a:t>Models</a:t>
            </a:r>
            <a:r>
              <a:rPr lang="en-US" sz="2500" b="1" noProof="0" dirty="0">
                <a:solidFill>
                  <a:schemeClr val="accent2">
                    <a:lumMod val="75000"/>
                  </a:schemeClr>
                </a:solidFill>
                <a:latin typeface="+mj-lt"/>
              </a:rPr>
              <a:t> and Distribution Function</a:t>
            </a:r>
            <a:endParaRPr lang="en-GB" sz="2500" cap="small" noProof="0" dirty="0">
              <a:solidFill>
                <a:schemeClr val="accent4"/>
              </a:solidFill>
              <a:latin typeface="+mj-lt"/>
            </a:endParaRPr>
          </a:p>
        </p:txBody>
      </p:sp>
      <p:sp>
        <p:nvSpPr>
          <p:cNvPr id="7" name="CasellaDiTesto 6">
            <a:extLst>
              <a:ext uri="{FF2B5EF4-FFF2-40B4-BE49-F238E27FC236}">
                <a16:creationId xmlns:a16="http://schemas.microsoft.com/office/drawing/2014/main" id="{22F6296B-9009-250E-981E-42628F2C9274}"/>
              </a:ext>
            </a:extLst>
          </p:cNvPr>
          <p:cNvSpPr txBox="1"/>
          <p:nvPr/>
        </p:nvSpPr>
        <p:spPr>
          <a:xfrm>
            <a:off x="651510" y="945932"/>
            <a:ext cx="10019538" cy="307777"/>
          </a:xfrm>
          <a:prstGeom prst="rect">
            <a:avLst/>
          </a:prstGeom>
          <a:noFill/>
        </p:spPr>
        <p:txBody>
          <a:bodyPr wrap="square">
            <a:spAutoFit/>
          </a:bodyPr>
          <a:lstStyle/>
          <a:p>
            <a:pPr marL="285750" indent="-285750">
              <a:buClr>
                <a:schemeClr val="tx2">
                  <a:lumMod val="75000"/>
                  <a:lumOff val="25000"/>
                </a:schemeClr>
              </a:buClr>
              <a:buFont typeface="Wingdings" panose="05000000000000000000" pitchFamily="2" charset="2"/>
              <a:buChar char="ü"/>
            </a:pPr>
            <a:r>
              <a:rPr lang="it-IT" sz="1400"/>
              <a:t>Kinetic Theory </a:t>
            </a:r>
            <a:r>
              <a:rPr lang="it-IT" sz="1400" err="1"/>
              <a:t>describes</a:t>
            </a:r>
            <a:r>
              <a:rPr lang="it-IT" sz="1400"/>
              <a:t> the gas </a:t>
            </a:r>
            <a:r>
              <a:rPr lang="it-IT" sz="1400" err="1"/>
              <a:t>behaviour</a:t>
            </a:r>
            <a:r>
              <a:rPr lang="it-IT" sz="1400"/>
              <a:t> </a:t>
            </a:r>
            <a:r>
              <a:rPr lang="it-IT" sz="1400" err="1"/>
              <a:t>based</a:t>
            </a:r>
            <a:r>
              <a:rPr lang="it-IT" sz="1400"/>
              <a:t> on plasma </a:t>
            </a:r>
            <a:r>
              <a:rPr lang="it-IT" sz="1400" err="1"/>
              <a:t>species</a:t>
            </a:r>
            <a:r>
              <a:rPr lang="it-IT" sz="1400"/>
              <a:t> </a:t>
            </a:r>
            <a:r>
              <a:rPr lang="it-IT" sz="1400" err="1"/>
              <a:t>motion</a:t>
            </a:r>
            <a:r>
              <a:rPr lang="it-IT" sz="1400"/>
              <a:t> &amp; interactions</a:t>
            </a:r>
          </a:p>
        </p:txBody>
      </p:sp>
      <p:sp>
        <p:nvSpPr>
          <p:cNvPr id="11" name="CasellaDiTesto 10">
            <a:extLst>
              <a:ext uri="{FF2B5EF4-FFF2-40B4-BE49-F238E27FC236}">
                <a16:creationId xmlns:a16="http://schemas.microsoft.com/office/drawing/2014/main" id="{DCE528E8-9AEE-7083-A503-2156738DBE57}"/>
              </a:ext>
            </a:extLst>
          </p:cNvPr>
          <p:cNvSpPr txBox="1"/>
          <p:nvPr/>
        </p:nvSpPr>
        <p:spPr>
          <a:xfrm>
            <a:off x="651510" y="1592263"/>
            <a:ext cx="4510146" cy="307777"/>
          </a:xfrm>
          <a:prstGeom prst="rect">
            <a:avLst/>
          </a:prstGeom>
          <a:noFill/>
        </p:spPr>
        <p:txBody>
          <a:bodyPr wrap="square">
            <a:spAutoFit/>
          </a:bodyPr>
          <a:lstStyle/>
          <a:p>
            <a:pPr marL="285750" indent="-285750">
              <a:buClr>
                <a:schemeClr val="tx2">
                  <a:lumMod val="75000"/>
                  <a:lumOff val="25000"/>
                </a:schemeClr>
              </a:buClr>
              <a:buFont typeface="Wingdings" panose="05000000000000000000" pitchFamily="2" charset="2"/>
              <a:buChar char="ü"/>
            </a:pPr>
            <a:r>
              <a:rPr lang="it-IT" sz="1400" err="1"/>
              <a:t>Phase</a:t>
            </a:r>
            <a:r>
              <a:rPr lang="it-IT" sz="1400"/>
              <a:t> Space </a:t>
            </a:r>
            <a:r>
              <a:rPr lang="it-IT" sz="1400" err="1"/>
              <a:t>Representation</a:t>
            </a:r>
            <a:r>
              <a:rPr lang="it-IT" sz="1400"/>
              <a:t> (6D)</a:t>
            </a:r>
          </a:p>
        </p:txBody>
      </p:sp>
      <p:sp>
        <p:nvSpPr>
          <p:cNvPr id="15" name="CasellaDiTesto 14">
            <a:extLst>
              <a:ext uri="{FF2B5EF4-FFF2-40B4-BE49-F238E27FC236}">
                <a16:creationId xmlns:a16="http://schemas.microsoft.com/office/drawing/2014/main" id="{38D31AAF-7E59-88D9-5E85-783133B4DAF2}"/>
              </a:ext>
            </a:extLst>
          </p:cNvPr>
          <p:cNvSpPr txBox="1"/>
          <p:nvPr/>
        </p:nvSpPr>
        <p:spPr>
          <a:xfrm>
            <a:off x="971550" y="1958720"/>
            <a:ext cx="3134106" cy="307777"/>
          </a:xfrm>
          <a:prstGeom prst="rect">
            <a:avLst/>
          </a:prstGeom>
          <a:noFill/>
        </p:spPr>
        <p:txBody>
          <a:bodyPr wrap="square">
            <a:spAutoFit/>
          </a:bodyPr>
          <a:lstStyle/>
          <a:p>
            <a:pPr marL="285750" indent="-285750">
              <a:buClr>
                <a:schemeClr val="tx2">
                  <a:lumMod val="75000"/>
                  <a:lumOff val="25000"/>
                </a:schemeClr>
              </a:buClr>
              <a:buFont typeface="Arial" panose="020B0604020202020204" pitchFamily="34" charset="0"/>
              <a:buChar char="•"/>
            </a:pPr>
            <a:r>
              <a:rPr lang="it-IT" sz="1400"/>
              <a:t>3D </a:t>
            </a:r>
            <a:r>
              <a:rPr lang="it-IT" sz="1400" err="1"/>
              <a:t>physical</a:t>
            </a:r>
            <a:r>
              <a:rPr lang="it-IT" sz="1400"/>
              <a:t> </a:t>
            </a:r>
            <a:r>
              <a:rPr lang="it-IT" sz="1400" err="1"/>
              <a:t>space</a:t>
            </a:r>
            <a:r>
              <a:rPr lang="it-IT" sz="1400"/>
              <a:t> (</a:t>
            </a:r>
            <a:r>
              <a:rPr lang="it-IT" sz="1400" b="1"/>
              <a:t>r</a:t>
            </a:r>
            <a:r>
              <a:rPr lang="it-IT" sz="1400"/>
              <a:t>)</a:t>
            </a:r>
          </a:p>
        </p:txBody>
      </p:sp>
      <p:sp>
        <p:nvSpPr>
          <p:cNvPr id="19" name="CasellaDiTesto 18">
            <a:extLst>
              <a:ext uri="{FF2B5EF4-FFF2-40B4-BE49-F238E27FC236}">
                <a16:creationId xmlns:a16="http://schemas.microsoft.com/office/drawing/2014/main" id="{A995D00C-CDB7-426D-38AA-9CBEFFABB836}"/>
              </a:ext>
            </a:extLst>
          </p:cNvPr>
          <p:cNvSpPr txBox="1"/>
          <p:nvPr/>
        </p:nvSpPr>
        <p:spPr>
          <a:xfrm>
            <a:off x="971550" y="2300565"/>
            <a:ext cx="4190106" cy="307777"/>
          </a:xfrm>
          <a:prstGeom prst="rect">
            <a:avLst/>
          </a:prstGeom>
          <a:noFill/>
        </p:spPr>
        <p:txBody>
          <a:bodyPr wrap="square">
            <a:spAutoFit/>
          </a:bodyPr>
          <a:lstStyle/>
          <a:p>
            <a:pPr marL="285750" indent="-285750">
              <a:buClr>
                <a:schemeClr val="tx2">
                  <a:lumMod val="75000"/>
                  <a:lumOff val="25000"/>
                </a:schemeClr>
              </a:buClr>
              <a:buFont typeface="Arial" panose="020B0604020202020204" pitchFamily="34" charset="0"/>
              <a:buChar char="•"/>
            </a:pPr>
            <a:r>
              <a:rPr lang="it-IT" sz="1400"/>
              <a:t>3D </a:t>
            </a:r>
            <a:r>
              <a:rPr lang="it-IT" sz="1400" err="1"/>
              <a:t>velocity</a:t>
            </a:r>
            <a:r>
              <a:rPr lang="it-IT" sz="1400"/>
              <a:t> (</a:t>
            </a:r>
            <a:r>
              <a:rPr lang="it-IT" sz="1400" err="1"/>
              <a:t>momentum</a:t>
            </a:r>
            <a:r>
              <a:rPr lang="it-IT" sz="1400"/>
              <a:t>) </a:t>
            </a:r>
            <a:r>
              <a:rPr lang="it-IT" sz="1400" err="1"/>
              <a:t>space</a:t>
            </a:r>
            <a:r>
              <a:rPr lang="it-IT" sz="1400"/>
              <a:t> (</a:t>
            </a:r>
            <a:r>
              <a:rPr lang="it-IT" sz="1400" b="1"/>
              <a:t>v</a:t>
            </a:r>
            <a:r>
              <a:rPr lang="it-IT" sz="1400"/>
              <a:t>)</a:t>
            </a:r>
          </a:p>
        </p:txBody>
      </p:sp>
      <p:sp>
        <p:nvSpPr>
          <p:cNvPr id="60" name="CasellaDiTesto 59">
            <a:extLst>
              <a:ext uri="{FF2B5EF4-FFF2-40B4-BE49-F238E27FC236}">
                <a16:creationId xmlns:a16="http://schemas.microsoft.com/office/drawing/2014/main" id="{5F681BF5-E494-D874-B915-7A275D95FECA}"/>
              </a:ext>
            </a:extLst>
          </p:cNvPr>
          <p:cNvSpPr txBox="1"/>
          <p:nvPr/>
        </p:nvSpPr>
        <p:spPr>
          <a:xfrm>
            <a:off x="676105" y="2865527"/>
            <a:ext cx="5863498" cy="307777"/>
          </a:xfrm>
          <a:prstGeom prst="rect">
            <a:avLst/>
          </a:prstGeom>
          <a:noFill/>
        </p:spPr>
        <p:txBody>
          <a:bodyPr wrap="square">
            <a:spAutoFit/>
          </a:bodyPr>
          <a:lstStyle/>
          <a:p>
            <a:pPr marL="285750" indent="-285750">
              <a:buClr>
                <a:schemeClr val="tx2">
                  <a:lumMod val="75000"/>
                  <a:lumOff val="25000"/>
                </a:schemeClr>
              </a:buClr>
              <a:buFont typeface="Wingdings" panose="05000000000000000000" pitchFamily="2" charset="2"/>
              <a:buChar char="ü"/>
            </a:pPr>
            <a:r>
              <a:rPr lang="en-US" sz="1400" b="0" i="0" u="none" strike="noStrike" baseline="0">
                <a:solidFill>
                  <a:srgbClr val="000000"/>
                </a:solidFill>
              </a:rPr>
              <a:t>If f(</a:t>
            </a:r>
            <a:r>
              <a:rPr lang="en-US" sz="1400" b="1" i="0" u="none" strike="noStrike" baseline="0">
                <a:solidFill>
                  <a:srgbClr val="000000"/>
                </a:solidFill>
              </a:rPr>
              <a:t>r</a:t>
            </a:r>
            <a:r>
              <a:rPr lang="en-US" sz="1400" b="0" i="0" u="none" strike="noStrike" baseline="0">
                <a:solidFill>
                  <a:srgbClr val="000000"/>
                </a:solidFill>
              </a:rPr>
              <a:t>, </a:t>
            </a:r>
            <a:r>
              <a:rPr lang="en-US" sz="1400" b="1" i="0" u="none" strike="noStrike" baseline="0">
                <a:solidFill>
                  <a:srgbClr val="000000"/>
                </a:solidFill>
              </a:rPr>
              <a:t>v</a:t>
            </a:r>
            <a:r>
              <a:rPr lang="en-US" sz="1400" b="0" i="0" u="none" strike="noStrike" baseline="0">
                <a:solidFill>
                  <a:srgbClr val="000000"/>
                </a:solidFill>
              </a:rPr>
              <a:t>, 𝑡) is known all macroscopic values of </a:t>
            </a:r>
            <a:r>
              <a:rPr lang="en-US" sz="1400" b="0" i="0" u="none" strike="noStrike" baseline="0" err="1">
                <a:solidFill>
                  <a:srgbClr val="000000"/>
                </a:solidFill>
              </a:rPr>
              <a:t>n,p,T</a:t>
            </a:r>
            <a:r>
              <a:rPr lang="en-US" sz="1400" b="0" i="0" u="none" strike="noStrike" baseline="0">
                <a:solidFill>
                  <a:srgbClr val="000000"/>
                </a:solidFill>
              </a:rPr>
              <a:t> are known! </a:t>
            </a:r>
            <a:endParaRPr lang="it-IT" sz="1400"/>
          </a:p>
        </p:txBody>
      </p:sp>
      <p:sp>
        <p:nvSpPr>
          <p:cNvPr id="66" name="CasellaDiTesto 65">
            <a:extLst>
              <a:ext uri="{FF2B5EF4-FFF2-40B4-BE49-F238E27FC236}">
                <a16:creationId xmlns:a16="http://schemas.microsoft.com/office/drawing/2014/main" id="{75A341D2-C4FA-5ECD-3FCA-30ECF90C3DE5}"/>
              </a:ext>
            </a:extLst>
          </p:cNvPr>
          <p:cNvSpPr txBox="1"/>
          <p:nvPr/>
        </p:nvSpPr>
        <p:spPr>
          <a:xfrm>
            <a:off x="651510" y="3389957"/>
            <a:ext cx="5195183" cy="307777"/>
          </a:xfrm>
          <a:prstGeom prst="rect">
            <a:avLst/>
          </a:prstGeom>
          <a:noFill/>
        </p:spPr>
        <p:txBody>
          <a:bodyPr wrap="square">
            <a:spAutoFit/>
          </a:bodyPr>
          <a:lstStyle/>
          <a:p>
            <a:pPr marL="285750" indent="-285750">
              <a:buClr>
                <a:schemeClr val="tx2">
                  <a:lumMod val="75000"/>
                  <a:lumOff val="25000"/>
                </a:schemeClr>
              </a:buClr>
              <a:buFont typeface="Wingdings" panose="05000000000000000000" pitchFamily="2" charset="2"/>
              <a:buChar char="ü"/>
            </a:pPr>
            <a:r>
              <a:rPr lang="en-US" sz="1400"/>
              <a:t>In equilibrium conditions, f follows a Maxwellian distribution</a:t>
            </a:r>
            <a:endParaRPr lang="it-IT" sz="1400"/>
          </a:p>
        </p:txBody>
      </p:sp>
      <p:sp>
        <p:nvSpPr>
          <p:cNvPr id="70" name="CasellaDiTesto 69">
            <a:extLst>
              <a:ext uri="{FF2B5EF4-FFF2-40B4-BE49-F238E27FC236}">
                <a16:creationId xmlns:a16="http://schemas.microsoft.com/office/drawing/2014/main" id="{4029AA2D-B18F-71E4-562E-116BC6DF1624}"/>
              </a:ext>
            </a:extLst>
          </p:cNvPr>
          <p:cNvSpPr txBox="1"/>
          <p:nvPr/>
        </p:nvSpPr>
        <p:spPr>
          <a:xfrm>
            <a:off x="603948" y="4061821"/>
            <a:ext cx="7220016" cy="307777"/>
          </a:xfrm>
          <a:prstGeom prst="rect">
            <a:avLst/>
          </a:prstGeom>
          <a:noFill/>
        </p:spPr>
        <p:txBody>
          <a:bodyPr wrap="square">
            <a:spAutoFit/>
          </a:bodyPr>
          <a:lstStyle/>
          <a:p>
            <a:pPr marL="285750" indent="-285750">
              <a:buClr>
                <a:schemeClr val="tx2">
                  <a:lumMod val="75000"/>
                  <a:lumOff val="25000"/>
                </a:schemeClr>
              </a:buClr>
              <a:buFont typeface="Wingdings" panose="05000000000000000000" pitchFamily="2" charset="2"/>
              <a:buChar char="ü"/>
            </a:pPr>
            <a:r>
              <a:rPr lang="en-US" sz="1400" dirty="0"/>
              <a:t>Boltzmann equation solution to find the </a:t>
            </a:r>
            <a:r>
              <a:rPr lang="en-US" sz="1400" dirty="0" err="1"/>
              <a:t>eedf</a:t>
            </a:r>
            <a:r>
              <a:rPr lang="en-US" sz="1400" dirty="0"/>
              <a:t>→  </a:t>
            </a:r>
            <a:r>
              <a:rPr lang="en-US" sz="1400" i="1" dirty="0"/>
              <a:t>Non-Maxwellian</a:t>
            </a:r>
            <a:endParaRPr lang="it-IT" sz="1400" i="1" dirty="0"/>
          </a:p>
        </p:txBody>
      </p:sp>
      <p:sp>
        <p:nvSpPr>
          <p:cNvPr id="74" name="CasellaDiTesto 73">
            <a:extLst>
              <a:ext uri="{FF2B5EF4-FFF2-40B4-BE49-F238E27FC236}">
                <a16:creationId xmlns:a16="http://schemas.microsoft.com/office/drawing/2014/main" id="{95282DD1-1983-195B-91B3-BC04C87DB967}"/>
              </a:ext>
            </a:extLst>
          </p:cNvPr>
          <p:cNvSpPr txBox="1"/>
          <p:nvPr/>
        </p:nvSpPr>
        <p:spPr>
          <a:xfrm>
            <a:off x="728252" y="5889083"/>
            <a:ext cx="5830127" cy="338554"/>
          </a:xfrm>
          <a:prstGeom prst="rect">
            <a:avLst/>
          </a:prstGeom>
          <a:noFill/>
        </p:spPr>
        <p:txBody>
          <a:bodyPr wrap="square">
            <a:spAutoFit/>
          </a:bodyPr>
          <a:lstStyle/>
          <a:p>
            <a:r>
              <a:rPr lang="en-US" sz="1600"/>
              <a:t>The high energy-tail is very important for the </a:t>
            </a:r>
            <a:r>
              <a:rPr kumimoji="0" lang="en-GB" sz="1600" b="1" i="0" u="none" strike="noStrike" kern="1200" cap="small" spc="0" normalizeH="0" baseline="0" noProof="0">
                <a:ln>
                  <a:noFill/>
                </a:ln>
                <a:solidFill>
                  <a:srgbClr val="3EA8B6"/>
                </a:solidFill>
                <a:effectLst/>
                <a:uLnTx/>
                <a:uFillTx/>
                <a:latin typeface="Amasis MT Pro Medium"/>
                <a:ea typeface="+mj-ea"/>
                <a:cs typeface="+mj-cs"/>
              </a:rPr>
              <a:t>Chemistry</a:t>
            </a:r>
            <a:r>
              <a:rPr kumimoji="0" lang="en-GB" sz="1600" i="0" u="none" strike="noStrike" kern="1200" cap="small" spc="0" normalizeH="0" baseline="0" noProof="0">
                <a:ln>
                  <a:noFill/>
                </a:ln>
                <a:effectLst/>
                <a:uLnTx/>
                <a:uFillTx/>
                <a:ea typeface="+mj-ea"/>
                <a:cs typeface="+mj-cs"/>
              </a:rPr>
              <a:t>!!</a:t>
            </a:r>
            <a:endParaRPr lang="it-IT" sz="1600"/>
          </a:p>
        </p:txBody>
      </p:sp>
      <p:pic>
        <p:nvPicPr>
          <p:cNvPr id="80" name="Immagine 79" descr="Immagine che contiene testo, schermata, Carattere, linea&#10;&#10;Il contenuto generato dall'IA potrebbe non essere corretto.">
            <a:extLst>
              <a:ext uri="{FF2B5EF4-FFF2-40B4-BE49-F238E27FC236}">
                <a16:creationId xmlns:a16="http://schemas.microsoft.com/office/drawing/2014/main" id="{F97AD08B-8F3A-2B54-0C30-3E7904D732EF}"/>
              </a:ext>
            </a:extLst>
          </p:cNvPr>
          <p:cNvPicPr>
            <a:picLocks noChangeAspect="1"/>
          </p:cNvPicPr>
          <p:nvPr/>
        </p:nvPicPr>
        <p:blipFill>
          <a:blip r:embed="rId3"/>
          <a:stretch>
            <a:fillRect/>
          </a:stretch>
        </p:blipFill>
        <p:spPr>
          <a:xfrm>
            <a:off x="7823964" y="3173304"/>
            <a:ext cx="3772426" cy="2486372"/>
          </a:xfrm>
          <a:prstGeom prst="rect">
            <a:avLst/>
          </a:prstGeom>
        </p:spPr>
      </p:pic>
      <p:sp>
        <p:nvSpPr>
          <p:cNvPr id="4" name="Segnaposto data 3">
            <a:extLst>
              <a:ext uri="{FF2B5EF4-FFF2-40B4-BE49-F238E27FC236}">
                <a16:creationId xmlns:a16="http://schemas.microsoft.com/office/drawing/2014/main" id="{D4003A0B-DEC4-997C-6F08-3E9D37B8881D}"/>
              </a:ext>
            </a:extLst>
          </p:cNvPr>
          <p:cNvSpPr>
            <a:spLocks noGrp="1"/>
          </p:cNvSpPr>
          <p:nvPr>
            <p:ph type="dt" sz="half" idx="10"/>
          </p:nvPr>
        </p:nvSpPr>
        <p:spPr/>
        <p:txBody>
          <a:bodyPr/>
          <a:lstStyle/>
          <a:p>
            <a:r>
              <a:rPr lang="it-IT"/>
              <a:t>Conferenza Italiana Plasmi, 4 Febbraio 2026, Frascati</a:t>
            </a:r>
            <a:endParaRPr lang="en-US"/>
          </a:p>
        </p:txBody>
      </p:sp>
      <p:sp>
        <p:nvSpPr>
          <p:cNvPr id="6" name="Segnaposto data 11">
            <a:extLst>
              <a:ext uri="{FF2B5EF4-FFF2-40B4-BE49-F238E27FC236}">
                <a16:creationId xmlns:a16="http://schemas.microsoft.com/office/drawing/2014/main" id="{1768CAF6-CA2C-848E-9CF0-9F63B11D04F6}"/>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pic>
        <p:nvPicPr>
          <p:cNvPr id="12" name="Immagine 11">
            <a:extLst>
              <a:ext uri="{FF2B5EF4-FFF2-40B4-BE49-F238E27FC236}">
                <a16:creationId xmlns:a16="http://schemas.microsoft.com/office/drawing/2014/main" id="{FDCA5FE1-720E-4EE8-3741-A8AA067191A7}"/>
              </a:ext>
            </a:extLst>
          </p:cNvPr>
          <p:cNvPicPr>
            <a:picLocks noChangeAspect="1"/>
          </p:cNvPicPr>
          <p:nvPr/>
        </p:nvPicPr>
        <p:blipFill>
          <a:blip r:embed="rId4"/>
          <a:stretch>
            <a:fillRect/>
          </a:stretch>
        </p:blipFill>
        <p:spPr>
          <a:xfrm>
            <a:off x="1504319" y="4642726"/>
            <a:ext cx="4009582" cy="737056"/>
          </a:xfrm>
          <a:prstGeom prst="rect">
            <a:avLst/>
          </a:prstGeom>
        </p:spPr>
      </p:pic>
      <p:pic>
        <p:nvPicPr>
          <p:cNvPr id="2" name="Immagine 1" descr="Immagine che contiene testo, Carattere, logo, schermata&#10;&#10;Il contenuto generato dall'IA potrebbe non essere corretto.">
            <a:extLst>
              <a:ext uri="{FF2B5EF4-FFF2-40B4-BE49-F238E27FC236}">
                <a16:creationId xmlns:a16="http://schemas.microsoft.com/office/drawing/2014/main" id="{84F056EB-390E-BECE-74ED-460549ABE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Tree>
    <p:extLst>
      <p:ext uri="{BB962C8B-B14F-4D97-AF65-F5344CB8AC3E}">
        <p14:creationId xmlns:p14="http://schemas.microsoft.com/office/powerpoint/2010/main" val="3236223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C32D675A-E7AA-4524-2281-294003BB9E6B}"/>
              </a:ext>
            </a:extLst>
          </p:cNvPr>
          <p:cNvSpPr txBox="1">
            <a:spLocks/>
          </p:cNvSpPr>
          <p:nvPr/>
        </p:nvSpPr>
        <p:spPr>
          <a:xfrm>
            <a:off x="632545" y="231977"/>
            <a:ext cx="10995659" cy="424062"/>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GB" sz="2500" b="1" noProof="0" dirty="0">
                <a:solidFill>
                  <a:schemeClr val="accent2">
                    <a:lumMod val="75000"/>
                  </a:schemeClr>
                </a:solidFill>
              </a:rPr>
              <a:t>Electron impact reactions</a:t>
            </a:r>
            <a:endParaRPr lang="en-GB" sz="2500" cap="small" noProof="0" dirty="0">
              <a:solidFill>
                <a:schemeClr val="accent4"/>
              </a:solidFill>
            </a:endParaRPr>
          </a:p>
        </p:txBody>
      </p:sp>
      <p:sp>
        <p:nvSpPr>
          <p:cNvPr id="9" name="CasellaDiTesto 8">
            <a:extLst>
              <a:ext uri="{FF2B5EF4-FFF2-40B4-BE49-F238E27FC236}">
                <a16:creationId xmlns:a16="http://schemas.microsoft.com/office/drawing/2014/main" id="{A4B9E126-4970-B928-A833-CB544DFFA8CC}"/>
              </a:ext>
            </a:extLst>
          </p:cNvPr>
          <p:cNvSpPr txBox="1"/>
          <p:nvPr/>
        </p:nvSpPr>
        <p:spPr>
          <a:xfrm>
            <a:off x="631465" y="1365878"/>
            <a:ext cx="6096000" cy="307777"/>
          </a:xfrm>
          <a:prstGeom prst="rect">
            <a:avLst/>
          </a:prstGeom>
          <a:noFill/>
        </p:spPr>
        <p:txBody>
          <a:bodyPr wrap="square">
            <a:spAutoFit/>
          </a:bodyPr>
          <a:lstStyle/>
          <a:p>
            <a:r>
              <a:rPr lang="en-GB" sz="1400" b="1" noProof="0">
                <a:solidFill>
                  <a:schemeClr val="accent3">
                    <a:lumMod val="75000"/>
                  </a:schemeClr>
                </a:solidFill>
              </a:rPr>
              <a:t>Elastic Collision</a:t>
            </a:r>
            <a:r>
              <a:rPr lang="en-GB" sz="1400" noProof="0">
                <a:solidFill>
                  <a:schemeClr val="accent3">
                    <a:lumMod val="75000"/>
                  </a:schemeClr>
                </a:solidFill>
              </a:rPr>
              <a:t>: e + A → e + A</a:t>
            </a:r>
            <a:r>
              <a:rPr lang="en-GB" sz="1400" noProof="0">
                <a:solidFill>
                  <a:schemeClr val="accent3">
                    <a:lumMod val="75000"/>
                  </a:schemeClr>
                </a:solidFill>
                <a:sym typeface="Wingdings" panose="05000000000000000000" pitchFamily="2" charset="2"/>
              </a:rPr>
              <a:t> </a:t>
            </a:r>
            <a:endParaRPr lang="en-GB" sz="1400" noProof="0">
              <a:solidFill>
                <a:schemeClr val="accent3">
                  <a:lumMod val="75000"/>
                </a:schemeClr>
              </a:solidFill>
            </a:endParaRPr>
          </a:p>
        </p:txBody>
      </p:sp>
      <p:sp>
        <p:nvSpPr>
          <p:cNvPr id="10" name="CasellaDiTesto 9">
            <a:extLst>
              <a:ext uri="{FF2B5EF4-FFF2-40B4-BE49-F238E27FC236}">
                <a16:creationId xmlns:a16="http://schemas.microsoft.com/office/drawing/2014/main" id="{E989F65A-5484-4BE6-E1BF-2E185C8394EB}"/>
              </a:ext>
            </a:extLst>
          </p:cNvPr>
          <p:cNvSpPr txBox="1"/>
          <p:nvPr/>
        </p:nvSpPr>
        <p:spPr>
          <a:xfrm>
            <a:off x="638343" y="1851984"/>
            <a:ext cx="6096000" cy="307777"/>
          </a:xfrm>
          <a:prstGeom prst="rect">
            <a:avLst/>
          </a:prstGeom>
          <a:noFill/>
        </p:spPr>
        <p:txBody>
          <a:bodyPr wrap="square">
            <a:spAutoFit/>
          </a:bodyPr>
          <a:lstStyle/>
          <a:p>
            <a:r>
              <a:rPr lang="en-GB" sz="1400" b="1" noProof="0">
                <a:solidFill>
                  <a:schemeClr val="accent5">
                    <a:lumMod val="75000"/>
                  </a:schemeClr>
                </a:solidFill>
              </a:rPr>
              <a:t>Ionization</a:t>
            </a:r>
            <a:r>
              <a:rPr lang="en-GB" sz="1400" noProof="0">
                <a:solidFill>
                  <a:schemeClr val="accent5">
                    <a:lumMod val="75000"/>
                  </a:schemeClr>
                </a:solidFill>
              </a:rPr>
              <a:t>: e + A → e+ A</a:t>
            </a:r>
            <a:r>
              <a:rPr lang="en-GB" sz="1400" baseline="30000" noProof="0">
                <a:solidFill>
                  <a:schemeClr val="accent5">
                    <a:lumMod val="75000"/>
                  </a:schemeClr>
                </a:solidFill>
              </a:rPr>
              <a:t>+</a:t>
            </a:r>
            <a:r>
              <a:rPr lang="en-GB" sz="1400" noProof="0">
                <a:solidFill>
                  <a:schemeClr val="accent5">
                    <a:lumMod val="75000"/>
                  </a:schemeClr>
                </a:solidFill>
              </a:rPr>
              <a:t>+ e</a:t>
            </a:r>
          </a:p>
        </p:txBody>
      </p:sp>
      <p:sp>
        <p:nvSpPr>
          <p:cNvPr id="11" name="CasellaDiTesto 10">
            <a:extLst>
              <a:ext uri="{FF2B5EF4-FFF2-40B4-BE49-F238E27FC236}">
                <a16:creationId xmlns:a16="http://schemas.microsoft.com/office/drawing/2014/main" id="{847E878A-4F0B-15CF-C733-72C3EA2107C0}"/>
              </a:ext>
            </a:extLst>
          </p:cNvPr>
          <p:cNvSpPr txBox="1"/>
          <p:nvPr/>
        </p:nvSpPr>
        <p:spPr>
          <a:xfrm>
            <a:off x="638343" y="2764373"/>
            <a:ext cx="6096000" cy="307777"/>
          </a:xfrm>
          <a:prstGeom prst="rect">
            <a:avLst/>
          </a:prstGeom>
          <a:noFill/>
        </p:spPr>
        <p:txBody>
          <a:bodyPr wrap="square">
            <a:spAutoFit/>
          </a:bodyPr>
          <a:lstStyle/>
          <a:p>
            <a:r>
              <a:rPr lang="en-GB" sz="1400" b="1" noProof="0">
                <a:solidFill>
                  <a:schemeClr val="accent5">
                    <a:lumMod val="75000"/>
                  </a:schemeClr>
                </a:solidFill>
              </a:rPr>
              <a:t>Electronic excitation</a:t>
            </a:r>
            <a:r>
              <a:rPr lang="en-GB" sz="1400" noProof="0">
                <a:solidFill>
                  <a:schemeClr val="accent5">
                    <a:lumMod val="75000"/>
                  </a:schemeClr>
                </a:solidFill>
              </a:rPr>
              <a:t>: e+ A → e+ A</a:t>
            </a:r>
            <a:r>
              <a:rPr lang="en-GB" sz="1400" baseline="30000" noProof="0">
                <a:solidFill>
                  <a:schemeClr val="accent5">
                    <a:lumMod val="75000"/>
                  </a:schemeClr>
                </a:solidFill>
              </a:rPr>
              <a:t>*</a:t>
            </a:r>
            <a:r>
              <a:rPr lang="en-GB" sz="1400" noProof="0">
                <a:solidFill>
                  <a:schemeClr val="accent5">
                    <a:lumMod val="75000"/>
                  </a:schemeClr>
                </a:solidFill>
              </a:rPr>
              <a:t>+ e (→e+ A+ photon)</a:t>
            </a:r>
          </a:p>
        </p:txBody>
      </p:sp>
      <p:sp>
        <p:nvSpPr>
          <p:cNvPr id="12" name="CasellaDiTesto 11">
            <a:extLst>
              <a:ext uri="{FF2B5EF4-FFF2-40B4-BE49-F238E27FC236}">
                <a16:creationId xmlns:a16="http://schemas.microsoft.com/office/drawing/2014/main" id="{10017A6C-DBF3-30E7-CBFF-B62AC33483E4}"/>
              </a:ext>
            </a:extLst>
          </p:cNvPr>
          <p:cNvSpPr txBox="1"/>
          <p:nvPr/>
        </p:nvSpPr>
        <p:spPr>
          <a:xfrm>
            <a:off x="638344" y="3241334"/>
            <a:ext cx="6096000" cy="307777"/>
          </a:xfrm>
          <a:prstGeom prst="rect">
            <a:avLst/>
          </a:prstGeom>
          <a:noFill/>
        </p:spPr>
        <p:txBody>
          <a:bodyPr wrap="square">
            <a:spAutoFit/>
          </a:bodyPr>
          <a:lstStyle/>
          <a:p>
            <a:r>
              <a:rPr lang="en-GB" sz="1400" b="1" noProof="0">
                <a:solidFill>
                  <a:schemeClr val="accent3">
                    <a:lumMod val="75000"/>
                  </a:schemeClr>
                </a:solidFill>
              </a:rPr>
              <a:t>Vibrational excitation</a:t>
            </a:r>
            <a:r>
              <a:rPr lang="en-GB" sz="1400" noProof="0">
                <a:solidFill>
                  <a:schemeClr val="accent3">
                    <a:lumMod val="75000"/>
                  </a:schemeClr>
                </a:solidFill>
              </a:rPr>
              <a:t>: e+ M(</a:t>
            </a:r>
            <a:r>
              <a:rPr lang="en-GB" sz="1400" i="1" noProof="0">
                <a:solidFill>
                  <a:schemeClr val="accent3">
                    <a:lumMod val="75000"/>
                  </a:schemeClr>
                </a:solidFill>
              </a:rPr>
              <a:t>v</a:t>
            </a:r>
            <a:r>
              <a:rPr lang="en-GB" sz="1400" i="1" baseline="-25000" noProof="0">
                <a:solidFill>
                  <a:schemeClr val="accent3">
                    <a:lumMod val="75000"/>
                  </a:schemeClr>
                </a:solidFill>
              </a:rPr>
              <a:t>i </a:t>
            </a:r>
            <a:r>
              <a:rPr lang="en-GB" sz="1400" noProof="0">
                <a:solidFill>
                  <a:schemeClr val="accent3">
                    <a:lumMod val="75000"/>
                  </a:schemeClr>
                </a:solidFill>
              </a:rPr>
              <a:t>) → e+ M(</a:t>
            </a:r>
            <a:r>
              <a:rPr lang="en-GB" sz="1400" i="1" noProof="0">
                <a:solidFill>
                  <a:schemeClr val="accent3">
                    <a:lumMod val="75000"/>
                  </a:schemeClr>
                </a:solidFill>
              </a:rPr>
              <a:t>v</a:t>
            </a:r>
            <a:r>
              <a:rPr lang="en-GB" sz="1400" i="1" baseline="-25000" noProof="0">
                <a:solidFill>
                  <a:schemeClr val="accent3">
                    <a:lumMod val="75000"/>
                  </a:schemeClr>
                </a:solidFill>
              </a:rPr>
              <a:t>f </a:t>
            </a:r>
            <a:r>
              <a:rPr lang="en-GB" sz="1400" noProof="0">
                <a:solidFill>
                  <a:schemeClr val="accent3">
                    <a:lumMod val="75000"/>
                  </a:schemeClr>
                </a:solidFill>
              </a:rPr>
              <a:t>) </a:t>
            </a:r>
          </a:p>
        </p:txBody>
      </p:sp>
      <p:sp>
        <p:nvSpPr>
          <p:cNvPr id="13" name="CasellaDiTesto 12">
            <a:extLst>
              <a:ext uri="{FF2B5EF4-FFF2-40B4-BE49-F238E27FC236}">
                <a16:creationId xmlns:a16="http://schemas.microsoft.com/office/drawing/2014/main" id="{B64EEE00-6392-E0CE-56CF-BF0051F43509}"/>
              </a:ext>
            </a:extLst>
          </p:cNvPr>
          <p:cNvSpPr txBox="1"/>
          <p:nvPr/>
        </p:nvSpPr>
        <p:spPr>
          <a:xfrm>
            <a:off x="638343" y="3749722"/>
            <a:ext cx="6096000" cy="307777"/>
          </a:xfrm>
          <a:prstGeom prst="rect">
            <a:avLst/>
          </a:prstGeom>
          <a:noFill/>
        </p:spPr>
        <p:txBody>
          <a:bodyPr wrap="square">
            <a:spAutoFit/>
          </a:bodyPr>
          <a:lstStyle/>
          <a:p>
            <a:r>
              <a:rPr lang="en-GB" sz="1400" b="1" noProof="0">
                <a:solidFill>
                  <a:schemeClr val="accent5">
                    <a:lumMod val="75000"/>
                  </a:schemeClr>
                </a:solidFill>
              </a:rPr>
              <a:t>Dissociation</a:t>
            </a:r>
            <a:r>
              <a:rPr lang="en-GB" sz="1400" noProof="0">
                <a:solidFill>
                  <a:schemeClr val="accent5">
                    <a:lumMod val="75000"/>
                  </a:schemeClr>
                </a:solidFill>
              </a:rPr>
              <a:t>: e+ M→ e+ A1+ A2</a:t>
            </a:r>
          </a:p>
        </p:txBody>
      </p:sp>
      <p:sp>
        <p:nvSpPr>
          <p:cNvPr id="17" name="CasellaDiTesto 16">
            <a:extLst>
              <a:ext uri="{FF2B5EF4-FFF2-40B4-BE49-F238E27FC236}">
                <a16:creationId xmlns:a16="http://schemas.microsoft.com/office/drawing/2014/main" id="{47DA171D-DEDB-4C20-61BF-E1CD920E79C3}"/>
              </a:ext>
            </a:extLst>
          </p:cNvPr>
          <p:cNvSpPr txBox="1"/>
          <p:nvPr/>
        </p:nvSpPr>
        <p:spPr>
          <a:xfrm>
            <a:off x="635143" y="4283890"/>
            <a:ext cx="6096000" cy="307777"/>
          </a:xfrm>
          <a:prstGeom prst="rect">
            <a:avLst/>
          </a:prstGeom>
          <a:noFill/>
        </p:spPr>
        <p:txBody>
          <a:bodyPr wrap="square">
            <a:spAutoFit/>
          </a:bodyPr>
          <a:lstStyle/>
          <a:p>
            <a:r>
              <a:rPr lang="en-GB" sz="1400" b="1" noProof="0">
                <a:solidFill>
                  <a:schemeClr val="accent3">
                    <a:lumMod val="75000"/>
                  </a:schemeClr>
                </a:solidFill>
              </a:rPr>
              <a:t>Dissociative ionization</a:t>
            </a:r>
            <a:r>
              <a:rPr lang="en-GB" sz="1400" noProof="0">
                <a:solidFill>
                  <a:schemeClr val="accent3">
                    <a:lumMod val="75000"/>
                  </a:schemeClr>
                </a:solidFill>
              </a:rPr>
              <a:t>: e + M → e + A1</a:t>
            </a:r>
            <a:r>
              <a:rPr lang="en-GB" sz="1400" baseline="-25000" noProof="0">
                <a:solidFill>
                  <a:schemeClr val="accent3">
                    <a:lumMod val="75000"/>
                  </a:schemeClr>
                </a:solidFill>
              </a:rPr>
              <a:t> </a:t>
            </a:r>
            <a:r>
              <a:rPr lang="en-GB" sz="1400" noProof="0">
                <a:solidFill>
                  <a:schemeClr val="accent3">
                    <a:lumMod val="75000"/>
                  </a:schemeClr>
                </a:solidFill>
              </a:rPr>
              <a:t>+ (A2)</a:t>
            </a:r>
            <a:r>
              <a:rPr lang="en-GB" sz="1400" baseline="30000" noProof="0">
                <a:solidFill>
                  <a:schemeClr val="accent3">
                    <a:lumMod val="75000"/>
                  </a:schemeClr>
                </a:solidFill>
              </a:rPr>
              <a:t>*</a:t>
            </a:r>
            <a:r>
              <a:rPr lang="en-GB" sz="1400" noProof="0">
                <a:solidFill>
                  <a:schemeClr val="accent3">
                    <a:lumMod val="75000"/>
                  </a:schemeClr>
                </a:solidFill>
              </a:rPr>
              <a:t> + e</a:t>
            </a:r>
            <a:endParaRPr lang="en-GB" sz="1400" baseline="30000" noProof="0">
              <a:solidFill>
                <a:schemeClr val="accent3">
                  <a:lumMod val="75000"/>
                </a:schemeClr>
              </a:solidFill>
            </a:endParaRPr>
          </a:p>
        </p:txBody>
      </p:sp>
      <p:sp>
        <p:nvSpPr>
          <p:cNvPr id="18" name="CasellaDiTesto 17">
            <a:extLst>
              <a:ext uri="{FF2B5EF4-FFF2-40B4-BE49-F238E27FC236}">
                <a16:creationId xmlns:a16="http://schemas.microsoft.com/office/drawing/2014/main" id="{C3C08823-3D35-F86D-6AB1-06364BA47127}"/>
              </a:ext>
            </a:extLst>
          </p:cNvPr>
          <p:cNvSpPr txBox="1"/>
          <p:nvPr/>
        </p:nvSpPr>
        <p:spPr>
          <a:xfrm>
            <a:off x="638343" y="4877970"/>
            <a:ext cx="6096000" cy="307777"/>
          </a:xfrm>
          <a:prstGeom prst="rect">
            <a:avLst/>
          </a:prstGeom>
          <a:noFill/>
        </p:spPr>
        <p:txBody>
          <a:bodyPr wrap="square">
            <a:spAutoFit/>
          </a:bodyPr>
          <a:lstStyle/>
          <a:p>
            <a:r>
              <a:rPr lang="en-GB" sz="1400" b="1" noProof="0">
                <a:solidFill>
                  <a:schemeClr val="accent5">
                    <a:lumMod val="75000"/>
                  </a:schemeClr>
                </a:solidFill>
              </a:rPr>
              <a:t>Attachment</a:t>
            </a:r>
            <a:r>
              <a:rPr lang="en-GB" sz="1400" noProof="0">
                <a:solidFill>
                  <a:schemeClr val="accent5">
                    <a:lumMod val="75000"/>
                  </a:schemeClr>
                </a:solidFill>
              </a:rPr>
              <a:t>: e + M(A) → M</a:t>
            </a:r>
            <a:r>
              <a:rPr lang="en-GB" sz="1400" baseline="30000" noProof="0">
                <a:solidFill>
                  <a:schemeClr val="accent5">
                    <a:lumMod val="75000"/>
                  </a:schemeClr>
                </a:solidFill>
              </a:rPr>
              <a:t>-</a:t>
            </a:r>
            <a:r>
              <a:rPr lang="en-GB" sz="1400" noProof="0">
                <a:solidFill>
                  <a:schemeClr val="accent5">
                    <a:lumMod val="75000"/>
                  </a:schemeClr>
                </a:solidFill>
              </a:rPr>
              <a:t> (A</a:t>
            </a:r>
            <a:r>
              <a:rPr lang="en-GB" sz="1400" baseline="30000" noProof="0">
                <a:solidFill>
                  <a:schemeClr val="accent5">
                    <a:lumMod val="75000"/>
                  </a:schemeClr>
                </a:solidFill>
              </a:rPr>
              <a:t>-</a:t>
            </a:r>
            <a:r>
              <a:rPr lang="en-GB" sz="1400" noProof="0">
                <a:solidFill>
                  <a:schemeClr val="accent5">
                    <a:lumMod val="75000"/>
                  </a:schemeClr>
                </a:solidFill>
              </a:rPr>
              <a:t>)</a:t>
            </a:r>
            <a:endParaRPr lang="en-GB" sz="1400" baseline="30000" noProof="0">
              <a:solidFill>
                <a:schemeClr val="accent5">
                  <a:lumMod val="75000"/>
                </a:schemeClr>
              </a:solidFill>
            </a:endParaRPr>
          </a:p>
        </p:txBody>
      </p:sp>
      <p:sp>
        <p:nvSpPr>
          <p:cNvPr id="19" name="CasellaDiTesto 18">
            <a:extLst>
              <a:ext uri="{FF2B5EF4-FFF2-40B4-BE49-F238E27FC236}">
                <a16:creationId xmlns:a16="http://schemas.microsoft.com/office/drawing/2014/main" id="{1FD2F268-77A8-06C9-B690-04AB8251D3BF}"/>
              </a:ext>
            </a:extLst>
          </p:cNvPr>
          <p:cNvSpPr txBox="1"/>
          <p:nvPr/>
        </p:nvSpPr>
        <p:spPr>
          <a:xfrm>
            <a:off x="638343" y="5372608"/>
            <a:ext cx="6096000" cy="307777"/>
          </a:xfrm>
          <a:prstGeom prst="rect">
            <a:avLst/>
          </a:prstGeom>
          <a:noFill/>
        </p:spPr>
        <p:txBody>
          <a:bodyPr wrap="square">
            <a:spAutoFit/>
          </a:bodyPr>
          <a:lstStyle/>
          <a:p>
            <a:r>
              <a:rPr lang="en-GB" sz="1400" b="1" noProof="0">
                <a:solidFill>
                  <a:schemeClr val="accent3">
                    <a:lumMod val="75000"/>
                  </a:schemeClr>
                </a:solidFill>
              </a:rPr>
              <a:t>Dissociative Attachment</a:t>
            </a:r>
            <a:r>
              <a:rPr lang="en-GB" sz="1400" noProof="0">
                <a:solidFill>
                  <a:schemeClr val="accent3">
                    <a:lumMod val="75000"/>
                  </a:schemeClr>
                </a:solidFill>
              </a:rPr>
              <a:t>: e + M → A1</a:t>
            </a:r>
            <a:r>
              <a:rPr lang="en-GB" sz="1400" baseline="-25000" noProof="0">
                <a:solidFill>
                  <a:schemeClr val="accent3">
                    <a:lumMod val="75000"/>
                  </a:schemeClr>
                </a:solidFill>
              </a:rPr>
              <a:t> </a:t>
            </a:r>
            <a:r>
              <a:rPr lang="en-GB" sz="1400" noProof="0">
                <a:solidFill>
                  <a:schemeClr val="accent3">
                    <a:lumMod val="75000"/>
                  </a:schemeClr>
                </a:solidFill>
              </a:rPr>
              <a:t>+(A2)</a:t>
            </a:r>
            <a:r>
              <a:rPr lang="en-GB" sz="1400" baseline="30000" noProof="0">
                <a:solidFill>
                  <a:schemeClr val="accent3">
                    <a:lumMod val="75000"/>
                  </a:schemeClr>
                </a:solidFill>
              </a:rPr>
              <a:t>-</a:t>
            </a:r>
          </a:p>
        </p:txBody>
      </p:sp>
      <p:sp>
        <p:nvSpPr>
          <p:cNvPr id="20" name="CasellaDiTesto 19">
            <a:extLst>
              <a:ext uri="{FF2B5EF4-FFF2-40B4-BE49-F238E27FC236}">
                <a16:creationId xmlns:a16="http://schemas.microsoft.com/office/drawing/2014/main" id="{99ECCDAE-CFF1-5763-ECD3-A02E3BA7D0A0}"/>
              </a:ext>
            </a:extLst>
          </p:cNvPr>
          <p:cNvSpPr txBox="1"/>
          <p:nvPr/>
        </p:nvSpPr>
        <p:spPr>
          <a:xfrm>
            <a:off x="638343" y="2340370"/>
            <a:ext cx="6096000" cy="307777"/>
          </a:xfrm>
          <a:prstGeom prst="rect">
            <a:avLst/>
          </a:prstGeom>
          <a:noFill/>
        </p:spPr>
        <p:txBody>
          <a:bodyPr wrap="square">
            <a:spAutoFit/>
          </a:bodyPr>
          <a:lstStyle/>
          <a:p>
            <a:r>
              <a:rPr lang="en-GB" sz="1400" b="1" noProof="0" err="1">
                <a:solidFill>
                  <a:schemeClr val="accent3">
                    <a:lumMod val="75000"/>
                  </a:schemeClr>
                </a:solidFill>
              </a:rPr>
              <a:t>Superelastic</a:t>
            </a:r>
            <a:r>
              <a:rPr lang="en-GB" sz="1400" b="1" noProof="0">
                <a:solidFill>
                  <a:schemeClr val="accent3">
                    <a:lumMod val="75000"/>
                  </a:schemeClr>
                </a:solidFill>
              </a:rPr>
              <a:t> collisions</a:t>
            </a:r>
            <a:r>
              <a:rPr lang="en-GB" sz="1400" noProof="0">
                <a:solidFill>
                  <a:schemeClr val="accent3">
                    <a:lumMod val="75000"/>
                  </a:schemeClr>
                </a:solidFill>
              </a:rPr>
              <a:t>: e + M</a:t>
            </a:r>
            <a:r>
              <a:rPr lang="en-GB" sz="1400" baseline="30000" noProof="0">
                <a:solidFill>
                  <a:schemeClr val="accent3">
                    <a:lumMod val="75000"/>
                  </a:schemeClr>
                </a:solidFill>
              </a:rPr>
              <a:t>* </a:t>
            </a:r>
            <a:r>
              <a:rPr lang="en-GB" sz="1400">
                <a:solidFill>
                  <a:schemeClr val="accent3">
                    <a:lumMod val="75000"/>
                  </a:schemeClr>
                </a:solidFill>
              </a:rPr>
              <a:t>(A*)</a:t>
            </a:r>
            <a:r>
              <a:rPr lang="en-GB" sz="1400" noProof="0">
                <a:solidFill>
                  <a:schemeClr val="accent3">
                    <a:lumMod val="75000"/>
                  </a:schemeClr>
                </a:solidFill>
              </a:rPr>
              <a:t> → e + M</a:t>
            </a:r>
            <a:r>
              <a:rPr lang="en-GB" sz="1400">
                <a:solidFill>
                  <a:schemeClr val="accent3">
                    <a:lumMod val="75000"/>
                  </a:schemeClr>
                </a:solidFill>
              </a:rPr>
              <a:t> (A)</a:t>
            </a:r>
            <a:endParaRPr lang="en-GB" sz="1400" baseline="30000" noProof="0">
              <a:solidFill>
                <a:schemeClr val="accent3">
                  <a:lumMod val="75000"/>
                </a:schemeClr>
              </a:solidFill>
            </a:endParaRPr>
          </a:p>
        </p:txBody>
      </p:sp>
      <p:sp>
        <p:nvSpPr>
          <p:cNvPr id="24" name="CasellaDiTesto 23">
            <a:extLst>
              <a:ext uri="{FF2B5EF4-FFF2-40B4-BE49-F238E27FC236}">
                <a16:creationId xmlns:a16="http://schemas.microsoft.com/office/drawing/2014/main" id="{B21AD21E-C0D5-7A71-D78C-1A225D746E25}"/>
              </a:ext>
            </a:extLst>
          </p:cNvPr>
          <p:cNvSpPr txBox="1"/>
          <p:nvPr/>
        </p:nvSpPr>
        <p:spPr>
          <a:xfrm>
            <a:off x="642463" y="844435"/>
            <a:ext cx="7804150" cy="338554"/>
          </a:xfrm>
          <a:prstGeom prst="rect">
            <a:avLst/>
          </a:prstGeom>
          <a:noFill/>
        </p:spPr>
        <p:txBody>
          <a:bodyPr wrap="square">
            <a:spAutoFit/>
          </a:bodyPr>
          <a:lstStyle/>
          <a:p>
            <a:r>
              <a:rPr lang="en-GB" sz="1600" noProof="0" dirty="0"/>
              <a:t>Collisions between electrons and neutral particles play really important roles</a:t>
            </a:r>
          </a:p>
        </p:txBody>
      </p:sp>
      <p:sp>
        <p:nvSpPr>
          <p:cNvPr id="2" name="CasellaDiTesto 1">
            <a:extLst>
              <a:ext uri="{FF2B5EF4-FFF2-40B4-BE49-F238E27FC236}">
                <a16:creationId xmlns:a16="http://schemas.microsoft.com/office/drawing/2014/main" id="{F7442C91-3098-9852-F5B1-F0046A8404E5}"/>
              </a:ext>
            </a:extLst>
          </p:cNvPr>
          <p:cNvSpPr txBox="1"/>
          <p:nvPr/>
        </p:nvSpPr>
        <p:spPr>
          <a:xfrm>
            <a:off x="7379703" y="6023898"/>
            <a:ext cx="4273741" cy="276999"/>
          </a:xfrm>
          <a:prstGeom prst="rect">
            <a:avLst/>
          </a:prstGeom>
          <a:noFill/>
        </p:spPr>
        <p:txBody>
          <a:bodyPr wrap="square" rtlCol="0">
            <a:spAutoFit/>
          </a:bodyPr>
          <a:lstStyle/>
          <a:p>
            <a:r>
              <a:rPr lang="it-IT" sz="1200"/>
              <a:t>A=</a:t>
            </a:r>
            <a:r>
              <a:rPr lang="it-IT" sz="1200" err="1"/>
              <a:t>atom</a:t>
            </a:r>
            <a:r>
              <a:rPr lang="it-IT" sz="1200"/>
              <a:t>; M=</a:t>
            </a:r>
            <a:r>
              <a:rPr lang="it-IT" sz="1200" err="1"/>
              <a:t>molecule</a:t>
            </a:r>
            <a:r>
              <a:rPr lang="it-IT" sz="1200"/>
              <a:t>; A1(A2)= </a:t>
            </a:r>
            <a:r>
              <a:rPr lang="it-IT" sz="1200" err="1"/>
              <a:t>atoms</a:t>
            </a:r>
            <a:r>
              <a:rPr lang="it-IT" sz="1200"/>
              <a:t> making the </a:t>
            </a:r>
            <a:r>
              <a:rPr lang="it-IT" sz="1200" err="1"/>
              <a:t>molecule</a:t>
            </a:r>
            <a:endParaRPr lang="it-IT" sz="1200"/>
          </a:p>
        </p:txBody>
      </p:sp>
      <p:sp>
        <p:nvSpPr>
          <p:cNvPr id="4" name="Segnaposto data 3">
            <a:extLst>
              <a:ext uri="{FF2B5EF4-FFF2-40B4-BE49-F238E27FC236}">
                <a16:creationId xmlns:a16="http://schemas.microsoft.com/office/drawing/2014/main" id="{69DFAC12-FC1A-DC17-5F4B-B2353762EE99}"/>
              </a:ext>
            </a:extLst>
          </p:cNvPr>
          <p:cNvSpPr>
            <a:spLocks noGrp="1"/>
          </p:cNvSpPr>
          <p:nvPr>
            <p:ph type="dt" sz="half" idx="10"/>
          </p:nvPr>
        </p:nvSpPr>
        <p:spPr/>
        <p:txBody>
          <a:bodyPr/>
          <a:lstStyle/>
          <a:p>
            <a:r>
              <a:rPr lang="it-IT"/>
              <a:t>Conferenza Italiana Plasmi, 4 Febbraio 2026, Frascati</a:t>
            </a:r>
            <a:endParaRPr lang="en-US"/>
          </a:p>
        </p:txBody>
      </p:sp>
      <p:sp>
        <p:nvSpPr>
          <p:cNvPr id="6" name="Segnaposto data 11">
            <a:extLst>
              <a:ext uri="{FF2B5EF4-FFF2-40B4-BE49-F238E27FC236}">
                <a16:creationId xmlns:a16="http://schemas.microsoft.com/office/drawing/2014/main" id="{11C9E0C3-94D9-7650-FBB7-23DBE5A13E44}"/>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2EE0FCD7-89D9-081A-DDE9-8584FE44F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Tree>
    <p:extLst>
      <p:ext uri="{BB962C8B-B14F-4D97-AF65-F5344CB8AC3E}">
        <p14:creationId xmlns:p14="http://schemas.microsoft.com/office/powerpoint/2010/main" val="3111773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8DB0E-CAB2-4FD5-5DF6-8612666AB979}"/>
            </a:ext>
          </a:extLst>
        </p:cNvPr>
        <p:cNvGrpSpPr/>
        <p:nvPr/>
      </p:nvGrpSpPr>
      <p:grpSpPr>
        <a:xfrm>
          <a:off x="0" y="0"/>
          <a:ext cx="0" cy="0"/>
          <a:chOff x="0" y="0"/>
          <a:chExt cx="0" cy="0"/>
        </a:xfrm>
      </p:grpSpPr>
      <p:sp>
        <p:nvSpPr>
          <p:cNvPr id="3" name="Titolo 1">
            <a:extLst>
              <a:ext uri="{FF2B5EF4-FFF2-40B4-BE49-F238E27FC236}">
                <a16:creationId xmlns:a16="http://schemas.microsoft.com/office/drawing/2014/main" id="{83789D1E-02DE-1635-5CFB-CA1EFF0F5532}"/>
              </a:ext>
            </a:extLst>
          </p:cNvPr>
          <p:cNvSpPr txBox="1">
            <a:spLocks/>
          </p:cNvSpPr>
          <p:nvPr/>
        </p:nvSpPr>
        <p:spPr>
          <a:xfrm>
            <a:off x="632545" y="231977"/>
            <a:ext cx="10995659" cy="424062"/>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GB" sz="2500" b="1" noProof="0" dirty="0">
                <a:solidFill>
                  <a:schemeClr val="accent2">
                    <a:lumMod val="75000"/>
                  </a:schemeClr>
                </a:solidFill>
              </a:rPr>
              <a:t>Atom/Molecules reactions</a:t>
            </a:r>
            <a:endParaRPr lang="en-GB" sz="2500" cap="small" noProof="0" dirty="0">
              <a:solidFill>
                <a:schemeClr val="accent4"/>
              </a:solidFill>
            </a:endParaRPr>
          </a:p>
        </p:txBody>
      </p:sp>
      <p:sp>
        <p:nvSpPr>
          <p:cNvPr id="4" name="Segnaposto data 3">
            <a:extLst>
              <a:ext uri="{FF2B5EF4-FFF2-40B4-BE49-F238E27FC236}">
                <a16:creationId xmlns:a16="http://schemas.microsoft.com/office/drawing/2014/main" id="{46DB0FDA-0149-B547-AE9A-D94FF5DB38AF}"/>
              </a:ext>
            </a:extLst>
          </p:cNvPr>
          <p:cNvSpPr>
            <a:spLocks noGrp="1"/>
          </p:cNvSpPr>
          <p:nvPr>
            <p:ph type="dt" sz="half" idx="10"/>
          </p:nvPr>
        </p:nvSpPr>
        <p:spPr/>
        <p:txBody>
          <a:bodyPr/>
          <a:lstStyle/>
          <a:p>
            <a:r>
              <a:rPr lang="it-IT"/>
              <a:t>Conferenza Italiana Plasmi, 4 Febbraio 2026, Frascati</a:t>
            </a:r>
            <a:endParaRPr lang="en-US"/>
          </a:p>
        </p:txBody>
      </p:sp>
      <p:sp>
        <p:nvSpPr>
          <p:cNvPr id="6" name="Segnaposto data 11">
            <a:extLst>
              <a:ext uri="{FF2B5EF4-FFF2-40B4-BE49-F238E27FC236}">
                <a16:creationId xmlns:a16="http://schemas.microsoft.com/office/drawing/2014/main" id="{556AD951-3E91-F5AD-6A32-3A8372CF2046}"/>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69B374E7-C5A3-6CAA-8881-31EDAB889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pic>
        <p:nvPicPr>
          <p:cNvPr id="7" name="Immagine 6" descr="trj4.png">
            <a:extLst>
              <a:ext uri="{FF2B5EF4-FFF2-40B4-BE49-F238E27FC236}">
                <a16:creationId xmlns:a16="http://schemas.microsoft.com/office/drawing/2014/main" id="{ADF8C1F0-6420-7D34-E882-EA5525894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234" y="1687553"/>
            <a:ext cx="2582511" cy="1795924"/>
          </a:xfrm>
          <a:prstGeom prst="rect">
            <a:avLst/>
          </a:prstGeom>
        </p:spPr>
      </p:pic>
      <p:sp>
        <p:nvSpPr>
          <p:cNvPr id="16" name="Rettangolo 15">
            <a:extLst>
              <a:ext uri="{FF2B5EF4-FFF2-40B4-BE49-F238E27FC236}">
                <a16:creationId xmlns:a16="http://schemas.microsoft.com/office/drawing/2014/main" id="{2C3934CB-87A9-98C0-C6DF-33C1D55093AB}"/>
              </a:ext>
            </a:extLst>
          </p:cNvPr>
          <p:cNvSpPr/>
          <p:nvPr/>
        </p:nvSpPr>
        <p:spPr>
          <a:xfrm>
            <a:off x="1157129" y="3815057"/>
            <a:ext cx="4285853" cy="369332"/>
          </a:xfrm>
          <a:prstGeom prst="rect">
            <a:avLst/>
          </a:prstGeom>
        </p:spPr>
        <p:txBody>
          <a:bodyPr wrap="none">
            <a:spAutoFit/>
          </a:bodyPr>
          <a:lstStyle/>
          <a:p>
            <a:r>
              <a:rPr lang="en-GB" dirty="0">
                <a:solidFill>
                  <a:srgbClr val="0070C0"/>
                </a:solidFill>
                <a:latin typeface="Calibri" panose="020F0502020204030204"/>
              </a:rPr>
              <a:t>Roto-vibrational exchanges and dissociation</a:t>
            </a:r>
          </a:p>
        </p:txBody>
      </p:sp>
      <p:grpSp>
        <p:nvGrpSpPr>
          <p:cNvPr id="22" name="Gruppo 21">
            <a:extLst>
              <a:ext uri="{FF2B5EF4-FFF2-40B4-BE49-F238E27FC236}">
                <a16:creationId xmlns:a16="http://schemas.microsoft.com/office/drawing/2014/main" id="{CB41021B-473B-DA7A-7688-93A557CFA7B0}"/>
              </a:ext>
            </a:extLst>
          </p:cNvPr>
          <p:cNvGrpSpPr/>
          <p:nvPr/>
        </p:nvGrpSpPr>
        <p:grpSpPr>
          <a:xfrm>
            <a:off x="6260258" y="2300825"/>
            <a:ext cx="4764025" cy="1514232"/>
            <a:chOff x="6153932" y="2038555"/>
            <a:chExt cx="4764025" cy="1514232"/>
          </a:xfrm>
        </p:grpSpPr>
        <p:sp>
          <p:nvSpPr>
            <p:cNvPr id="14" name="CasellaDiTesto 13">
              <a:extLst>
                <a:ext uri="{FF2B5EF4-FFF2-40B4-BE49-F238E27FC236}">
                  <a16:creationId xmlns:a16="http://schemas.microsoft.com/office/drawing/2014/main" id="{502D97B5-68D4-C3F8-6AFC-6CFBEBA71246}"/>
                </a:ext>
              </a:extLst>
            </p:cNvPr>
            <p:cNvSpPr txBox="1"/>
            <p:nvPr/>
          </p:nvSpPr>
          <p:spPr>
            <a:xfrm>
              <a:off x="6153932" y="2038555"/>
              <a:ext cx="4764025" cy="1477328"/>
            </a:xfrm>
            <a:prstGeom prst="rect">
              <a:avLst/>
            </a:prstGeom>
            <a:noFill/>
          </p:spPr>
          <p:txBody>
            <a:bodyPr wrap="square" rtlCol="0">
              <a:spAutoFit/>
            </a:bodyPr>
            <a:lstStyle/>
            <a:p>
              <a:r>
                <a:rPr lang="en-GB" dirty="0">
                  <a:solidFill>
                    <a:prstClr val="black"/>
                  </a:solidFill>
                  <a:latin typeface="Calibri" panose="020F0502020204030204"/>
                </a:rPr>
                <a:t>                        ---&gt; A + BC(v</a:t>
              </a:r>
              <a:r>
                <a:rPr lang="en-GB" baseline="-25000" dirty="0">
                  <a:solidFill>
                    <a:prstClr val="black"/>
                  </a:solidFill>
                  <a:latin typeface="Calibri" panose="020F0502020204030204"/>
                </a:rPr>
                <a:t>f</a:t>
              </a:r>
              <a:r>
                <a:rPr lang="en-GB" dirty="0">
                  <a:solidFill>
                    <a:prstClr val="black"/>
                  </a:solidFill>
                  <a:latin typeface="Calibri" panose="020F0502020204030204"/>
                </a:rPr>
                <a:t>, j</a:t>
              </a:r>
              <a:r>
                <a:rPr lang="en-GB" baseline="-25000" dirty="0">
                  <a:solidFill>
                    <a:prstClr val="black"/>
                  </a:solidFill>
                  <a:latin typeface="Calibri" panose="020F0502020204030204"/>
                </a:rPr>
                <a:t>f</a:t>
              </a:r>
              <a:r>
                <a:rPr lang="en-GB" dirty="0">
                  <a:solidFill>
                    <a:prstClr val="black"/>
                  </a:solidFill>
                  <a:latin typeface="Calibri" panose="020F0502020204030204"/>
                </a:rPr>
                <a:t>)   </a:t>
              </a:r>
              <a:r>
                <a:rPr lang="en-GB" i="1" dirty="0">
                  <a:solidFill>
                    <a:prstClr val="black"/>
                  </a:solidFill>
                  <a:latin typeface="Calibri" panose="020F0502020204030204"/>
                </a:rPr>
                <a:t>non-reactive</a:t>
              </a:r>
            </a:p>
            <a:p>
              <a:r>
                <a:rPr lang="en-GB" dirty="0">
                  <a:solidFill>
                    <a:prstClr val="black"/>
                  </a:solidFill>
                  <a:latin typeface="Calibri" panose="020F0502020204030204"/>
                </a:rPr>
                <a:t>                        ---&gt; B  + AC(v</a:t>
              </a:r>
              <a:r>
                <a:rPr lang="en-GB" baseline="-25000" dirty="0">
                  <a:solidFill>
                    <a:prstClr val="black"/>
                  </a:solidFill>
                  <a:latin typeface="Calibri" panose="020F0502020204030204"/>
                </a:rPr>
                <a:t>f</a:t>
              </a:r>
              <a:r>
                <a:rPr lang="en-GB" dirty="0">
                  <a:solidFill>
                    <a:prstClr val="black"/>
                  </a:solidFill>
                  <a:latin typeface="Calibri" panose="020F0502020204030204"/>
                </a:rPr>
                <a:t>, j</a:t>
              </a:r>
              <a:r>
                <a:rPr lang="en-GB" baseline="-25000" dirty="0">
                  <a:solidFill>
                    <a:prstClr val="black"/>
                  </a:solidFill>
                  <a:latin typeface="Calibri" panose="020F0502020204030204"/>
                </a:rPr>
                <a:t>f</a:t>
              </a:r>
              <a:r>
                <a:rPr lang="en-GB" dirty="0">
                  <a:solidFill>
                    <a:prstClr val="black"/>
                  </a:solidFill>
                  <a:latin typeface="Calibri" panose="020F0502020204030204"/>
                </a:rPr>
                <a:t>)    </a:t>
              </a:r>
              <a:r>
                <a:rPr lang="en-GB" i="1" dirty="0">
                  <a:solidFill>
                    <a:prstClr val="black"/>
                  </a:solidFill>
                  <a:latin typeface="Calibri" panose="020F0502020204030204"/>
                </a:rPr>
                <a:t>reactive</a:t>
              </a:r>
            </a:p>
            <a:p>
              <a:r>
                <a:rPr lang="en-GB" dirty="0">
                  <a:solidFill>
                    <a:prstClr val="black"/>
                  </a:solidFill>
                  <a:latin typeface="Calibri" panose="020F0502020204030204"/>
                </a:rPr>
                <a:t>A+BC(v</a:t>
              </a:r>
              <a:r>
                <a:rPr lang="en-GB" baseline="-25000" dirty="0">
                  <a:solidFill>
                    <a:prstClr val="black"/>
                  </a:solidFill>
                  <a:latin typeface="Calibri" panose="020F0502020204030204"/>
                </a:rPr>
                <a:t>i</a:t>
              </a:r>
              <a:r>
                <a:rPr lang="en-GB" dirty="0">
                  <a:solidFill>
                    <a:prstClr val="black"/>
                  </a:solidFill>
                  <a:latin typeface="Calibri" panose="020F0502020204030204"/>
                </a:rPr>
                <a:t>, j</a:t>
              </a:r>
              <a:r>
                <a:rPr lang="en-GB" baseline="-25000" dirty="0">
                  <a:solidFill>
                    <a:prstClr val="black"/>
                  </a:solidFill>
                  <a:latin typeface="Calibri" panose="020F0502020204030204"/>
                </a:rPr>
                <a:t>i</a:t>
              </a:r>
              <a:r>
                <a:rPr lang="en-GB" dirty="0">
                  <a:solidFill>
                    <a:prstClr val="black"/>
                  </a:solidFill>
                  <a:latin typeface="Calibri" panose="020F0502020204030204"/>
                </a:rPr>
                <a:t>)</a:t>
              </a:r>
            </a:p>
            <a:p>
              <a:r>
                <a:rPr lang="en-GB" dirty="0">
                  <a:solidFill>
                    <a:prstClr val="black"/>
                  </a:solidFill>
                  <a:latin typeface="Calibri" panose="020F0502020204030204"/>
                </a:rPr>
                <a:t>                        ---&gt; C+AB(v</a:t>
              </a:r>
              <a:r>
                <a:rPr lang="en-GB" baseline="-25000" dirty="0">
                  <a:solidFill>
                    <a:prstClr val="black"/>
                  </a:solidFill>
                  <a:latin typeface="Calibri" panose="020F0502020204030204"/>
                </a:rPr>
                <a:t>f</a:t>
              </a:r>
              <a:r>
                <a:rPr lang="en-GB" dirty="0">
                  <a:solidFill>
                    <a:prstClr val="black"/>
                  </a:solidFill>
                  <a:latin typeface="Calibri" panose="020F0502020204030204"/>
                </a:rPr>
                <a:t>, j</a:t>
              </a:r>
              <a:r>
                <a:rPr lang="en-GB" baseline="-25000" dirty="0">
                  <a:solidFill>
                    <a:prstClr val="black"/>
                  </a:solidFill>
                  <a:latin typeface="Calibri" panose="020F0502020204030204"/>
                </a:rPr>
                <a:t>f</a:t>
              </a:r>
              <a:r>
                <a:rPr lang="en-GB" dirty="0">
                  <a:solidFill>
                    <a:prstClr val="black"/>
                  </a:solidFill>
                  <a:latin typeface="Calibri" panose="020F0502020204030204"/>
                </a:rPr>
                <a:t>)       </a:t>
              </a:r>
              <a:r>
                <a:rPr lang="en-GB" i="1" dirty="0">
                  <a:solidFill>
                    <a:prstClr val="black"/>
                  </a:solidFill>
                  <a:latin typeface="Calibri" panose="020F0502020204030204"/>
                </a:rPr>
                <a:t>reactive</a:t>
              </a:r>
            </a:p>
            <a:p>
              <a:r>
                <a:rPr lang="en-GB" dirty="0">
                  <a:solidFill>
                    <a:prstClr val="black"/>
                  </a:solidFill>
                  <a:latin typeface="Calibri" panose="020F0502020204030204"/>
                </a:rPr>
                <a:t>                        ---&gt; A + B + C         </a:t>
              </a:r>
              <a:r>
                <a:rPr lang="en-GB" i="1" dirty="0">
                  <a:solidFill>
                    <a:prstClr val="black"/>
                  </a:solidFill>
                  <a:latin typeface="Calibri" panose="020F0502020204030204"/>
                </a:rPr>
                <a:t>dissociation</a:t>
              </a:r>
            </a:p>
          </p:txBody>
        </p:sp>
        <p:sp>
          <p:nvSpPr>
            <p:cNvPr id="21" name="Parentesi graffa aperta 20">
              <a:extLst>
                <a:ext uri="{FF2B5EF4-FFF2-40B4-BE49-F238E27FC236}">
                  <a16:creationId xmlns:a16="http://schemas.microsoft.com/office/drawing/2014/main" id="{7BC2FC30-C8D7-4CF5-DB99-F79C910B00F9}"/>
                </a:ext>
              </a:extLst>
            </p:cNvPr>
            <p:cNvSpPr/>
            <p:nvPr/>
          </p:nvSpPr>
          <p:spPr>
            <a:xfrm>
              <a:off x="7256297" y="2044131"/>
              <a:ext cx="301751" cy="1508656"/>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it-IT"/>
            </a:p>
          </p:txBody>
        </p:sp>
      </p:grpSp>
    </p:spTree>
    <p:extLst>
      <p:ext uri="{BB962C8B-B14F-4D97-AF65-F5344CB8AC3E}">
        <p14:creationId xmlns:p14="http://schemas.microsoft.com/office/powerpoint/2010/main" val="3857848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5AFB9-3BD0-3AD6-E106-3B4D6D77E76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F63BF38-36F4-3684-CD59-C6DE493135C0}"/>
              </a:ext>
            </a:extLst>
          </p:cNvPr>
          <p:cNvSpPr txBox="1">
            <a:spLocks/>
          </p:cNvSpPr>
          <p:nvPr/>
        </p:nvSpPr>
        <p:spPr>
          <a:xfrm>
            <a:off x="598170" y="286244"/>
            <a:ext cx="10995659" cy="424062"/>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endParaRPr lang="en-GB" sz="2500" cap="small" noProof="0">
              <a:solidFill>
                <a:schemeClr val="accent4"/>
              </a:solidFill>
            </a:endParaRPr>
          </a:p>
        </p:txBody>
      </p:sp>
      <p:sp>
        <p:nvSpPr>
          <p:cNvPr id="3" name="Segnaposto data 2">
            <a:extLst>
              <a:ext uri="{FF2B5EF4-FFF2-40B4-BE49-F238E27FC236}">
                <a16:creationId xmlns:a16="http://schemas.microsoft.com/office/drawing/2014/main" id="{6D8F2B4F-06E0-D9D0-7D98-FEE8D76A27FD}"/>
              </a:ext>
            </a:extLst>
          </p:cNvPr>
          <p:cNvSpPr>
            <a:spLocks noGrp="1"/>
          </p:cNvSpPr>
          <p:nvPr>
            <p:ph type="dt" sz="half" idx="10"/>
          </p:nvPr>
        </p:nvSpPr>
        <p:spPr/>
        <p:txBody>
          <a:bodyPr/>
          <a:lstStyle/>
          <a:p>
            <a:r>
              <a:rPr lang="en-GB" noProof="0" err="1"/>
              <a:t>Conferenza</a:t>
            </a:r>
            <a:r>
              <a:rPr lang="en-GB" noProof="0"/>
              <a:t> </a:t>
            </a:r>
            <a:r>
              <a:rPr lang="en-GB" noProof="0" err="1"/>
              <a:t>Italiana</a:t>
            </a:r>
            <a:r>
              <a:rPr lang="en-GB" noProof="0"/>
              <a:t> Plasmi, 4 Febbraio 2026, Frascati</a:t>
            </a:r>
          </a:p>
        </p:txBody>
      </p:sp>
      <p:sp>
        <p:nvSpPr>
          <p:cNvPr id="9" name="Segnaposto data 11">
            <a:extLst>
              <a:ext uri="{FF2B5EF4-FFF2-40B4-BE49-F238E27FC236}">
                <a16:creationId xmlns:a16="http://schemas.microsoft.com/office/drawing/2014/main" id="{6FE3E94E-A46E-DA8A-F9D3-7380B4EC9F1F}"/>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noProof="0" err="1"/>
              <a:t>M.Rutigliano</a:t>
            </a:r>
            <a:r>
              <a:rPr lang="en-GB" noProof="0"/>
              <a:t> and V. Antoni</a:t>
            </a:r>
          </a:p>
        </p:txBody>
      </p:sp>
      <p:sp>
        <p:nvSpPr>
          <p:cNvPr id="4" name="CasellaDiTesto 3">
            <a:extLst>
              <a:ext uri="{FF2B5EF4-FFF2-40B4-BE49-F238E27FC236}">
                <a16:creationId xmlns:a16="http://schemas.microsoft.com/office/drawing/2014/main" id="{1B9B64E3-8B7B-1897-8C24-F3094354102F}"/>
              </a:ext>
            </a:extLst>
          </p:cNvPr>
          <p:cNvSpPr txBox="1"/>
          <p:nvPr/>
        </p:nvSpPr>
        <p:spPr>
          <a:xfrm>
            <a:off x="623888" y="2162860"/>
            <a:ext cx="10656541" cy="1077218"/>
          </a:xfrm>
          <a:prstGeom prst="rect">
            <a:avLst/>
          </a:prstGeom>
          <a:noFill/>
        </p:spPr>
        <p:txBody>
          <a:bodyPr wrap="square" rtlCol="0">
            <a:spAutoFit/>
          </a:bodyPr>
          <a:lstStyle/>
          <a:p>
            <a:pPr algn="just"/>
            <a:r>
              <a:rPr lang="en-GB" sz="1600" b="1" cap="small" noProof="0" dirty="0">
                <a:solidFill>
                  <a:schemeClr val="accent5">
                    <a:lumMod val="50000"/>
                  </a:schemeClr>
                </a:solidFill>
              </a:rPr>
              <a:t>multi-fluid models:</a:t>
            </a:r>
            <a:r>
              <a:rPr lang="en-GB" sz="1600" noProof="0" dirty="0"/>
              <a:t> based on the solution to the hydrodynamic equations for the multi-fluid system of electrons, ions and neutrals. Fluid models provide an adequate compromise solution between the inclusion of fundamental phenomena accounting for the dynamics of species and a space– time description of the plasma excitation setup, keeping the calculation burden within acceptable limits. </a:t>
            </a:r>
          </a:p>
        </p:txBody>
      </p:sp>
      <p:sp>
        <p:nvSpPr>
          <p:cNvPr id="8" name="CasellaDiTesto 7">
            <a:extLst>
              <a:ext uri="{FF2B5EF4-FFF2-40B4-BE49-F238E27FC236}">
                <a16:creationId xmlns:a16="http://schemas.microsoft.com/office/drawing/2014/main" id="{C17F6EBF-7DE3-83FA-C41B-C6EE382C5665}"/>
              </a:ext>
            </a:extLst>
          </p:cNvPr>
          <p:cNvSpPr txBox="1"/>
          <p:nvPr/>
        </p:nvSpPr>
        <p:spPr>
          <a:xfrm>
            <a:off x="623888" y="241177"/>
            <a:ext cx="6094854" cy="477054"/>
          </a:xfrm>
          <a:prstGeom prst="rect">
            <a:avLst/>
          </a:prstGeom>
          <a:noFill/>
        </p:spPr>
        <p:txBody>
          <a:bodyPr wrap="square">
            <a:spAutoFit/>
          </a:bodyPr>
          <a:lstStyle/>
          <a:p>
            <a:r>
              <a:rPr lang="en-GB" sz="2000" noProof="0" dirty="0">
                <a:latin typeface="+mj-lt"/>
              </a:rPr>
              <a:t>(</a:t>
            </a:r>
            <a:r>
              <a:rPr lang="en-GB" sz="2000" i="1" noProof="0" dirty="0">
                <a:latin typeface="+mj-lt"/>
              </a:rPr>
              <a:t>most common</a:t>
            </a:r>
            <a:r>
              <a:rPr lang="en-GB" sz="2000" noProof="0" dirty="0">
                <a:latin typeface="+mj-lt"/>
              </a:rPr>
              <a:t>) </a:t>
            </a:r>
            <a:r>
              <a:rPr lang="en-GB" sz="2500" b="1" noProof="0" dirty="0">
                <a:solidFill>
                  <a:schemeClr val="accent2">
                    <a:lumMod val="75000"/>
                  </a:schemeClr>
                </a:solidFill>
                <a:latin typeface="+mj-lt"/>
              </a:rPr>
              <a:t>LTP Models</a:t>
            </a:r>
            <a:endParaRPr lang="en-GB" sz="2500" b="1" cap="small" noProof="0" dirty="0">
              <a:solidFill>
                <a:schemeClr val="accent4"/>
              </a:solidFill>
              <a:latin typeface="+mj-lt"/>
            </a:endParaRPr>
          </a:p>
        </p:txBody>
      </p:sp>
      <p:sp>
        <p:nvSpPr>
          <p:cNvPr id="13" name="CasellaDiTesto 12">
            <a:extLst>
              <a:ext uri="{FF2B5EF4-FFF2-40B4-BE49-F238E27FC236}">
                <a16:creationId xmlns:a16="http://schemas.microsoft.com/office/drawing/2014/main" id="{23A96476-9084-1941-9DB4-ACA23C17C6E2}"/>
              </a:ext>
            </a:extLst>
          </p:cNvPr>
          <p:cNvSpPr txBox="1"/>
          <p:nvPr/>
        </p:nvSpPr>
        <p:spPr>
          <a:xfrm>
            <a:off x="629976" y="782254"/>
            <a:ext cx="10995659" cy="584775"/>
          </a:xfrm>
          <a:prstGeom prst="rect">
            <a:avLst/>
          </a:prstGeom>
          <a:noFill/>
        </p:spPr>
        <p:txBody>
          <a:bodyPr wrap="square">
            <a:spAutoFit/>
          </a:bodyPr>
          <a:lstStyle/>
          <a:p>
            <a:pPr algn="just"/>
            <a:r>
              <a:rPr kumimoji="0" lang="en-GB" sz="1600" b="1" i="0" u="none" strike="noStrike" kern="1200" cap="small" spc="0" normalizeH="0" baseline="0" noProof="0" dirty="0">
                <a:ln>
                  <a:noFill/>
                </a:ln>
                <a:solidFill>
                  <a:schemeClr val="accent5">
                    <a:lumMod val="50000"/>
                  </a:schemeClr>
                </a:solidFill>
                <a:effectLst/>
                <a:uLnTx/>
                <a:uFillTx/>
                <a:latin typeface="Univers Light"/>
                <a:ea typeface="+mn-ea"/>
                <a:cs typeface="+mn-cs"/>
                <a:hlinkClick r:id="rId3" action="ppaction://hlinksldjump"/>
              </a:rPr>
              <a:t>Kinetic models</a:t>
            </a:r>
            <a:r>
              <a:rPr kumimoji="0" lang="en-GB" sz="1600" b="1" i="0" u="none" strike="noStrike" kern="1200" cap="small" spc="0" normalizeH="0" baseline="0" noProof="0" dirty="0">
                <a:ln>
                  <a:noFill/>
                </a:ln>
                <a:solidFill>
                  <a:srgbClr val="005B6B">
                    <a:lumMod val="75000"/>
                  </a:srgbClr>
                </a:solidFill>
                <a:effectLst/>
                <a:uLnTx/>
                <a:uFillTx/>
                <a:latin typeface="Univers Light"/>
                <a:ea typeface="+mn-ea"/>
                <a:cs typeface="+mn-cs"/>
              </a:rPr>
              <a:t>: </a:t>
            </a:r>
            <a:r>
              <a:rPr lang="en-GB" sz="1600" noProof="0" dirty="0"/>
              <a:t>describes the gas behaviour, </a:t>
            </a:r>
            <a:r>
              <a:rPr kumimoji="0" lang="en-GB" sz="1600" i="0" u="none" strike="noStrike" kern="1200" spc="0" normalizeH="0" noProof="0" dirty="0">
                <a:ln>
                  <a:noFill/>
                </a:ln>
                <a:effectLst/>
                <a:uLnTx/>
                <a:uFillTx/>
                <a:latin typeface="Univers Light"/>
                <a:ea typeface="+mn-ea"/>
                <a:cs typeface="+mn-cs"/>
              </a:rPr>
              <a:t>based either </a:t>
            </a:r>
            <a:r>
              <a:rPr lang="en-GB" sz="1600" noProof="0" dirty="0"/>
              <a:t>on the solution of the Boltzmann equation or </a:t>
            </a:r>
            <a:r>
              <a:rPr kumimoji="0" lang="en-GB" sz="1600" i="0" u="none" strike="noStrike" kern="1200" spc="0" normalizeH="0" noProof="0" dirty="0">
                <a:ln>
                  <a:noFill/>
                </a:ln>
                <a:effectLst/>
                <a:uLnTx/>
                <a:uFillTx/>
                <a:latin typeface="Univers Light"/>
                <a:ea typeface="+mn-ea"/>
                <a:cs typeface="+mn-cs"/>
              </a:rPr>
              <a:t>a statistical </a:t>
            </a:r>
            <a:r>
              <a:rPr lang="en-GB" sz="1600" noProof="0" dirty="0"/>
              <a:t>particle-in-cell </a:t>
            </a:r>
            <a:r>
              <a:rPr kumimoji="0" lang="en-GB" sz="1600" i="0" u="none" strike="noStrike" kern="1200" spc="0" normalizeH="0" noProof="0" dirty="0">
                <a:ln>
                  <a:noFill/>
                </a:ln>
                <a:effectLst/>
                <a:uLnTx/>
                <a:uFillTx/>
                <a:latin typeface="Univers Light"/>
                <a:ea typeface="+mn-ea"/>
                <a:cs typeface="+mn-cs"/>
                <a:hlinkClick r:id="rId4" action="ppaction://hlinksldjump"/>
              </a:rPr>
              <a:t>PIC(-MCC) </a:t>
            </a:r>
            <a:r>
              <a:rPr kumimoji="0" lang="en-GB" sz="1600" i="0" u="none" strike="noStrike" kern="1200" spc="0" normalizeH="0" noProof="0" dirty="0">
                <a:ln>
                  <a:noFill/>
                </a:ln>
                <a:effectLst/>
                <a:uLnTx/>
                <a:uFillTx/>
                <a:latin typeface="Univers Light"/>
                <a:ea typeface="+mn-ea"/>
                <a:cs typeface="+mn-cs"/>
              </a:rPr>
              <a:t>approach</a:t>
            </a:r>
            <a:r>
              <a:rPr lang="en-GB" sz="1600" noProof="0" dirty="0"/>
              <a:t>, with special focus on the description of the electron kinetics.</a:t>
            </a:r>
            <a:r>
              <a:rPr kumimoji="0" lang="en-GB" sz="1600" i="0" u="none" strike="noStrike" kern="1200" spc="0" normalizeH="0" noProof="0" dirty="0">
                <a:ln>
                  <a:noFill/>
                </a:ln>
                <a:effectLst/>
                <a:uLnTx/>
                <a:uFillTx/>
                <a:latin typeface="Univers Light"/>
                <a:ea typeface="+mn-ea"/>
                <a:cs typeface="+mn-cs"/>
              </a:rPr>
              <a:t> </a:t>
            </a:r>
          </a:p>
        </p:txBody>
      </p:sp>
      <p:sp>
        <p:nvSpPr>
          <p:cNvPr id="15" name="CasellaDiTesto 14">
            <a:extLst>
              <a:ext uri="{FF2B5EF4-FFF2-40B4-BE49-F238E27FC236}">
                <a16:creationId xmlns:a16="http://schemas.microsoft.com/office/drawing/2014/main" id="{93872BF8-7504-2CEA-74B9-18B17B6AF19C}"/>
              </a:ext>
            </a:extLst>
          </p:cNvPr>
          <p:cNvSpPr txBox="1"/>
          <p:nvPr/>
        </p:nvSpPr>
        <p:spPr>
          <a:xfrm>
            <a:off x="629977" y="4035910"/>
            <a:ext cx="11282186" cy="1323439"/>
          </a:xfrm>
          <a:prstGeom prst="rect">
            <a:avLst/>
          </a:prstGeom>
          <a:noFill/>
        </p:spPr>
        <p:txBody>
          <a:bodyPr wrap="square">
            <a:spAutoFit/>
          </a:bodyPr>
          <a:lstStyle/>
          <a:p>
            <a:pPr algn="just"/>
            <a:r>
              <a:rPr lang="en-GB" sz="1600" b="1" i="0" u="none" strike="noStrike" cap="small" noProof="0" dirty="0">
                <a:solidFill>
                  <a:schemeClr val="accent5">
                    <a:lumMod val="50000"/>
                  </a:schemeClr>
                </a:solidFill>
              </a:rPr>
              <a:t>global models (0D chemical kinetics models)</a:t>
            </a:r>
            <a:r>
              <a:rPr lang="en-GB" sz="1600" b="1" i="0" u="none" strike="noStrike" cap="small" noProof="0" dirty="0">
                <a:solidFill>
                  <a:schemeClr val="accent5">
                    <a:lumMod val="50000"/>
                  </a:schemeClr>
                </a:solidFill>
                <a:latin typeface="AdvOTf9433e2d"/>
              </a:rPr>
              <a:t>: </a:t>
            </a:r>
            <a:r>
              <a:rPr lang="en-GB" sz="1600" b="0" i="0" u="none" strike="noStrike" baseline="0" noProof="0" dirty="0"/>
              <a:t>based on the solution to the particle and energy rate-balance equations for the main plasma</a:t>
            </a:r>
            <a:r>
              <a:rPr lang="en-GB" sz="1600" noProof="0" dirty="0"/>
              <a:t> </a:t>
            </a:r>
            <a:r>
              <a:rPr lang="en-GB" sz="1600" b="0" i="0" u="none" strike="noStrike" baseline="0" noProof="0" dirty="0"/>
              <a:t>species, usually including a very complete reaction chemistry. In these approaches </a:t>
            </a:r>
            <a:r>
              <a:rPr lang="en-GB" sz="1600" noProof="0" dirty="0"/>
              <a:t>the conservation equations for the number density of the various plasma species, are reduced to simple balance equations, based on production and loss terms as defined by the chemical reactions, hence typically neglecting the transport term, although methods have been developed to include the effect of transport losses.</a:t>
            </a:r>
          </a:p>
        </p:txBody>
      </p:sp>
      <p:pic>
        <p:nvPicPr>
          <p:cNvPr id="22" name="Immagine 21" descr="Immagine che contiene testo, Carattere, logo, schermata&#10;&#10;Il contenuto generato dall'IA potrebbe non essere corretto.">
            <a:extLst>
              <a:ext uri="{FF2B5EF4-FFF2-40B4-BE49-F238E27FC236}">
                <a16:creationId xmlns:a16="http://schemas.microsoft.com/office/drawing/2014/main" id="{4E3A976F-9E9F-70CB-A32F-273DA5BE3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Tree>
    <p:extLst>
      <p:ext uri="{BB962C8B-B14F-4D97-AF65-F5344CB8AC3E}">
        <p14:creationId xmlns:p14="http://schemas.microsoft.com/office/powerpoint/2010/main" val="35028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F5253-24F2-5FDF-02EF-4C45BB6A6C4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495D2DF-AAE6-25A2-3B10-701161711177}"/>
              </a:ext>
            </a:extLst>
          </p:cNvPr>
          <p:cNvSpPr txBox="1">
            <a:spLocks/>
          </p:cNvSpPr>
          <p:nvPr/>
        </p:nvSpPr>
        <p:spPr>
          <a:xfrm>
            <a:off x="598170" y="286244"/>
            <a:ext cx="10995659" cy="424062"/>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endParaRPr lang="en-GB" sz="2500" cap="small" noProof="0">
              <a:solidFill>
                <a:schemeClr val="accent4"/>
              </a:solidFill>
            </a:endParaRPr>
          </a:p>
        </p:txBody>
      </p:sp>
      <p:sp>
        <p:nvSpPr>
          <p:cNvPr id="3" name="Segnaposto data 2">
            <a:extLst>
              <a:ext uri="{FF2B5EF4-FFF2-40B4-BE49-F238E27FC236}">
                <a16:creationId xmlns:a16="http://schemas.microsoft.com/office/drawing/2014/main" id="{30BA7229-AEDE-9130-6E70-C87EC2D3A242}"/>
              </a:ext>
            </a:extLst>
          </p:cNvPr>
          <p:cNvSpPr>
            <a:spLocks noGrp="1"/>
          </p:cNvSpPr>
          <p:nvPr>
            <p:ph type="dt" sz="half" idx="10"/>
          </p:nvPr>
        </p:nvSpPr>
        <p:spPr/>
        <p:txBody>
          <a:bodyPr/>
          <a:lstStyle/>
          <a:p>
            <a:r>
              <a:rPr lang="it-IT"/>
              <a:t>Conferenza Italiana Plasmi, 4 Febbraio 2026, Frascati</a:t>
            </a:r>
            <a:endParaRPr lang="en-US"/>
          </a:p>
        </p:txBody>
      </p:sp>
      <p:sp>
        <p:nvSpPr>
          <p:cNvPr id="9" name="Segnaposto data 11">
            <a:extLst>
              <a:ext uri="{FF2B5EF4-FFF2-40B4-BE49-F238E27FC236}">
                <a16:creationId xmlns:a16="http://schemas.microsoft.com/office/drawing/2014/main" id="{72B691C0-F78E-BED0-47AD-011B20029E1D}"/>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sp>
        <p:nvSpPr>
          <p:cNvPr id="16" name="CasellaDiTesto 15">
            <a:extLst>
              <a:ext uri="{FF2B5EF4-FFF2-40B4-BE49-F238E27FC236}">
                <a16:creationId xmlns:a16="http://schemas.microsoft.com/office/drawing/2014/main" id="{4881D194-3438-D143-F976-CD8B59DBF2DC}"/>
              </a:ext>
            </a:extLst>
          </p:cNvPr>
          <p:cNvSpPr txBox="1"/>
          <p:nvPr/>
        </p:nvSpPr>
        <p:spPr>
          <a:xfrm>
            <a:off x="907273" y="2025649"/>
            <a:ext cx="4291935" cy="31085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it-IT" sz="1400" dirty="0"/>
              <a:t>PIC models </a:t>
            </a:r>
            <a:r>
              <a:rPr lang="en-GB" sz="1400" noProof="0" dirty="0"/>
              <a:t>represent</a:t>
            </a:r>
            <a:r>
              <a:rPr lang="it-IT" sz="1400" dirty="0"/>
              <a:t> </a:t>
            </a:r>
            <a:r>
              <a:rPr lang="en-GB" sz="1400" noProof="0"/>
              <a:t>a relatively  </a:t>
            </a:r>
            <a:r>
              <a:rPr lang="en-GB" sz="1400" noProof="0" dirty="0"/>
              <a:t>simple and elegant approach to solve the Boltzmann equation without restrictive assumptions about the structure of the velocity distribution function or the coupling </a:t>
            </a:r>
            <a:r>
              <a:rPr lang="en-US" sz="1400" dirty="0"/>
              <a:t>of the particle motions with the fields. The main limitations of the method are those related to the solution of this equation, such as the discretization in the calculation of the fields and the fact of considering binary collisions in the PIC-MCC formulation. Despite the rather simple nature of the algorithm underlying this model, there is a high degree of theory behind it and, in addition, it can be efficiently implemented  by using modern HPC technologies.</a:t>
            </a:r>
            <a:endParaRPr lang="it-IT" sz="1400" dirty="0"/>
          </a:p>
        </p:txBody>
      </p:sp>
      <p:pic>
        <p:nvPicPr>
          <p:cNvPr id="22" name="Immagine 21" descr="Immagine che contiene testo, Carattere, logo, schermata&#10;&#10;Il contenuto generato dall'IA potrebbe non essere corretto.">
            <a:extLst>
              <a:ext uri="{FF2B5EF4-FFF2-40B4-BE49-F238E27FC236}">
                <a16:creationId xmlns:a16="http://schemas.microsoft.com/office/drawing/2014/main" id="{CE93F4E6-DC5E-2F99-C3E2-20F55448F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12" name="CasellaDiTesto 11">
            <a:extLst>
              <a:ext uri="{FF2B5EF4-FFF2-40B4-BE49-F238E27FC236}">
                <a16:creationId xmlns:a16="http://schemas.microsoft.com/office/drawing/2014/main" id="{EA11A871-8F72-EA4D-63DB-3860C28F360E}"/>
              </a:ext>
            </a:extLst>
          </p:cNvPr>
          <p:cNvSpPr txBox="1"/>
          <p:nvPr/>
        </p:nvSpPr>
        <p:spPr>
          <a:xfrm>
            <a:off x="635260" y="963204"/>
            <a:ext cx="10611860" cy="338554"/>
          </a:xfrm>
          <a:prstGeom prst="rect">
            <a:avLst/>
          </a:prstGeom>
          <a:noFill/>
        </p:spPr>
        <p:txBody>
          <a:bodyPr wrap="square">
            <a:spAutoFit/>
          </a:bodyPr>
          <a:lstStyle/>
          <a:p>
            <a:r>
              <a:rPr lang="en-US" sz="1600" dirty="0"/>
              <a:t>For most applications, PIC models give an  accurate computational description of a </a:t>
            </a:r>
            <a:r>
              <a:rPr lang="en-GB" sz="1600" b="1" dirty="0">
                <a:solidFill>
                  <a:srgbClr val="C00000"/>
                </a:solidFill>
              </a:rPr>
              <a:t>LTP.</a:t>
            </a:r>
            <a:r>
              <a:rPr lang="en-US" sz="1400" dirty="0"/>
              <a:t>.</a:t>
            </a:r>
            <a:endParaRPr lang="it-IT" sz="1400" dirty="0"/>
          </a:p>
        </p:txBody>
      </p:sp>
      <p:grpSp>
        <p:nvGrpSpPr>
          <p:cNvPr id="4" name="Gruppo 3">
            <a:extLst>
              <a:ext uri="{FF2B5EF4-FFF2-40B4-BE49-F238E27FC236}">
                <a16:creationId xmlns:a16="http://schemas.microsoft.com/office/drawing/2014/main" id="{EF2EE69F-0A9A-A143-3AB6-4313F24FC1DB}"/>
              </a:ext>
            </a:extLst>
          </p:cNvPr>
          <p:cNvGrpSpPr/>
          <p:nvPr/>
        </p:nvGrpSpPr>
        <p:grpSpPr>
          <a:xfrm>
            <a:off x="6525918" y="1528726"/>
            <a:ext cx="5666082" cy="3929028"/>
            <a:chOff x="6364606" y="2149961"/>
            <a:chExt cx="5666082" cy="3929028"/>
          </a:xfrm>
        </p:grpSpPr>
        <p:pic>
          <p:nvPicPr>
            <p:cNvPr id="1026" name="Picture 2">
              <a:extLst>
                <a:ext uri="{FF2B5EF4-FFF2-40B4-BE49-F238E27FC236}">
                  <a16:creationId xmlns:a16="http://schemas.microsoft.com/office/drawing/2014/main" id="{F20EBA19-1DE7-AE98-2F24-ADF42FF6B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5854" y="2567802"/>
              <a:ext cx="2605756" cy="3511187"/>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677A1060-DA14-3297-84BE-98C4FCBFCA0D}"/>
                </a:ext>
              </a:extLst>
            </p:cNvPr>
            <p:cNvSpPr txBox="1"/>
            <p:nvPr/>
          </p:nvSpPr>
          <p:spPr>
            <a:xfrm>
              <a:off x="9315857" y="2940031"/>
              <a:ext cx="2714831" cy="2169825"/>
            </a:xfrm>
            <a:prstGeom prst="rect">
              <a:avLst/>
            </a:prstGeom>
            <a:noFill/>
          </p:spPr>
          <p:txBody>
            <a:bodyPr wrap="square">
              <a:spAutoFit/>
            </a:bodyPr>
            <a:lstStyle/>
            <a:p>
              <a:r>
                <a:rPr lang="it-IT" sz="1200" dirty="0"/>
                <a:t>F. Taccogna et al. </a:t>
              </a:r>
              <a:r>
                <a:rPr lang="en-US" sz="1200" dirty="0"/>
                <a:t>(2022), Front. Phys. 10,1006994</a:t>
              </a:r>
            </a:p>
            <a:p>
              <a:r>
                <a:rPr lang="en-US" sz="1100" dirty="0"/>
                <a:t> </a:t>
              </a:r>
              <a:r>
                <a:rPr lang="it-IT" sz="1100" dirty="0"/>
                <a:t> </a:t>
              </a:r>
            </a:p>
            <a:p>
              <a:pPr algn="just"/>
              <a:r>
                <a:rPr lang="it-IT" sz="1000" dirty="0"/>
                <a:t>Two-</a:t>
              </a:r>
              <a:r>
                <a:rPr lang="it-IT" sz="1000" dirty="0" err="1"/>
                <a:t>dimensional</a:t>
              </a:r>
              <a:r>
                <a:rPr lang="it-IT" sz="1000" dirty="0"/>
                <a:t> </a:t>
              </a:r>
              <a:r>
                <a:rPr lang="it-IT" sz="1000" dirty="0" err="1"/>
                <a:t>maps</a:t>
              </a:r>
              <a:r>
                <a:rPr lang="it-IT" sz="1000" dirty="0"/>
                <a:t> of the </a:t>
              </a:r>
              <a:r>
                <a:rPr lang="it-IT" sz="1000" dirty="0" err="1"/>
                <a:t>most</a:t>
              </a:r>
              <a:r>
                <a:rPr lang="it-IT" sz="1000" dirty="0"/>
                <a:t> </a:t>
              </a:r>
              <a:r>
                <a:rPr lang="it-IT" sz="1000" dirty="0" err="1"/>
                <a:t>relevant</a:t>
              </a:r>
              <a:r>
                <a:rPr lang="it-IT" sz="1000" dirty="0"/>
                <a:t> HT plasma and gas </a:t>
              </a:r>
              <a:r>
                <a:rPr lang="it-IT" sz="1000" dirty="0" err="1"/>
                <a:t>parameters</a:t>
              </a:r>
              <a:r>
                <a:rPr lang="it-IT" sz="1000" dirty="0"/>
                <a:t> for the SPT20 </a:t>
              </a:r>
              <a:r>
                <a:rPr lang="it-IT" sz="1000" dirty="0" err="1"/>
                <a:t>nominal</a:t>
              </a:r>
              <a:r>
                <a:rPr lang="it-IT" sz="1000" dirty="0"/>
                <a:t> case </a:t>
              </a:r>
              <a:r>
                <a:rPr lang="it-IT" sz="1000" dirty="0" err="1"/>
                <a:t>using</a:t>
              </a:r>
              <a:r>
                <a:rPr lang="it-IT" sz="1000" dirty="0"/>
                <a:t> N</a:t>
              </a:r>
              <a:r>
                <a:rPr lang="it-IT" sz="1000" baseline="-25000" dirty="0"/>
                <a:t>2</a:t>
              </a:r>
              <a:r>
                <a:rPr lang="it-IT" sz="1000" dirty="0"/>
                <a:t> and O (case D) </a:t>
              </a:r>
              <a:r>
                <a:rPr lang="it-IT" sz="1000" dirty="0" err="1"/>
                <a:t>as</a:t>
              </a:r>
              <a:r>
                <a:rPr lang="it-IT" sz="1000" dirty="0"/>
                <a:t> the </a:t>
              </a:r>
              <a:r>
                <a:rPr lang="it-IT" sz="1000" dirty="0" err="1"/>
                <a:t>propellant</a:t>
              </a:r>
              <a:r>
                <a:rPr lang="it-IT" sz="1000" dirty="0"/>
                <a:t>: </a:t>
              </a:r>
              <a:r>
                <a:rPr lang="it-IT" sz="1000" b="1" dirty="0"/>
                <a:t>(A)</a:t>
              </a:r>
              <a:r>
                <a:rPr lang="it-IT" sz="1000" dirty="0"/>
                <a:t> </a:t>
              </a:r>
              <a:r>
                <a:rPr lang="it-IT" sz="1000" dirty="0" err="1"/>
                <a:t>electric</a:t>
              </a:r>
              <a:r>
                <a:rPr lang="it-IT" sz="1000" dirty="0"/>
                <a:t> </a:t>
              </a:r>
              <a:r>
                <a:rPr lang="it-IT" sz="1000" dirty="0" err="1"/>
                <a:t>potential</a:t>
              </a:r>
              <a:r>
                <a:rPr lang="it-IT" sz="1000" dirty="0"/>
                <a:t> </a:t>
              </a:r>
              <a:r>
                <a:rPr lang="el-GR" sz="1000" dirty="0">
                  <a:effectLst/>
                </a:rPr>
                <a:t>ϕ</a:t>
              </a:r>
              <a:r>
                <a:rPr lang="el-GR" sz="1000" dirty="0"/>
                <a:t> (</a:t>
              </a:r>
              <a:r>
                <a:rPr lang="it-IT" sz="1000" dirty="0"/>
                <a:t>V), </a:t>
              </a:r>
              <a:r>
                <a:rPr lang="it-IT" sz="1000" b="1" dirty="0"/>
                <a:t>(B)</a:t>
              </a:r>
              <a:r>
                <a:rPr lang="it-IT" sz="1000" dirty="0"/>
                <a:t> electron temperature </a:t>
              </a:r>
              <a:r>
                <a:rPr lang="it-IT" sz="1000" dirty="0">
                  <a:effectLst/>
                </a:rPr>
                <a:t>Te</a:t>
              </a:r>
              <a:r>
                <a:rPr lang="it-IT" sz="1000" dirty="0"/>
                <a:t> (eV), </a:t>
              </a:r>
              <a:r>
                <a:rPr lang="it-IT" sz="1000" b="1" dirty="0"/>
                <a:t>(C)</a:t>
              </a:r>
              <a:r>
                <a:rPr lang="it-IT" sz="1000" dirty="0"/>
                <a:t> electron </a:t>
              </a:r>
              <a:r>
                <a:rPr lang="it-IT" sz="1000" dirty="0" err="1"/>
                <a:t>density</a:t>
              </a:r>
              <a:r>
                <a:rPr lang="it-IT" sz="1000" dirty="0"/>
                <a:t> </a:t>
              </a:r>
              <a:r>
                <a:rPr lang="it-IT" sz="1000" dirty="0">
                  <a:effectLst/>
                </a:rPr>
                <a:t>ne</a:t>
              </a:r>
              <a:r>
                <a:rPr lang="it-IT" sz="1000" dirty="0"/>
                <a:t> (m</a:t>
              </a:r>
              <a:r>
                <a:rPr lang="it-IT" sz="1000" baseline="30000" dirty="0"/>
                <a:t>−3</a:t>
              </a:r>
              <a:r>
                <a:rPr lang="it-IT" sz="1000" dirty="0"/>
                <a:t>), </a:t>
              </a:r>
              <a:r>
                <a:rPr lang="it-IT" sz="1000" b="1" dirty="0"/>
                <a:t>(D)</a:t>
              </a:r>
              <a:r>
                <a:rPr lang="it-IT" sz="1000" dirty="0"/>
                <a:t> </a:t>
              </a:r>
              <a:r>
                <a:rPr lang="it-IT" sz="1000" dirty="0" err="1"/>
                <a:t>atomic</a:t>
              </a:r>
              <a:r>
                <a:rPr lang="it-IT" sz="1000" dirty="0"/>
                <a:t> </a:t>
              </a:r>
              <a:r>
                <a:rPr lang="it-IT" sz="1000" dirty="0" err="1"/>
                <a:t>density</a:t>
              </a:r>
              <a:r>
                <a:rPr lang="it-IT" sz="1000" dirty="0"/>
                <a:t> </a:t>
              </a:r>
              <a:r>
                <a:rPr lang="it-IT" sz="1000" dirty="0" err="1">
                  <a:effectLst/>
                </a:rPr>
                <a:t>n</a:t>
              </a:r>
              <a:r>
                <a:rPr lang="it-IT" sz="1000" baseline="-25000" dirty="0" err="1">
                  <a:effectLst/>
                </a:rPr>
                <a:t>O</a:t>
              </a:r>
              <a:r>
                <a:rPr lang="it-IT" sz="1000" dirty="0"/>
                <a:t> (m</a:t>
              </a:r>
              <a:r>
                <a:rPr lang="it-IT" sz="1000" baseline="30000" dirty="0"/>
                <a:t>−3</a:t>
              </a:r>
              <a:r>
                <a:rPr lang="it-IT" sz="1000" dirty="0"/>
                <a:t>), </a:t>
              </a:r>
              <a:r>
                <a:rPr lang="it-IT" sz="1000" b="1" dirty="0"/>
                <a:t>(E)</a:t>
              </a:r>
              <a:r>
                <a:rPr lang="it-IT" sz="1000" dirty="0"/>
                <a:t> and </a:t>
              </a:r>
              <a:r>
                <a:rPr lang="it-IT" sz="1000" b="1" dirty="0"/>
                <a:t>(F)</a:t>
              </a:r>
              <a:r>
                <a:rPr lang="it-IT" sz="1000" dirty="0"/>
                <a:t> </a:t>
              </a:r>
              <a:r>
                <a:rPr lang="it-IT" sz="1000" dirty="0" err="1"/>
                <a:t>electronic</a:t>
              </a:r>
              <a:r>
                <a:rPr lang="it-IT" sz="1000" dirty="0"/>
                <a:t> </a:t>
              </a:r>
              <a:r>
                <a:rPr lang="it-IT" sz="1000" dirty="0" err="1"/>
                <a:t>excitation</a:t>
              </a:r>
              <a:r>
                <a:rPr lang="it-IT" sz="1000" dirty="0"/>
                <a:t> and </a:t>
              </a:r>
              <a:r>
                <a:rPr lang="it-IT" sz="1000" dirty="0" err="1"/>
                <a:t>ionization</a:t>
              </a:r>
              <a:r>
                <a:rPr lang="it-IT" sz="1000" dirty="0"/>
                <a:t> rate </a:t>
              </a:r>
              <a:r>
                <a:rPr lang="it-IT" sz="1000" dirty="0" err="1"/>
                <a:t>coefficients</a:t>
              </a:r>
              <a:r>
                <a:rPr lang="it-IT" sz="1000" dirty="0"/>
                <a:t>, </a:t>
              </a:r>
              <a:r>
                <a:rPr lang="it-IT" sz="1000" dirty="0" err="1">
                  <a:effectLst/>
                </a:rPr>
                <a:t>k</a:t>
              </a:r>
              <a:r>
                <a:rPr lang="it-IT" sz="1000" baseline="-25000" dirty="0" err="1">
                  <a:effectLst/>
                </a:rPr>
                <a:t>eE,O</a:t>
              </a:r>
              <a:r>
                <a:rPr lang="it-IT" sz="1000" baseline="-25000" dirty="0"/>
                <a:t> </a:t>
              </a:r>
              <a:r>
                <a:rPr lang="it-IT" sz="1000" dirty="0"/>
                <a:t>and </a:t>
              </a:r>
              <a:r>
                <a:rPr lang="it-IT" sz="1000" dirty="0" err="1">
                  <a:effectLst/>
                </a:rPr>
                <a:t>k</a:t>
              </a:r>
              <a:r>
                <a:rPr lang="it-IT" sz="1000" baseline="-25000" dirty="0" err="1">
                  <a:effectLst/>
                </a:rPr>
                <a:t>ion,O</a:t>
              </a:r>
              <a:r>
                <a:rPr lang="it-IT" sz="1000" baseline="-25000" dirty="0"/>
                <a:t> </a:t>
              </a:r>
              <a:r>
                <a:rPr lang="it-IT" sz="1000" dirty="0"/>
                <a:t>(m</a:t>
              </a:r>
              <a:r>
                <a:rPr lang="it-IT" sz="1000" baseline="30000" dirty="0"/>
                <a:t>3</a:t>
              </a:r>
              <a:r>
                <a:rPr lang="it-IT" sz="1000" dirty="0"/>
                <a:t>s</a:t>
              </a:r>
              <a:r>
                <a:rPr lang="it-IT" sz="1000" baseline="30000" dirty="0"/>
                <a:t>−1</a:t>
              </a:r>
              <a:r>
                <a:rPr lang="it-IT" sz="1000" dirty="0"/>
                <a:t>), </a:t>
              </a:r>
              <a:r>
                <a:rPr lang="it-IT" sz="1000" b="1" dirty="0"/>
                <a:t>(G)</a:t>
              </a:r>
              <a:r>
                <a:rPr lang="it-IT" sz="1000" dirty="0"/>
                <a:t> </a:t>
              </a:r>
              <a:r>
                <a:rPr lang="it-IT" sz="1000" dirty="0" err="1"/>
                <a:t>ionization</a:t>
              </a:r>
              <a:r>
                <a:rPr lang="it-IT" sz="1000" dirty="0"/>
                <a:t> source </a:t>
              </a:r>
              <a:r>
                <a:rPr lang="it-IT" sz="1000" dirty="0" err="1"/>
                <a:t>term</a:t>
              </a:r>
              <a:r>
                <a:rPr lang="it-IT" sz="1000" dirty="0"/>
                <a:t> </a:t>
              </a:r>
              <a:r>
                <a:rPr lang="it-IT" sz="1000" dirty="0" err="1">
                  <a:effectLst/>
                </a:rPr>
                <a:t>S</a:t>
              </a:r>
              <a:r>
                <a:rPr lang="it-IT" sz="1000" baseline="-25000" dirty="0" err="1">
                  <a:effectLst/>
                </a:rPr>
                <a:t>ion</a:t>
              </a:r>
              <a:r>
                <a:rPr lang="it-IT" sz="1000" dirty="0" err="1">
                  <a:effectLst/>
                </a:rPr>
                <a:t>,</a:t>
              </a:r>
              <a:r>
                <a:rPr lang="it-IT" sz="1000" baseline="-25000" dirty="0" err="1">
                  <a:effectLst/>
                </a:rPr>
                <a:t>O</a:t>
              </a:r>
              <a:r>
                <a:rPr lang="it-IT" sz="1000" dirty="0"/>
                <a:t> (m</a:t>
              </a:r>
              <a:r>
                <a:rPr lang="it-IT" sz="1000" baseline="30000" dirty="0"/>
                <a:t>−3</a:t>
              </a:r>
              <a:r>
                <a:rPr lang="it-IT" sz="1000" dirty="0"/>
                <a:t>s</a:t>
              </a:r>
              <a:r>
                <a:rPr lang="it-IT" sz="1000" baseline="30000" dirty="0"/>
                <a:t>−1</a:t>
              </a:r>
              <a:r>
                <a:rPr lang="it-IT" sz="1000" dirty="0"/>
                <a:t>) and </a:t>
              </a:r>
              <a:r>
                <a:rPr lang="it-IT" sz="1000" b="1" dirty="0"/>
                <a:t>(H)</a:t>
              </a:r>
              <a:r>
                <a:rPr lang="it-IT" sz="1000" dirty="0"/>
                <a:t> </a:t>
              </a:r>
              <a:r>
                <a:rPr lang="it-IT" sz="1000" dirty="0" err="1"/>
                <a:t>ion</a:t>
              </a:r>
              <a:r>
                <a:rPr lang="it-IT" sz="1000" dirty="0"/>
                <a:t> </a:t>
              </a:r>
              <a:r>
                <a:rPr lang="it-IT" sz="1000" dirty="0" err="1"/>
                <a:t>flux</a:t>
              </a:r>
              <a:r>
                <a:rPr lang="it-IT" sz="1000" dirty="0"/>
                <a:t> </a:t>
              </a:r>
              <a:r>
                <a:rPr lang="el-GR" sz="1000" dirty="0">
                  <a:effectLst/>
                </a:rPr>
                <a:t>Γ</a:t>
              </a:r>
              <a:r>
                <a:rPr lang="it-IT" sz="1000" baseline="-25000" dirty="0">
                  <a:effectLst/>
                </a:rPr>
                <a:t>O+</a:t>
              </a:r>
              <a:r>
                <a:rPr lang="it-IT" sz="1000" dirty="0"/>
                <a:t> (m</a:t>
              </a:r>
              <a:r>
                <a:rPr lang="it-IT" sz="1000" baseline="30000" dirty="0"/>
                <a:t>−2</a:t>
              </a:r>
              <a:r>
                <a:rPr lang="it-IT" sz="1000" dirty="0"/>
                <a:t>s</a:t>
              </a:r>
              <a:r>
                <a:rPr lang="it-IT" sz="1000" baseline="30000" dirty="0"/>
                <a:t>−1</a:t>
              </a:r>
              <a:r>
                <a:rPr lang="it-IT" sz="1000" dirty="0"/>
                <a:t>)</a:t>
              </a:r>
            </a:p>
          </p:txBody>
        </p:sp>
        <p:sp>
          <p:nvSpPr>
            <p:cNvPr id="11" name="CasellaDiTesto 10">
              <a:extLst>
                <a:ext uri="{FF2B5EF4-FFF2-40B4-BE49-F238E27FC236}">
                  <a16:creationId xmlns:a16="http://schemas.microsoft.com/office/drawing/2014/main" id="{BCB1E7BF-E57F-163B-DDD1-A842D3DB7D11}"/>
                </a:ext>
              </a:extLst>
            </p:cNvPr>
            <p:cNvSpPr txBox="1"/>
            <p:nvPr/>
          </p:nvSpPr>
          <p:spPr>
            <a:xfrm>
              <a:off x="6364606" y="2149961"/>
              <a:ext cx="3961826" cy="369332"/>
            </a:xfrm>
            <a:prstGeom prst="rect">
              <a:avLst/>
            </a:prstGeom>
            <a:noFill/>
          </p:spPr>
          <p:txBody>
            <a:bodyPr wrap="square">
              <a:spAutoFit/>
            </a:bodyPr>
            <a:lstStyle/>
            <a:p>
              <a:r>
                <a:rPr lang="en-US" sz="1200" b="1">
                  <a:solidFill>
                    <a:schemeClr val="accent4">
                      <a:lumMod val="50000"/>
                    </a:schemeClr>
                  </a:solidFill>
                </a:rPr>
                <a:t>Application to an air-breathing, low-power Hall thruster</a:t>
              </a:r>
              <a:r>
                <a:rPr lang="en-US" sz="1800" b="1"/>
                <a:t>.</a:t>
              </a:r>
            </a:p>
          </p:txBody>
        </p:sp>
      </p:grpSp>
      <p:grpSp>
        <p:nvGrpSpPr>
          <p:cNvPr id="15" name="Gruppo 14">
            <a:extLst>
              <a:ext uri="{FF2B5EF4-FFF2-40B4-BE49-F238E27FC236}">
                <a16:creationId xmlns:a16="http://schemas.microsoft.com/office/drawing/2014/main" id="{9756F4F4-2823-5E36-69E0-66EE5132601A}"/>
              </a:ext>
            </a:extLst>
          </p:cNvPr>
          <p:cNvGrpSpPr/>
          <p:nvPr/>
        </p:nvGrpSpPr>
        <p:grpSpPr>
          <a:xfrm>
            <a:off x="7130675" y="5589270"/>
            <a:ext cx="4585500" cy="803634"/>
            <a:chOff x="7130675" y="5740510"/>
            <a:chExt cx="4235404" cy="652394"/>
          </a:xfrm>
        </p:grpSpPr>
        <p:grpSp>
          <p:nvGrpSpPr>
            <p:cNvPr id="14" name="Gruppo 13">
              <a:extLst>
                <a:ext uri="{FF2B5EF4-FFF2-40B4-BE49-F238E27FC236}">
                  <a16:creationId xmlns:a16="http://schemas.microsoft.com/office/drawing/2014/main" id="{0BDF5577-AA5E-B336-6C79-CE0175149EB4}"/>
                </a:ext>
              </a:extLst>
            </p:cNvPr>
            <p:cNvGrpSpPr/>
            <p:nvPr/>
          </p:nvGrpSpPr>
          <p:grpSpPr>
            <a:xfrm>
              <a:off x="8166206" y="5795269"/>
              <a:ext cx="3199873" cy="424062"/>
              <a:chOff x="8166206" y="5795269"/>
              <a:chExt cx="3199873" cy="424062"/>
            </a:xfrm>
          </p:grpSpPr>
          <p:pic>
            <p:nvPicPr>
              <p:cNvPr id="5" name="Immagine 4" descr="Immagine che contiene Carattere, testo, logo, emblema&#10;&#10;Il contenuto generato dall'IA potrebbe non essere corretto.">
                <a:extLst>
                  <a:ext uri="{FF2B5EF4-FFF2-40B4-BE49-F238E27FC236}">
                    <a16:creationId xmlns:a16="http://schemas.microsoft.com/office/drawing/2014/main" id="{F87F3270-24B9-02DC-AD1A-2487E58F0F0E}"/>
                  </a:ext>
                </a:extLst>
              </p:cNvPr>
              <p:cNvPicPr>
                <a:picLocks noChangeAspect="1"/>
              </p:cNvPicPr>
              <p:nvPr/>
            </p:nvPicPr>
            <p:blipFill>
              <a:blip r:embed="rId5" cstate="hqprint">
                <a:biLevel thresh="75000"/>
                <a:extLst>
                  <a:ext uri="{28A0092B-C50C-407E-A947-70E740481C1C}">
                    <a14:useLocalDpi xmlns:a14="http://schemas.microsoft.com/office/drawing/2010/main" val="0"/>
                  </a:ext>
                </a:extLst>
              </a:blip>
              <a:stretch>
                <a:fillRect/>
              </a:stretch>
            </p:blipFill>
            <p:spPr>
              <a:xfrm>
                <a:off x="10119740" y="5795269"/>
                <a:ext cx="576955" cy="424062"/>
              </a:xfrm>
              <a:prstGeom prst="rect">
                <a:avLst/>
              </a:prstGeom>
            </p:spPr>
          </p:pic>
          <p:pic>
            <p:nvPicPr>
              <p:cNvPr id="6" name="Immagine 5" descr="Immagine che contiene Elementi grafici, Carattere, schermata, grafica&#10;&#10;Il contenuto generato dall'IA potrebbe non essere corretto.">
                <a:extLst>
                  <a:ext uri="{FF2B5EF4-FFF2-40B4-BE49-F238E27FC236}">
                    <a16:creationId xmlns:a16="http://schemas.microsoft.com/office/drawing/2014/main" id="{CC279DAE-8D07-ECF4-356C-A511D872C40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920219" y="5965290"/>
                <a:ext cx="445860" cy="148708"/>
              </a:xfrm>
              <a:prstGeom prst="rect">
                <a:avLst/>
              </a:prstGeom>
            </p:spPr>
          </p:pic>
          <p:pic>
            <p:nvPicPr>
              <p:cNvPr id="7" name="Immagine 6" descr="Immagine che contiene testo, Carattere, logo, schermata&#10;&#10;Il contenuto generato dall'IA potrebbe non essere corretto.">
                <a:extLst>
                  <a:ext uri="{FF2B5EF4-FFF2-40B4-BE49-F238E27FC236}">
                    <a16:creationId xmlns:a16="http://schemas.microsoft.com/office/drawing/2014/main" id="{95465E7C-2C45-86E3-B641-BF966C6EA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7913" y="5872513"/>
                <a:ext cx="806197" cy="346818"/>
              </a:xfrm>
              <a:prstGeom prst="rect">
                <a:avLst/>
              </a:prstGeom>
            </p:spPr>
          </p:pic>
          <p:pic>
            <p:nvPicPr>
              <p:cNvPr id="10" name="Immagine 9" descr="Immagine che contiene testo, Carattere, logo, simbolo&#10;&#10;Il contenuto generato dall'IA potrebbe non essere corretto.">
                <a:extLst>
                  <a:ext uri="{FF2B5EF4-FFF2-40B4-BE49-F238E27FC236}">
                    <a16:creationId xmlns:a16="http://schemas.microsoft.com/office/drawing/2014/main" id="{76CE063D-7B7E-3D7E-EC67-15AFE7E7F92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66206" y="5927169"/>
                <a:ext cx="689192" cy="266680"/>
              </a:xfrm>
              <a:prstGeom prst="rect">
                <a:avLst/>
              </a:prstGeom>
            </p:spPr>
          </p:pic>
        </p:grpSp>
        <p:pic>
          <p:nvPicPr>
            <p:cNvPr id="13" name="Immagine 12" descr="Immagine che contiene testo, Carattere, logo, simbolo&#10;&#10;Il contenuto generato dall'IA potrebbe non essere corretto.">
              <a:extLst>
                <a:ext uri="{FF2B5EF4-FFF2-40B4-BE49-F238E27FC236}">
                  <a16:creationId xmlns:a16="http://schemas.microsoft.com/office/drawing/2014/main" id="{468F1448-D5C4-6192-D373-6FF5066BB72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30675" y="5740510"/>
              <a:ext cx="652394" cy="652394"/>
            </a:xfrm>
            <a:prstGeom prst="rect">
              <a:avLst/>
            </a:prstGeom>
          </p:spPr>
        </p:pic>
      </p:grpSp>
    </p:spTree>
    <p:extLst>
      <p:ext uri="{BB962C8B-B14F-4D97-AF65-F5344CB8AC3E}">
        <p14:creationId xmlns:p14="http://schemas.microsoft.com/office/powerpoint/2010/main" val="103740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4A70E-8986-059E-070A-850D66947F2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8914289-CA33-078B-BEDE-8D7FA5AADFE8}"/>
              </a:ext>
            </a:extLst>
          </p:cNvPr>
          <p:cNvSpPr txBox="1">
            <a:spLocks/>
          </p:cNvSpPr>
          <p:nvPr/>
        </p:nvSpPr>
        <p:spPr>
          <a:xfrm>
            <a:off x="598170" y="286244"/>
            <a:ext cx="10995659" cy="424062"/>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GB" sz="2500" b="1" noProof="0" dirty="0"/>
              <a:t>State-to-</a:t>
            </a:r>
            <a:r>
              <a:rPr lang="en-GB" sz="2500" b="1" dirty="0"/>
              <a:t>S</a:t>
            </a:r>
            <a:r>
              <a:rPr lang="en-GB" sz="2500" b="1" noProof="0" dirty="0" err="1"/>
              <a:t>tate</a:t>
            </a:r>
            <a:r>
              <a:rPr lang="en-GB" sz="2500" b="1" noProof="0" dirty="0"/>
              <a:t> Approach</a:t>
            </a:r>
          </a:p>
        </p:txBody>
      </p:sp>
      <p:sp>
        <p:nvSpPr>
          <p:cNvPr id="3" name="CasellaDiTesto 2">
            <a:extLst>
              <a:ext uri="{FF2B5EF4-FFF2-40B4-BE49-F238E27FC236}">
                <a16:creationId xmlns:a16="http://schemas.microsoft.com/office/drawing/2014/main" id="{0DA083AA-4B1A-C0C4-47F0-7EB45A2771C9}"/>
              </a:ext>
            </a:extLst>
          </p:cNvPr>
          <p:cNvSpPr txBox="1"/>
          <p:nvPr/>
        </p:nvSpPr>
        <p:spPr>
          <a:xfrm>
            <a:off x="684763" y="927704"/>
            <a:ext cx="10822472" cy="954107"/>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GB" sz="1400" noProof="0"/>
              <a:t>The complex process occurring in the tail can be effectively studied through </a:t>
            </a:r>
            <a:r>
              <a:rPr lang="en-GB" sz="1400" b="1" noProof="0">
                <a:solidFill>
                  <a:srgbClr val="0070C0"/>
                </a:solidFill>
              </a:rPr>
              <a:t>S</a:t>
            </a:r>
            <a:r>
              <a:rPr lang="en-GB" sz="1400" noProof="0">
                <a:solidFill>
                  <a:srgbClr val="0070C0"/>
                </a:solidFill>
              </a:rPr>
              <a:t>tate</a:t>
            </a:r>
            <a:r>
              <a:rPr lang="en-GB" sz="1400" b="1" noProof="0">
                <a:solidFill>
                  <a:srgbClr val="0070C0"/>
                </a:solidFill>
              </a:rPr>
              <a:t>-t</a:t>
            </a:r>
            <a:r>
              <a:rPr lang="en-GB" sz="1400" noProof="0">
                <a:solidFill>
                  <a:srgbClr val="0070C0"/>
                </a:solidFill>
              </a:rPr>
              <a:t>o</a:t>
            </a:r>
            <a:r>
              <a:rPr lang="en-GB" sz="1400" b="1" noProof="0">
                <a:solidFill>
                  <a:srgbClr val="0070C0"/>
                </a:solidFill>
              </a:rPr>
              <a:t>-S</a:t>
            </a:r>
            <a:r>
              <a:rPr lang="en-GB" sz="1400" noProof="0">
                <a:solidFill>
                  <a:srgbClr val="0070C0"/>
                </a:solidFill>
              </a:rPr>
              <a:t>tate</a:t>
            </a:r>
            <a:r>
              <a:rPr lang="en-GB" sz="1400" noProof="0"/>
              <a:t> models. </a:t>
            </a:r>
            <a:r>
              <a:rPr lang="en-US" sz="1400"/>
              <a:t>In </a:t>
            </a:r>
            <a:r>
              <a:rPr lang="en-US" sz="1400" err="1"/>
              <a:t>StS</a:t>
            </a:r>
            <a:r>
              <a:rPr lang="en-US" sz="1400"/>
              <a:t> models the chemical species in specific states (electronically excited states, roto-vibrationally excited levels) are treated kinetically with independent master equations and characterized dynamically with state-resolved cross sections and rate coefficients, with the reliability of the models and their predictive capability critically depending on the accuracy of the dynamical information.</a:t>
            </a:r>
            <a:endParaRPr lang="en-GB" sz="1400"/>
          </a:p>
        </p:txBody>
      </p:sp>
      <p:sp>
        <p:nvSpPr>
          <p:cNvPr id="4" name="Segnaposto data 3">
            <a:extLst>
              <a:ext uri="{FF2B5EF4-FFF2-40B4-BE49-F238E27FC236}">
                <a16:creationId xmlns:a16="http://schemas.microsoft.com/office/drawing/2014/main" id="{D389FC22-EFA5-83AC-39D1-0F8BA8AEEB24}"/>
              </a:ext>
            </a:extLst>
          </p:cNvPr>
          <p:cNvSpPr>
            <a:spLocks noGrp="1"/>
          </p:cNvSpPr>
          <p:nvPr>
            <p:ph type="dt" sz="half" idx="10"/>
          </p:nvPr>
        </p:nvSpPr>
        <p:spPr/>
        <p:txBody>
          <a:bodyPr/>
          <a:lstStyle/>
          <a:p>
            <a:r>
              <a:rPr lang="it-IT"/>
              <a:t>Conferenza Italiana Plasmi, 4 Febbraio 2026, Frascati</a:t>
            </a:r>
            <a:endParaRPr lang="en-US"/>
          </a:p>
        </p:txBody>
      </p:sp>
      <p:sp>
        <p:nvSpPr>
          <p:cNvPr id="7" name="Segnaposto data 11">
            <a:extLst>
              <a:ext uri="{FF2B5EF4-FFF2-40B4-BE49-F238E27FC236}">
                <a16:creationId xmlns:a16="http://schemas.microsoft.com/office/drawing/2014/main" id="{B3C73166-6D01-F97F-B5CE-6B4C754D4DC8}"/>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E242FC84-14B4-AA62-F9A6-22B9445D0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15" name="CasellaDiTesto 14">
            <a:extLst>
              <a:ext uri="{FF2B5EF4-FFF2-40B4-BE49-F238E27FC236}">
                <a16:creationId xmlns:a16="http://schemas.microsoft.com/office/drawing/2014/main" id="{63FDBDA5-6AA9-BA38-5F37-F1A3AAC4F5F4}"/>
              </a:ext>
            </a:extLst>
          </p:cNvPr>
          <p:cNvSpPr txBox="1"/>
          <p:nvPr/>
        </p:nvSpPr>
        <p:spPr>
          <a:xfrm>
            <a:off x="684763" y="4323923"/>
            <a:ext cx="10870574" cy="954107"/>
          </a:xfrm>
          <a:prstGeom prst="rect">
            <a:avLst/>
          </a:prstGeom>
          <a:ln w="28575"/>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Univers Light"/>
                <a:ea typeface="+mn-ea"/>
                <a:cs typeface="+mn-cs"/>
              </a:rPr>
              <a:t>Non-equilibrium plasma kinetics assumes a strategic importance in molecular plasmas for describing the population densities of rotational, vibrational and electronic states which are strongly linked to the electron energy distribution function (EEDF) through so-called vibrational and electronic </a:t>
            </a:r>
            <a:r>
              <a:rPr kumimoji="0" lang="en-GB" sz="1400" b="0" i="0" u="none" strike="noStrike" kern="1200" cap="none" spc="0" normalizeH="0" baseline="0" noProof="0" dirty="0" err="1">
                <a:ln>
                  <a:noFill/>
                </a:ln>
                <a:solidFill>
                  <a:prstClr val="black"/>
                </a:solidFill>
                <a:effectLst/>
                <a:uLnTx/>
                <a:uFillTx/>
                <a:latin typeface="Univers Light"/>
                <a:ea typeface="+mn-ea"/>
                <a:cs typeface="+mn-cs"/>
              </a:rPr>
              <a:t>superelastic</a:t>
            </a:r>
            <a:r>
              <a:rPr kumimoji="0" lang="en-GB" sz="1400" b="0" i="0" u="none" strike="noStrike" kern="1200" cap="none" spc="0" normalizeH="0" baseline="0" noProof="0" dirty="0">
                <a:ln>
                  <a:noFill/>
                </a:ln>
                <a:solidFill>
                  <a:prstClr val="black"/>
                </a:solidFill>
                <a:effectLst/>
                <a:uLnTx/>
                <a:uFillTx/>
                <a:latin typeface="Univers Light"/>
                <a:ea typeface="+mn-ea"/>
                <a:cs typeface="+mn-cs"/>
              </a:rPr>
              <a:t> collisions. Energy stored in the vibrational excitation can be redistributed to V-T V-V and V-R collisions. </a:t>
            </a:r>
            <a:r>
              <a:rPr kumimoji="0" lang="en-US" sz="1400" b="0" i="0" u="none" strike="noStrike" kern="1200" cap="none" spc="0" normalizeH="0" baseline="0" noProof="0" dirty="0" err="1">
                <a:ln>
                  <a:noFill/>
                </a:ln>
                <a:solidFill>
                  <a:prstClr val="black"/>
                </a:solidFill>
                <a:effectLst/>
                <a:uLnTx/>
                <a:uFillTx/>
                <a:latin typeface="Univers Light"/>
                <a:ea typeface="+mn-ea"/>
                <a:cs typeface="+mn-cs"/>
              </a:rPr>
              <a:t>StS</a:t>
            </a:r>
            <a:r>
              <a:rPr kumimoji="0" lang="en-US" sz="1400" b="0" i="0" u="none" strike="noStrike" kern="1200" cap="none" spc="0" normalizeH="0" baseline="0" noProof="0" dirty="0">
                <a:ln>
                  <a:noFill/>
                </a:ln>
                <a:solidFill>
                  <a:prstClr val="black"/>
                </a:solidFill>
                <a:effectLst/>
                <a:uLnTx/>
                <a:uFillTx/>
                <a:latin typeface="Univers Light"/>
                <a:ea typeface="+mn-ea"/>
                <a:cs typeface="+mn-cs"/>
              </a:rPr>
              <a:t> approach is able to describe non-equilibrium vibrational distributions and non-Maxwell EEDFs.</a:t>
            </a:r>
            <a:endParaRPr kumimoji="0" lang="en-GB" sz="1400" b="0" i="0" u="none" strike="noStrike" kern="1200" cap="none" spc="0" normalizeH="0" baseline="0" noProof="0" dirty="0">
              <a:ln>
                <a:noFill/>
              </a:ln>
              <a:solidFill>
                <a:prstClr val="black"/>
              </a:solidFill>
              <a:effectLst/>
              <a:uLnTx/>
              <a:uFillTx/>
              <a:latin typeface="Univers Light"/>
              <a:ea typeface="+mn-ea"/>
              <a:cs typeface="+mn-cs"/>
            </a:endParaRPr>
          </a:p>
        </p:txBody>
      </p:sp>
      <p:pic>
        <p:nvPicPr>
          <p:cNvPr id="9" name="Immagine 8">
            <a:extLst>
              <a:ext uri="{FF2B5EF4-FFF2-40B4-BE49-F238E27FC236}">
                <a16:creationId xmlns:a16="http://schemas.microsoft.com/office/drawing/2014/main" id="{A97D0D39-F5BE-4481-63DB-0E124CB8DB80}"/>
              </a:ext>
            </a:extLst>
          </p:cNvPr>
          <p:cNvPicPr>
            <a:picLocks noChangeAspect="1"/>
          </p:cNvPicPr>
          <p:nvPr/>
        </p:nvPicPr>
        <p:blipFill>
          <a:blip r:embed="rId4"/>
          <a:stretch>
            <a:fillRect/>
          </a:stretch>
        </p:blipFill>
        <p:spPr>
          <a:xfrm>
            <a:off x="3571824" y="2367528"/>
            <a:ext cx="4048176" cy="1143100"/>
          </a:xfrm>
          <a:prstGeom prst="rect">
            <a:avLst/>
          </a:prstGeom>
        </p:spPr>
      </p:pic>
      <p:grpSp>
        <p:nvGrpSpPr>
          <p:cNvPr id="12" name="Gruppo 11">
            <a:extLst>
              <a:ext uri="{FF2B5EF4-FFF2-40B4-BE49-F238E27FC236}">
                <a16:creationId xmlns:a16="http://schemas.microsoft.com/office/drawing/2014/main" id="{17B3DACF-0E21-8AB9-C023-2BED52BB0D2B}"/>
              </a:ext>
            </a:extLst>
          </p:cNvPr>
          <p:cNvGrpSpPr/>
          <p:nvPr/>
        </p:nvGrpSpPr>
        <p:grpSpPr>
          <a:xfrm>
            <a:off x="10514858" y="5874533"/>
            <a:ext cx="806197" cy="433583"/>
            <a:chOff x="10476506" y="5928200"/>
            <a:chExt cx="806197" cy="433583"/>
          </a:xfrm>
        </p:grpSpPr>
        <p:pic>
          <p:nvPicPr>
            <p:cNvPr id="13" name="Immagine 12" descr="Immagine che contiene testo, Carattere, logo, schermata&#10;&#10;Il contenuto generato dall'IA potrebbe non essere corretto.">
              <a:extLst>
                <a:ext uri="{FF2B5EF4-FFF2-40B4-BE49-F238E27FC236}">
                  <a16:creationId xmlns:a16="http://schemas.microsoft.com/office/drawing/2014/main" id="{FD61757E-6A4F-41A0-932A-B86C54BBE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506" y="5928200"/>
              <a:ext cx="806197" cy="346818"/>
            </a:xfrm>
            <a:prstGeom prst="rect">
              <a:avLst/>
            </a:prstGeom>
          </p:spPr>
        </p:pic>
        <p:sp>
          <p:nvSpPr>
            <p:cNvPr id="25" name="CasellaDiTesto 24">
              <a:extLst>
                <a:ext uri="{FF2B5EF4-FFF2-40B4-BE49-F238E27FC236}">
                  <a16:creationId xmlns:a16="http://schemas.microsoft.com/office/drawing/2014/main" id="{AF7D82A3-1E43-2F54-E650-AD25773DCFEF}"/>
                </a:ext>
              </a:extLst>
            </p:cNvPr>
            <p:cNvSpPr txBox="1"/>
            <p:nvPr/>
          </p:nvSpPr>
          <p:spPr>
            <a:xfrm>
              <a:off x="10659144" y="6146339"/>
              <a:ext cx="591267" cy="215444"/>
            </a:xfrm>
            <a:prstGeom prst="rect">
              <a:avLst/>
            </a:prstGeom>
            <a:noFill/>
          </p:spPr>
          <p:txBody>
            <a:bodyPr wrap="square" rtlCol="0">
              <a:spAutoFit/>
            </a:bodyPr>
            <a:lstStyle/>
            <a:p>
              <a:r>
                <a:rPr lang="it-IT" sz="800" b="1">
                  <a:solidFill>
                    <a:schemeClr val="accent6">
                      <a:lumMod val="50000"/>
                    </a:schemeClr>
                  </a:solidFill>
                </a:rPr>
                <a:t>Bari</a:t>
              </a:r>
            </a:p>
          </p:txBody>
        </p:sp>
      </p:grpSp>
    </p:spTree>
    <p:extLst>
      <p:ext uri="{BB962C8B-B14F-4D97-AF65-F5344CB8AC3E}">
        <p14:creationId xmlns:p14="http://schemas.microsoft.com/office/powerpoint/2010/main" val="183189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0DAF3-0C92-6105-99AA-02C87A1775B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AA9AA02-58ED-A555-D427-F71FD7C47CC1}"/>
              </a:ext>
            </a:extLst>
          </p:cNvPr>
          <p:cNvSpPr txBox="1">
            <a:spLocks/>
          </p:cNvSpPr>
          <p:nvPr/>
        </p:nvSpPr>
        <p:spPr>
          <a:xfrm>
            <a:off x="598170" y="286244"/>
            <a:ext cx="10995659" cy="424062"/>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GB" sz="2500" b="1" noProof="0" dirty="0"/>
              <a:t>State-to-</a:t>
            </a:r>
            <a:r>
              <a:rPr lang="en-GB" sz="2500" b="1" dirty="0"/>
              <a:t>S</a:t>
            </a:r>
            <a:r>
              <a:rPr lang="en-GB" sz="2500" b="1" noProof="0" dirty="0" err="1"/>
              <a:t>tate</a:t>
            </a:r>
            <a:r>
              <a:rPr lang="en-GB" sz="2500" b="1" noProof="0" dirty="0"/>
              <a:t> Approach</a:t>
            </a:r>
          </a:p>
        </p:txBody>
      </p:sp>
      <p:sp>
        <p:nvSpPr>
          <p:cNvPr id="4" name="Segnaposto data 3">
            <a:extLst>
              <a:ext uri="{FF2B5EF4-FFF2-40B4-BE49-F238E27FC236}">
                <a16:creationId xmlns:a16="http://schemas.microsoft.com/office/drawing/2014/main" id="{BD974AA2-55C3-7519-89C8-CE55D8E0E78A}"/>
              </a:ext>
            </a:extLst>
          </p:cNvPr>
          <p:cNvSpPr>
            <a:spLocks noGrp="1"/>
          </p:cNvSpPr>
          <p:nvPr>
            <p:ph type="dt" sz="half" idx="10"/>
          </p:nvPr>
        </p:nvSpPr>
        <p:spPr/>
        <p:txBody>
          <a:bodyPr/>
          <a:lstStyle/>
          <a:p>
            <a:r>
              <a:rPr lang="it-IT"/>
              <a:t>Conferenza Italiana Plasmi, 4 Febbraio 2026, Frascati</a:t>
            </a:r>
            <a:endParaRPr lang="en-US"/>
          </a:p>
        </p:txBody>
      </p:sp>
      <p:sp>
        <p:nvSpPr>
          <p:cNvPr id="7" name="Segnaposto data 11">
            <a:extLst>
              <a:ext uri="{FF2B5EF4-FFF2-40B4-BE49-F238E27FC236}">
                <a16:creationId xmlns:a16="http://schemas.microsoft.com/office/drawing/2014/main" id="{3E36554E-53F2-D196-A0BD-A2A95FE4ADBD}"/>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grpSp>
        <p:nvGrpSpPr>
          <p:cNvPr id="24" name="Gruppo 23">
            <a:extLst>
              <a:ext uri="{FF2B5EF4-FFF2-40B4-BE49-F238E27FC236}">
                <a16:creationId xmlns:a16="http://schemas.microsoft.com/office/drawing/2014/main" id="{B9E430C8-7151-AD91-C72A-8C2294ACF538}"/>
              </a:ext>
            </a:extLst>
          </p:cNvPr>
          <p:cNvGrpSpPr/>
          <p:nvPr/>
        </p:nvGrpSpPr>
        <p:grpSpPr>
          <a:xfrm>
            <a:off x="5884503" y="2974079"/>
            <a:ext cx="1432333" cy="581467"/>
            <a:chOff x="5399469" y="3961878"/>
            <a:chExt cx="1432333" cy="581467"/>
          </a:xfrm>
        </p:grpSpPr>
        <p:sp>
          <p:nvSpPr>
            <p:cNvPr id="19" name="Freccia a destra 18">
              <a:extLst>
                <a:ext uri="{FF2B5EF4-FFF2-40B4-BE49-F238E27FC236}">
                  <a16:creationId xmlns:a16="http://schemas.microsoft.com/office/drawing/2014/main" id="{143A4905-FB36-1658-DEF3-D25A3865B995}"/>
                </a:ext>
              </a:extLst>
            </p:cNvPr>
            <p:cNvSpPr/>
            <p:nvPr/>
          </p:nvSpPr>
          <p:spPr>
            <a:xfrm>
              <a:off x="5439496" y="3961878"/>
              <a:ext cx="1313008" cy="5814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A94CD15A-F416-3325-A5BA-DE047CF2CCA2}"/>
                </a:ext>
              </a:extLst>
            </p:cNvPr>
            <p:cNvSpPr txBox="1"/>
            <p:nvPr/>
          </p:nvSpPr>
          <p:spPr>
            <a:xfrm>
              <a:off x="5399469" y="4059042"/>
              <a:ext cx="1432333" cy="338554"/>
            </a:xfrm>
            <a:prstGeom prst="rect">
              <a:avLst/>
            </a:prstGeom>
            <a:noFill/>
          </p:spPr>
          <p:txBody>
            <a:bodyPr wrap="square" rtlCol="0">
              <a:spAutoFit/>
            </a:bodyPr>
            <a:lstStyle/>
            <a:p>
              <a:r>
                <a:rPr lang="it-IT" sz="1600" b="1" dirty="0" err="1">
                  <a:solidFill>
                    <a:schemeClr val="bg1"/>
                  </a:solidFill>
                </a:rPr>
                <a:t>StS</a:t>
              </a:r>
              <a:r>
                <a:rPr lang="it-IT" sz="1600" b="1" dirty="0">
                  <a:solidFill>
                    <a:schemeClr val="bg1"/>
                  </a:solidFill>
                </a:rPr>
                <a:t> </a:t>
              </a:r>
              <a:r>
                <a:rPr lang="it-IT" sz="1600" b="1" dirty="0" err="1">
                  <a:solidFill>
                    <a:schemeClr val="bg1"/>
                  </a:solidFill>
                </a:rPr>
                <a:t>at</a:t>
              </a:r>
              <a:r>
                <a:rPr lang="it-IT" sz="1600" b="1" dirty="0">
                  <a:solidFill>
                    <a:schemeClr val="bg1"/>
                  </a:solidFill>
                </a:rPr>
                <a:t> work</a:t>
              </a:r>
            </a:p>
          </p:txBody>
        </p:sp>
      </p:grpSp>
      <p:grpSp>
        <p:nvGrpSpPr>
          <p:cNvPr id="13" name="Gruppo 12">
            <a:extLst>
              <a:ext uri="{FF2B5EF4-FFF2-40B4-BE49-F238E27FC236}">
                <a16:creationId xmlns:a16="http://schemas.microsoft.com/office/drawing/2014/main" id="{7F95B0A7-13A7-F510-406F-3529EABCF438}"/>
              </a:ext>
            </a:extLst>
          </p:cNvPr>
          <p:cNvGrpSpPr/>
          <p:nvPr/>
        </p:nvGrpSpPr>
        <p:grpSpPr>
          <a:xfrm>
            <a:off x="772154" y="4301063"/>
            <a:ext cx="2668349" cy="1954929"/>
            <a:chOff x="772154" y="4301063"/>
            <a:chExt cx="2668349" cy="1954929"/>
          </a:xfrm>
        </p:grpSpPr>
        <p:pic>
          <p:nvPicPr>
            <p:cNvPr id="1028" name="Picture 4">
              <a:extLst>
                <a:ext uri="{FF2B5EF4-FFF2-40B4-BE49-F238E27FC236}">
                  <a16:creationId xmlns:a16="http://schemas.microsoft.com/office/drawing/2014/main" id="{3A2B0FE9-E7F4-B47C-1CE1-C0ABAEF99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54" y="4388166"/>
              <a:ext cx="2235239" cy="1604202"/>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A14548FB-8B85-68BD-A2AA-2519D92AF0E2}"/>
                </a:ext>
              </a:extLst>
            </p:cNvPr>
            <p:cNvSpPr txBox="1"/>
            <p:nvPr/>
          </p:nvSpPr>
          <p:spPr>
            <a:xfrm>
              <a:off x="834003" y="6025160"/>
              <a:ext cx="2606500" cy="230832"/>
            </a:xfrm>
            <a:prstGeom prst="rect">
              <a:avLst/>
            </a:prstGeom>
            <a:noFill/>
          </p:spPr>
          <p:txBody>
            <a:bodyPr wrap="square">
              <a:spAutoFit/>
            </a:bodyPr>
            <a:lstStyle/>
            <a:p>
              <a:r>
                <a:rPr lang="fr-FR" sz="900" dirty="0"/>
                <a:t>M. Rutigliano et al. </a:t>
              </a:r>
              <a:r>
                <a:rPr lang="fr-FR" sz="900" dirty="0" err="1"/>
                <a:t>Chem.Phys</a:t>
              </a:r>
              <a:r>
                <a:rPr lang="fr-FR" sz="900" dirty="0"/>
                <a:t>. 2016,  479, 11</a:t>
              </a:r>
              <a:endParaRPr lang="it-IT" sz="900" dirty="0"/>
            </a:p>
          </p:txBody>
        </p:sp>
        <p:sp>
          <p:nvSpPr>
            <p:cNvPr id="21" name="CasellaDiTesto 20">
              <a:extLst>
                <a:ext uri="{FF2B5EF4-FFF2-40B4-BE49-F238E27FC236}">
                  <a16:creationId xmlns:a16="http://schemas.microsoft.com/office/drawing/2014/main" id="{440CE8D4-8A6F-2D67-D00D-D22FB7E2044E}"/>
                </a:ext>
              </a:extLst>
            </p:cNvPr>
            <p:cNvSpPr txBox="1"/>
            <p:nvPr/>
          </p:nvSpPr>
          <p:spPr>
            <a:xfrm>
              <a:off x="1071688" y="4301063"/>
              <a:ext cx="1313008" cy="230832"/>
            </a:xfrm>
            <a:prstGeom prst="rect">
              <a:avLst/>
            </a:prstGeom>
            <a:noFill/>
          </p:spPr>
          <p:txBody>
            <a:bodyPr wrap="square" rtlCol="0">
              <a:spAutoFit/>
            </a:bodyPr>
            <a:lstStyle/>
            <a:p>
              <a:r>
                <a:rPr lang="it-IT" sz="900" b="1" dirty="0"/>
                <a:t>H</a:t>
              </a:r>
              <a:r>
                <a:rPr lang="it-IT" sz="900" b="1" baseline="-25000" dirty="0"/>
                <a:t>2</a:t>
              </a:r>
              <a:r>
                <a:rPr lang="it-IT" sz="900" b="1" dirty="0"/>
                <a:t>(</a:t>
              </a:r>
              <a:r>
                <a:rPr lang="it-IT" sz="900" b="1" i="1" dirty="0"/>
                <a:t>v</a:t>
              </a:r>
              <a:r>
                <a:rPr lang="it-IT" sz="900" b="1" i="1" baseline="-25000" dirty="0"/>
                <a:t>i </a:t>
              </a:r>
              <a:r>
                <a:rPr lang="it-IT" sz="900" b="1" dirty="0"/>
                <a:t>,</a:t>
              </a:r>
              <a:r>
                <a:rPr lang="it-IT" sz="900" b="1" i="1" dirty="0"/>
                <a:t>j</a:t>
              </a:r>
              <a:r>
                <a:rPr lang="it-IT" sz="900" b="1" i="1" baseline="-25000" dirty="0"/>
                <a:t>i </a:t>
              </a:r>
              <a:r>
                <a:rPr lang="it-IT" sz="900" b="1" dirty="0"/>
                <a:t>)  /</a:t>
              </a:r>
              <a:r>
                <a:rPr lang="it-IT" sz="900" b="1" dirty="0" err="1"/>
                <a:t>graphite</a:t>
              </a:r>
              <a:endParaRPr lang="it-IT" sz="900" b="1" baseline="-25000" dirty="0"/>
            </a:p>
          </p:txBody>
        </p:sp>
      </p:grpSp>
      <p:grpSp>
        <p:nvGrpSpPr>
          <p:cNvPr id="39" name="Gruppo 38">
            <a:extLst>
              <a:ext uri="{FF2B5EF4-FFF2-40B4-BE49-F238E27FC236}">
                <a16:creationId xmlns:a16="http://schemas.microsoft.com/office/drawing/2014/main" id="{E2FE15E4-D88C-49CD-35B3-069E56FA8689}"/>
              </a:ext>
            </a:extLst>
          </p:cNvPr>
          <p:cNvGrpSpPr/>
          <p:nvPr/>
        </p:nvGrpSpPr>
        <p:grpSpPr>
          <a:xfrm>
            <a:off x="8111665" y="3107866"/>
            <a:ext cx="2158814" cy="3032710"/>
            <a:chOff x="6407671" y="3048340"/>
            <a:chExt cx="2158814" cy="3032710"/>
          </a:xfrm>
        </p:grpSpPr>
        <p:pic>
          <p:nvPicPr>
            <p:cNvPr id="35" name="Immagine 34">
              <a:extLst>
                <a:ext uri="{FF2B5EF4-FFF2-40B4-BE49-F238E27FC236}">
                  <a16:creationId xmlns:a16="http://schemas.microsoft.com/office/drawing/2014/main" id="{1DFBCF15-049E-F8F8-1546-9797FDA6643F}"/>
                </a:ext>
              </a:extLst>
            </p:cNvPr>
            <p:cNvPicPr>
              <a:picLocks noChangeAspect="1"/>
            </p:cNvPicPr>
            <p:nvPr/>
          </p:nvPicPr>
          <p:blipFill>
            <a:blip r:embed="rId4"/>
            <a:stretch>
              <a:fillRect/>
            </a:stretch>
          </p:blipFill>
          <p:spPr>
            <a:xfrm>
              <a:off x="6962356" y="3048340"/>
              <a:ext cx="1152721" cy="2847496"/>
            </a:xfrm>
            <a:prstGeom prst="rect">
              <a:avLst/>
            </a:prstGeom>
          </p:spPr>
        </p:pic>
        <p:sp>
          <p:nvSpPr>
            <p:cNvPr id="36" name="CasellaDiTesto 35">
              <a:extLst>
                <a:ext uri="{FF2B5EF4-FFF2-40B4-BE49-F238E27FC236}">
                  <a16:creationId xmlns:a16="http://schemas.microsoft.com/office/drawing/2014/main" id="{19C3668D-18C8-0C06-C936-D00B8D8A2F4A}"/>
                </a:ext>
              </a:extLst>
            </p:cNvPr>
            <p:cNvSpPr txBox="1"/>
            <p:nvPr/>
          </p:nvSpPr>
          <p:spPr>
            <a:xfrm>
              <a:off x="6407671" y="5850218"/>
              <a:ext cx="2158814" cy="230832"/>
            </a:xfrm>
            <a:prstGeom prst="rect">
              <a:avLst/>
            </a:prstGeom>
            <a:noFill/>
          </p:spPr>
          <p:txBody>
            <a:bodyPr wrap="square">
              <a:spAutoFit/>
            </a:bodyPr>
            <a:lstStyle/>
            <a:p>
              <a:r>
                <a:rPr lang="fr-FR" sz="900"/>
                <a:t>P. Minelli et al. Work in </a:t>
              </a:r>
              <a:r>
                <a:rPr lang="fr-FR" sz="900" err="1"/>
                <a:t>preparation</a:t>
              </a:r>
              <a:endParaRPr lang="it-IT" sz="900"/>
            </a:p>
          </p:txBody>
        </p:sp>
      </p:grpSp>
      <p:grpSp>
        <p:nvGrpSpPr>
          <p:cNvPr id="41" name="Gruppo 40">
            <a:extLst>
              <a:ext uri="{FF2B5EF4-FFF2-40B4-BE49-F238E27FC236}">
                <a16:creationId xmlns:a16="http://schemas.microsoft.com/office/drawing/2014/main" id="{FF465C95-DDD6-1120-790E-6A15A0C4F449}"/>
              </a:ext>
            </a:extLst>
          </p:cNvPr>
          <p:cNvGrpSpPr/>
          <p:nvPr/>
        </p:nvGrpSpPr>
        <p:grpSpPr>
          <a:xfrm>
            <a:off x="7991754" y="902638"/>
            <a:ext cx="2684566" cy="2211055"/>
            <a:chOff x="6903631" y="2971161"/>
            <a:chExt cx="2307068" cy="1869612"/>
          </a:xfrm>
        </p:grpSpPr>
        <p:pic>
          <p:nvPicPr>
            <p:cNvPr id="38" name="Immagine 37">
              <a:extLst>
                <a:ext uri="{FF2B5EF4-FFF2-40B4-BE49-F238E27FC236}">
                  <a16:creationId xmlns:a16="http://schemas.microsoft.com/office/drawing/2014/main" id="{66EE2D28-75F7-A5EA-3721-365CB07CF56C}"/>
                </a:ext>
              </a:extLst>
            </p:cNvPr>
            <p:cNvPicPr>
              <a:picLocks noChangeAspect="1"/>
            </p:cNvPicPr>
            <p:nvPr/>
          </p:nvPicPr>
          <p:blipFill>
            <a:blip r:embed="rId5">
              <a:lum bright="-20000" contrast="40000"/>
            </a:blip>
            <a:stretch>
              <a:fillRect/>
            </a:stretch>
          </p:blipFill>
          <p:spPr>
            <a:xfrm>
              <a:off x="6903631" y="2971161"/>
              <a:ext cx="2235239" cy="1638780"/>
            </a:xfrm>
            <a:prstGeom prst="rect">
              <a:avLst/>
            </a:prstGeom>
          </p:spPr>
        </p:pic>
        <p:sp>
          <p:nvSpPr>
            <p:cNvPr id="40" name="CasellaDiTesto 39">
              <a:extLst>
                <a:ext uri="{FF2B5EF4-FFF2-40B4-BE49-F238E27FC236}">
                  <a16:creationId xmlns:a16="http://schemas.microsoft.com/office/drawing/2014/main" id="{548A511B-40A2-0E56-7820-E4F215D4DBA3}"/>
                </a:ext>
              </a:extLst>
            </p:cNvPr>
            <p:cNvSpPr txBox="1"/>
            <p:nvPr/>
          </p:nvSpPr>
          <p:spPr>
            <a:xfrm>
              <a:off x="7052574" y="4609941"/>
              <a:ext cx="2158125" cy="230832"/>
            </a:xfrm>
            <a:prstGeom prst="rect">
              <a:avLst/>
            </a:prstGeom>
            <a:noFill/>
          </p:spPr>
          <p:txBody>
            <a:bodyPr wrap="square">
              <a:spAutoFit/>
            </a:bodyPr>
            <a:lstStyle/>
            <a:p>
              <a:r>
                <a:rPr lang="fr-FR" sz="900"/>
                <a:t>I. </a:t>
              </a:r>
              <a:r>
                <a:rPr lang="fr-FR" sz="900" err="1"/>
                <a:t>Armenise</a:t>
              </a:r>
              <a:r>
                <a:rPr lang="fr-FR" sz="900"/>
                <a:t> et al. JSR </a:t>
              </a:r>
              <a:r>
                <a:rPr lang="en-US" sz="900"/>
                <a:t>37 (2000) 318</a:t>
              </a:r>
              <a:endParaRPr lang="it-IT" sz="900"/>
            </a:p>
          </p:txBody>
        </p:sp>
      </p:grpSp>
      <p:grpSp>
        <p:nvGrpSpPr>
          <p:cNvPr id="44" name="Gruppo 43">
            <a:extLst>
              <a:ext uri="{FF2B5EF4-FFF2-40B4-BE49-F238E27FC236}">
                <a16:creationId xmlns:a16="http://schemas.microsoft.com/office/drawing/2014/main" id="{16386F0B-9352-0B15-00B2-DEE9408C9D72}"/>
              </a:ext>
            </a:extLst>
          </p:cNvPr>
          <p:cNvGrpSpPr/>
          <p:nvPr/>
        </p:nvGrpSpPr>
        <p:grpSpPr>
          <a:xfrm>
            <a:off x="10476506" y="5928200"/>
            <a:ext cx="806197" cy="433583"/>
            <a:chOff x="10476506" y="5928200"/>
            <a:chExt cx="806197" cy="433583"/>
          </a:xfrm>
        </p:grpSpPr>
        <p:pic>
          <p:nvPicPr>
            <p:cNvPr id="42" name="Immagine 41" descr="Immagine che contiene testo, Carattere, logo, schermata&#10;&#10;Il contenuto generato dall'IA potrebbe non essere corretto.">
              <a:extLst>
                <a:ext uri="{FF2B5EF4-FFF2-40B4-BE49-F238E27FC236}">
                  <a16:creationId xmlns:a16="http://schemas.microsoft.com/office/drawing/2014/main" id="{43CD3D9D-AE76-E926-8E2D-499123339C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6506" y="5928200"/>
              <a:ext cx="806197" cy="346818"/>
            </a:xfrm>
            <a:prstGeom prst="rect">
              <a:avLst/>
            </a:prstGeom>
          </p:spPr>
        </p:pic>
        <p:sp>
          <p:nvSpPr>
            <p:cNvPr id="43" name="CasellaDiTesto 42">
              <a:extLst>
                <a:ext uri="{FF2B5EF4-FFF2-40B4-BE49-F238E27FC236}">
                  <a16:creationId xmlns:a16="http://schemas.microsoft.com/office/drawing/2014/main" id="{0C99605C-D465-A417-002A-66A9ECB2D2B9}"/>
                </a:ext>
              </a:extLst>
            </p:cNvPr>
            <p:cNvSpPr txBox="1"/>
            <p:nvPr/>
          </p:nvSpPr>
          <p:spPr>
            <a:xfrm>
              <a:off x="10659144" y="6146339"/>
              <a:ext cx="591267" cy="215444"/>
            </a:xfrm>
            <a:prstGeom prst="rect">
              <a:avLst/>
            </a:prstGeom>
            <a:noFill/>
          </p:spPr>
          <p:txBody>
            <a:bodyPr wrap="square" rtlCol="0">
              <a:spAutoFit/>
            </a:bodyPr>
            <a:lstStyle/>
            <a:p>
              <a:r>
                <a:rPr lang="it-IT" sz="800" b="1">
                  <a:solidFill>
                    <a:schemeClr val="accent6">
                      <a:lumMod val="50000"/>
                    </a:schemeClr>
                  </a:solidFill>
                </a:rPr>
                <a:t>Bari</a:t>
              </a:r>
            </a:p>
          </p:txBody>
        </p:sp>
      </p:gr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275F1E5E-2556-586D-B1FE-CE7D7E5D9C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grpSp>
        <p:nvGrpSpPr>
          <p:cNvPr id="17" name="Gruppo 16">
            <a:extLst>
              <a:ext uri="{FF2B5EF4-FFF2-40B4-BE49-F238E27FC236}">
                <a16:creationId xmlns:a16="http://schemas.microsoft.com/office/drawing/2014/main" id="{6CA722BD-02E6-9208-2FC3-DE57ECCB0804}"/>
              </a:ext>
            </a:extLst>
          </p:cNvPr>
          <p:cNvGrpSpPr/>
          <p:nvPr/>
        </p:nvGrpSpPr>
        <p:grpSpPr>
          <a:xfrm>
            <a:off x="770636" y="728364"/>
            <a:ext cx="2356187" cy="1656310"/>
            <a:chOff x="802099" y="2863345"/>
            <a:chExt cx="2356187" cy="1656310"/>
          </a:xfrm>
        </p:grpSpPr>
        <p:pic>
          <p:nvPicPr>
            <p:cNvPr id="10" name="Immagine 9" descr="Immagine che contiene testo, schermata, Diagramma, linea&#10;&#10;Il contenuto generato dall'IA potrebbe non essere corretto.">
              <a:extLst>
                <a:ext uri="{FF2B5EF4-FFF2-40B4-BE49-F238E27FC236}">
                  <a16:creationId xmlns:a16="http://schemas.microsoft.com/office/drawing/2014/main" id="{11B112E5-08F5-9C93-0D3A-3EB36B12B8D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02099" y="2863345"/>
              <a:ext cx="2171642" cy="1432468"/>
            </a:xfrm>
            <a:prstGeom prst="rect">
              <a:avLst/>
            </a:prstGeom>
          </p:spPr>
        </p:pic>
        <p:sp>
          <p:nvSpPr>
            <p:cNvPr id="16" name="CasellaDiTesto 15">
              <a:extLst>
                <a:ext uri="{FF2B5EF4-FFF2-40B4-BE49-F238E27FC236}">
                  <a16:creationId xmlns:a16="http://schemas.microsoft.com/office/drawing/2014/main" id="{9D8257EF-8AE1-A6BC-E165-C996833C8EA1}"/>
                </a:ext>
              </a:extLst>
            </p:cNvPr>
            <p:cNvSpPr txBox="1"/>
            <p:nvPr/>
          </p:nvSpPr>
          <p:spPr>
            <a:xfrm>
              <a:off x="2639268" y="2988112"/>
              <a:ext cx="405637" cy="261610"/>
            </a:xfrm>
            <a:prstGeom prst="rect">
              <a:avLst/>
            </a:prstGeom>
            <a:noFill/>
          </p:spPr>
          <p:txBody>
            <a:bodyPr wrap="square" rtlCol="0">
              <a:spAutoFit/>
            </a:bodyPr>
            <a:lstStyle/>
            <a:p>
              <a:r>
                <a:rPr lang="it-IT" sz="1100" b="1"/>
                <a:t>N</a:t>
              </a:r>
              <a:r>
                <a:rPr lang="it-IT" sz="1100" b="1" baseline="-25000"/>
                <a:t>2</a:t>
              </a:r>
            </a:p>
          </p:txBody>
        </p:sp>
        <p:sp>
          <p:nvSpPr>
            <p:cNvPr id="11" name="CasellaDiTesto 10">
              <a:extLst>
                <a:ext uri="{FF2B5EF4-FFF2-40B4-BE49-F238E27FC236}">
                  <a16:creationId xmlns:a16="http://schemas.microsoft.com/office/drawing/2014/main" id="{8BF7ACF7-2873-494B-ABDD-56BD8E375CA4}"/>
                </a:ext>
              </a:extLst>
            </p:cNvPr>
            <p:cNvSpPr txBox="1"/>
            <p:nvPr/>
          </p:nvSpPr>
          <p:spPr>
            <a:xfrm>
              <a:off x="865466" y="4288823"/>
              <a:ext cx="2292820" cy="230832"/>
            </a:xfrm>
            <a:prstGeom prst="rect">
              <a:avLst/>
            </a:prstGeom>
            <a:noFill/>
          </p:spPr>
          <p:txBody>
            <a:bodyPr wrap="square">
              <a:spAutoFit/>
            </a:bodyPr>
            <a:lstStyle/>
            <a:p>
              <a:r>
                <a:rPr lang="en-US" sz="900"/>
                <a:t>V. Laporta et al. PSST, 2014, 23 065002</a:t>
              </a:r>
              <a:endParaRPr lang="it-IT" sz="900"/>
            </a:p>
          </p:txBody>
        </p:sp>
      </p:grpSp>
      <p:grpSp>
        <p:nvGrpSpPr>
          <p:cNvPr id="22" name="Gruppo 21">
            <a:extLst>
              <a:ext uri="{FF2B5EF4-FFF2-40B4-BE49-F238E27FC236}">
                <a16:creationId xmlns:a16="http://schemas.microsoft.com/office/drawing/2014/main" id="{5E1DDB65-CB1E-11DA-0103-574755B41AEA}"/>
              </a:ext>
            </a:extLst>
          </p:cNvPr>
          <p:cNvGrpSpPr/>
          <p:nvPr/>
        </p:nvGrpSpPr>
        <p:grpSpPr>
          <a:xfrm>
            <a:off x="658206" y="2516007"/>
            <a:ext cx="2312681" cy="1759112"/>
            <a:chOff x="772336" y="4558390"/>
            <a:chExt cx="2312681" cy="1759112"/>
          </a:xfrm>
        </p:grpSpPr>
        <p:sp>
          <p:nvSpPr>
            <p:cNvPr id="14" name="CasellaDiTesto 13">
              <a:extLst>
                <a:ext uri="{FF2B5EF4-FFF2-40B4-BE49-F238E27FC236}">
                  <a16:creationId xmlns:a16="http://schemas.microsoft.com/office/drawing/2014/main" id="{A4DEC4DE-EBA3-C180-1587-0B1B45D03D1B}"/>
                </a:ext>
              </a:extLst>
            </p:cNvPr>
            <p:cNvSpPr txBox="1"/>
            <p:nvPr/>
          </p:nvSpPr>
          <p:spPr>
            <a:xfrm>
              <a:off x="908684" y="6086670"/>
              <a:ext cx="2065057" cy="230832"/>
            </a:xfrm>
            <a:prstGeom prst="rect">
              <a:avLst/>
            </a:prstGeom>
            <a:noFill/>
          </p:spPr>
          <p:txBody>
            <a:bodyPr wrap="square">
              <a:spAutoFit/>
            </a:bodyPr>
            <a:lstStyle/>
            <a:p>
              <a:r>
                <a:rPr lang="fr-FR" sz="900"/>
                <a:t>F. Esposito, PSST 2022 31, 094010     </a:t>
              </a:r>
              <a:endParaRPr lang="it-IT" sz="900"/>
            </a:p>
          </p:txBody>
        </p:sp>
        <p:pic>
          <p:nvPicPr>
            <p:cNvPr id="2050" name="Picture 2">
              <a:extLst>
                <a:ext uri="{FF2B5EF4-FFF2-40B4-BE49-F238E27FC236}">
                  <a16:creationId xmlns:a16="http://schemas.microsoft.com/office/drawing/2014/main" id="{F2210E81-5977-D7C8-208C-69EB65931F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336" y="4558390"/>
              <a:ext cx="2312681" cy="1554743"/>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FBD843E7-0618-752B-1656-D0655D899C17}"/>
                </a:ext>
              </a:extLst>
            </p:cNvPr>
            <p:cNvSpPr txBox="1"/>
            <p:nvPr/>
          </p:nvSpPr>
          <p:spPr>
            <a:xfrm>
              <a:off x="1696295" y="4960124"/>
              <a:ext cx="1337269" cy="230832"/>
            </a:xfrm>
            <a:prstGeom prst="rect">
              <a:avLst/>
            </a:prstGeom>
            <a:noFill/>
          </p:spPr>
          <p:txBody>
            <a:bodyPr wrap="square">
              <a:spAutoFit/>
            </a:bodyPr>
            <a:lstStyle/>
            <a:p>
              <a:r>
                <a:rPr lang="pt-BR" sz="900" b="1" i="0" u="none" strike="noStrike" baseline="0" dirty="0"/>
                <a:t>O + N</a:t>
              </a:r>
              <a:r>
                <a:rPr lang="pt-BR" sz="900" b="1" i="0" u="none" strike="noStrike" baseline="-25000" dirty="0"/>
                <a:t>2</a:t>
              </a:r>
              <a:r>
                <a:rPr lang="pt-BR" sz="900" b="1" i="0" u="none" strike="noStrike" baseline="0" dirty="0"/>
                <a:t>(v)</a:t>
              </a:r>
              <a:r>
                <a:rPr lang="pt-BR" sz="900" b="1" i="1" u="none" strike="noStrike" baseline="0" dirty="0"/>
                <a:t>→</a:t>
              </a:r>
              <a:r>
                <a:rPr lang="pt-BR" sz="900" b="1" i="0" u="none" strike="noStrike" baseline="0" dirty="0"/>
                <a:t>NO(v) + N</a:t>
              </a:r>
              <a:endParaRPr lang="it-IT" sz="900" b="1" dirty="0"/>
            </a:p>
          </p:txBody>
        </p:sp>
      </p:grpSp>
      <p:sp>
        <p:nvSpPr>
          <p:cNvPr id="6" name="CasellaDiTesto 5">
            <a:extLst>
              <a:ext uri="{FF2B5EF4-FFF2-40B4-BE49-F238E27FC236}">
                <a16:creationId xmlns:a16="http://schemas.microsoft.com/office/drawing/2014/main" id="{CAF3450C-33E3-16B4-4537-BE9A3AA477CF}"/>
              </a:ext>
            </a:extLst>
          </p:cNvPr>
          <p:cNvSpPr txBox="1"/>
          <p:nvPr/>
        </p:nvSpPr>
        <p:spPr>
          <a:xfrm>
            <a:off x="3422295" y="1312277"/>
            <a:ext cx="3409507" cy="307777"/>
          </a:xfrm>
          <a:prstGeom prst="rect">
            <a:avLst/>
          </a:prstGeom>
          <a:noFill/>
        </p:spPr>
        <p:txBody>
          <a:bodyPr wrap="square" rtlCol="0">
            <a:spAutoFit/>
          </a:bodyPr>
          <a:lstStyle/>
          <a:p>
            <a:r>
              <a:rPr lang="it-IT" sz="1400" i="1" dirty="0"/>
              <a:t>e-</a:t>
            </a:r>
            <a:r>
              <a:rPr lang="it-IT" sz="1400" i="1" dirty="0" err="1"/>
              <a:t>molecule</a:t>
            </a:r>
            <a:r>
              <a:rPr lang="it-IT" sz="1400" i="1" dirty="0"/>
              <a:t> </a:t>
            </a:r>
            <a:r>
              <a:rPr lang="it-IT" sz="1400" i="1" dirty="0" err="1"/>
              <a:t>collisions</a:t>
            </a:r>
            <a:endParaRPr lang="it-IT" sz="1400" i="1" dirty="0"/>
          </a:p>
        </p:txBody>
      </p:sp>
      <p:sp>
        <p:nvSpPr>
          <p:cNvPr id="9" name="CasellaDiTesto 8">
            <a:extLst>
              <a:ext uri="{FF2B5EF4-FFF2-40B4-BE49-F238E27FC236}">
                <a16:creationId xmlns:a16="http://schemas.microsoft.com/office/drawing/2014/main" id="{C89123AD-3455-0BB6-4F33-FF7C4F995AF4}"/>
              </a:ext>
            </a:extLst>
          </p:cNvPr>
          <p:cNvSpPr txBox="1"/>
          <p:nvPr/>
        </p:nvSpPr>
        <p:spPr>
          <a:xfrm>
            <a:off x="3422295" y="3218225"/>
            <a:ext cx="3409507" cy="307777"/>
          </a:xfrm>
          <a:prstGeom prst="rect">
            <a:avLst/>
          </a:prstGeom>
          <a:noFill/>
        </p:spPr>
        <p:txBody>
          <a:bodyPr wrap="square" rtlCol="0">
            <a:spAutoFit/>
          </a:bodyPr>
          <a:lstStyle/>
          <a:p>
            <a:r>
              <a:rPr lang="it-IT" sz="1400" i="1" dirty="0" err="1"/>
              <a:t>atom</a:t>
            </a:r>
            <a:r>
              <a:rPr lang="it-IT" sz="1400" i="1" dirty="0"/>
              <a:t>/</a:t>
            </a:r>
            <a:r>
              <a:rPr lang="it-IT" sz="1400" i="1" dirty="0" err="1"/>
              <a:t>molecule</a:t>
            </a:r>
            <a:r>
              <a:rPr lang="it-IT" sz="1400" i="1" dirty="0"/>
              <a:t> </a:t>
            </a:r>
            <a:r>
              <a:rPr lang="it-IT" sz="1400" i="1" dirty="0" err="1"/>
              <a:t>collisions</a:t>
            </a:r>
            <a:endParaRPr lang="it-IT" sz="1400" i="1" dirty="0"/>
          </a:p>
        </p:txBody>
      </p:sp>
      <p:sp>
        <p:nvSpPr>
          <p:cNvPr id="12" name="CasellaDiTesto 11">
            <a:extLst>
              <a:ext uri="{FF2B5EF4-FFF2-40B4-BE49-F238E27FC236}">
                <a16:creationId xmlns:a16="http://schemas.microsoft.com/office/drawing/2014/main" id="{E024A6A6-A076-F5BB-2F1F-256110C63955}"/>
              </a:ext>
            </a:extLst>
          </p:cNvPr>
          <p:cNvSpPr txBox="1"/>
          <p:nvPr/>
        </p:nvSpPr>
        <p:spPr>
          <a:xfrm>
            <a:off x="3284736" y="5124173"/>
            <a:ext cx="3647692" cy="307777"/>
          </a:xfrm>
          <a:prstGeom prst="rect">
            <a:avLst/>
          </a:prstGeom>
          <a:noFill/>
        </p:spPr>
        <p:txBody>
          <a:bodyPr wrap="square" rtlCol="0">
            <a:spAutoFit/>
          </a:bodyPr>
          <a:lstStyle/>
          <a:p>
            <a:r>
              <a:rPr lang="it-IT" sz="1400" i="1" dirty="0" err="1"/>
              <a:t>atom,molecule</a:t>
            </a:r>
            <a:r>
              <a:rPr lang="it-IT" sz="1400" i="1" dirty="0"/>
              <a:t>/</a:t>
            </a:r>
            <a:r>
              <a:rPr lang="it-IT" sz="1400" i="1" dirty="0" err="1"/>
              <a:t>surface</a:t>
            </a:r>
            <a:r>
              <a:rPr lang="it-IT" sz="1400" i="1" dirty="0"/>
              <a:t> </a:t>
            </a:r>
            <a:r>
              <a:rPr lang="it-IT" sz="1400" i="1" dirty="0" err="1"/>
              <a:t>collisions</a:t>
            </a:r>
            <a:endParaRPr lang="it-IT" sz="1400" i="1" dirty="0"/>
          </a:p>
        </p:txBody>
      </p:sp>
    </p:spTree>
    <p:extLst>
      <p:ext uri="{BB962C8B-B14F-4D97-AF65-F5344CB8AC3E}">
        <p14:creationId xmlns:p14="http://schemas.microsoft.com/office/powerpoint/2010/main" val="75172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2AE4E8A-E1BA-5A45-93F1-CD2E7D3DA0A7}"/>
              </a:ext>
            </a:extLst>
          </p:cNvPr>
          <p:cNvSpPr txBox="1"/>
          <p:nvPr/>
        </p:nvSpPr>
        <p:spPr>
          <a:xfrm>
            <a:off x="623888" y="255348"/>
            <a:ext cx="6094854" cy="477054"/>
          </a:xfrm>
          <a:prstGeom prst="rect">
            <a:avLst/>
          </a:prstGeom>
          <a:noFill/>
        </p:spPr>
        <p:txBody>
          <a:bodyPr wrap="square">
            <a:spAutoFit/>
          </a:bodyPr>
          <a:lstStyle/>
          <a:p>
            <a:r>
              <a:rPr lang="en-GB" sz="2500" b="1" noProof="0" dirty="0">
                <a:solidFill>
                  <a:schemeClr val="accent2">
                    <a:lumMod val="75000"/>
                  </a:schemeClr>
                </a:solidFill>
                <a:latin typeface="+mj-lt"/>
              </a:rPr>
              <a:t>Diagnostics for LTP</a:t>
            </a:r>
            <a:endParaRPr lang="en-GB" sz="2500" cap="small" noProof="0" dirty="0">
              <a:solidFill>
                <a:schemeClr val="accent4"/>
              </a:solidFill>
              <a:latin typeface="+mj-lt"/>
            </a:endParaRPr>
          </a:p>
        </p:txBody>
      </p:sp>
      <p:sp>
        <p:nvSpPr>
          <p:cNvPr id="4" name="CasellaDiTesto 3">
            <a:extLst>
              <a:ext uri="{FF2B5EF4-FFF2-40B4-BE49-F238E27FC236}">
                <a16:creationId xmlns:a16="http://schemas.microsoft.com/office/drawing/2014/main" id="{A31FB75F-1CB9-762A-BEDA-43B9A1A9D0F9}"/>
              </a:ext>
            </a:extLst>
          </p:cNvPr>
          <p:cNvSpPr txBox="1"/>
          <p:nvPr/>
        </p:nvSpPr>
        <p:spPr>
          <a:xfrm>
            <a:off x="623888" y="720709"/>
            <a:ext cx="10814671" cy="523220"/>
          </a:xfrm>
          <a:prstGeom prst="rect">
            <a:avLst/>
          </a:prstGeom>
          <a:noFill/>
        </p:spPr>
        <p:txBody>
          <a:bodyPr wrap="square" rtlCol="0">
            <a:spAutoFit/>
          </a:bodyPr>
          <a:lstStyle/>
          <a:p>
            <a:pPr algn="just"/>
            <a:r>
              <a:rPr lang="en-GB" sz="1400" b="1" dirty="0">
                <a:solidFill>
                  <a:schemeClr val="accent2">
                    <a:lumMod val="75000"/>
                  </a:schemeClr>
                </a:solidFill>
              </a:rPr>
              <a:t>LTP </a:t>
            </a:r>
            <a:r>
              <a:rPr lang="en-GB" sz="1400" dirty="0"/>
              <a:t>diagnostics involves various techniques to measure plasma properties such as n</a:t>
            </a:r>
            <a:r>
              <a:rPr lang="en-GB" sz="1400" baseline="-25000" dirty="0"/>
              <a:t>e</a:t>
            </a:r>
            <a:r>
              <a:rPr lang="en-GB" sz="1400" dirty="0"/>
              <a:t>/</a:t>
            </a:r>
            <a:r>
              <a:rPr lang="en-GB" sz="1400" dirty="0" err="1"/>
              <a:t>T</a:t>
            </a:r>
            <a:r>
              <a:rPr lang="en-GB" sz="1400" baseline="-25000" dirty="0" err="1"/>
              <a:t>e</a:t>
            </a:r>
            <a:r>
              <a:rPr lang="en-GB" sz="1400" dirty="0"/>
              <a:t>, species concentrations (radicals, ions, neutrals), electric fields, and T</a:t>
            </a:r>
            <a:r>
              <a:rPr lang="en-GB" sz="1400" baseline="-25000" dirty="0"/>
              <a:t>g</a:t>
            </a:r>
            <a:r>
              <a:rPr lang="en-GB" sz="1400" dirty="0"/>
              <a:t>, crucial for optimizing applications in medicine, electronics, and agriculture. </a:t>
            </a:r>
            <a:endParaRPr lang="it-IT" sz="1400" dirty="0"/>
          </a:p>
        </p:txBody>
      </p:sp>
      <p:sp>
        <p:nvSpPr>
          <p:cNvPr id="7" name="CasellaDiTesto 6">
            <a:extLst>
              <a:ext uri="{FF2B5EF4-FFF2-40B4-BE49-F238E27FC236}">
                <a16:creationId xmlns:a16="http://schemas.microsoft.com/office/drawing/2014/main" id="{72A7CCA3-9CBD-4316-B4F5-EE940591DC40}"/>
              </a:ext>
            </a:extLst>
          </p:cNvPr>
          <p:cNvSpPr txBox="1"/>
          <p:nvPr/>
        </p:nvSpPr>
        <p:spPr>
          <a:xfrm>
            <a:off x="773455" y="4044135"/>
            <a:ext cx="10684043" cy="954107"/>
          </a:xfrm>
          <a:prstGeom prst="rect">
            <a:avLst/>
          </a:prstGeom>
          <a:noFill/>
        </p:spPr>
        <p:txBody>
          <a:bodyPr wrap="square">
            <a:spAutoFit/>
          </a:bodyPr>
          <a:lstStyle/>
          <a:p>
            <a:r>
              <a:rPr lang="en-US" sz="1400" b="1">
                <a:solidFill>
                  <a:schemeClr val="accent5"/>
                </a:solidFill>
              </a:rPr>
              <a:t>Key Diagnostic Techniques</a:t>
            </a:r>
            <a:endParaRPr lang="en-US" sz="1400"/>
          </a:p>
          <a:p>
            <a:r>
              <a:rPr kumimoji="0" lang="en-GB" sz="1400" b="1" i="0" u="none" strike="noStrike" kern="1200" cap="small" spc="0" normalizeH="0" baseline="0" noProof="0">
                <a:ln>
                  <a:noFill/>
                </a:ln>
                <a:solidFill>
                  <a:schemeClr val="accent3">
                    <a:lumMod val="75000"/>
                  </a:schemeClr>
                </a:solidFill>
                <a:effectLst/>
                <a:uLnTx/>
                <a:uFillTx/>
                <a:latin typeface="Univers Light"/>
                <a:ea typeface="+mn-ea"/>
                <a:cs typeface="+mn-cs"/>
              </a:rPr>
              <a:t>Langmuir probes</a:t>
            </a:r>
            <a:r>
              <a:rPr kumimoji="0" lang="en-GB" sz="1400" b="1" i="0" u="none" strike="noStrike" kern="1200" cap="small" spc="0" normalizeH="0" baseline="0" noProof="0">
                <a:ln>
                  <a:noFill/>
                </a:ln>
                <a:solidFill>
                  <a:srgbClr val="005B6B">
                    <a:lumMod val="75000"/>
                  </a:srgbClr>
                </a:solidFill>
                <a:effectLst/>
                <a:uLnTx/>
                <a:uFillTx/>
                <a:latin typeface="Univers Light"/>
                <a:ea typeface="+mn-ea"/>
                <a:cs typeface="+mn-cs"/>
              </a:rPr>
              <a:t>: </a:t>
            </a:r>
            <a:r>
              <a:rPr lang="en-US" sz="1400"/>
              <a:t>Intrusive, but simple and cheap for measuring </a:t>
            </a:r>
            <a:r>
              <a:rPr lang="en-GB" sz="1400"/>
              <a:t>n</a:t>
            </a:r>
            <a:r>
              <a:rPr lang="en-GB" sz="1400" baseline="-25000"/>
              <a:t>e </a:t>
            </a:r>
            <a:r>
              <a:rPr lang="en-US" sz="1400"/>
              <a:t>and </a:t>
            </a:r>
            <a:r>
              <a:rPr lang="en-GB" sz="1400" err="1"/>
              <a:t>T</a:t>
            </a:r>
            <a:r>
              <a:rPr lang="en-GB" sz="1400" baseline="-25000" err="1"/>
              <a:t>e</a:t>
            </a:r>
            <a:r>
              <a:rPr lang="en-US" sz="1400"/>
              <a:t>, though modeling is needed.</a:t>
            </a:r>
          </a:p>
          <a:p>
            <a:r>
              <a:rPr kumimoji="0" lang="en-GB" sz="1400" b="1" i="0" u="none" strike="noStrike" kern="1200" cap="small" spc="0" normalizeH="0" baseline="0" noProof="0">
                <a:ln>
                  <a:noFill/>
                </a:ln>
                <a:solidFill>
                  <a:schemeClr val="accent3">
                    <a:lumMod val="75000"/>
                  </a:schemeClr>
                </a:solidFill>
                <a:effectLst/>
                <a:uLnTx/>
                <a:uFillTx/>
                <a:latin typeface="Univers Light"/>
                <a:ea typeface="+mn-ea"/>
                <a:cs typeface="+mn-cs"/>
              </a:rPr>
              <a:t>Optical Emission Spectroscopy</a:t>
            </a:r>
            <a:r>
              <a:rPr kumimoji="0" lang="en-GB" sz="1400" b="1" i="0" u="none" strike="noStrike" kern="1200" cap="small" spc="0" normalizeH="0" baseline="0" noProof="0">
                <a:ln>
                  <a:noFill/>
                </a:ln>
                <a:solidFill>
                  <a:srgbClr val="005B6B">
                    <a:lumMod val="75000"/>
                  </a:srgbClr>
                </a:solidFill>
                <a:effectLst/>
                <a:uLnTx/>
                <a:uFillTx/>
                <a:latin typeface="Univers Light"/>
                <a:ea typeface="+mn-ea"/>
                <a:cs typeface="+mn-cs"/>
              </a:rPr>
              <a:t>: </a:t>
            </a:r>
            <a:r>
              <a:rPr kumimoji="0" lang="en-GB" sz="1400" i="0" u="none" strike="noStrike" kern="1200" spc="0" normalizeH="0" noProof="0">
                <a:ln>
                  <a:noFill/>
                </a:ln>
                <a:effectLst/>
                <a:uLnTx/>
                <a:uFillTx/>
                <a:ea typeface="+mn-ea"/>
                <a:cs typeface="+mn-cs"/>
              </a:rPr>
              <a:t>Non-intrusive</a:t>
            </a:r>
            <a:r>
              <a:rPr lang="en-GB" sz="1400" b="1" cap="small">
                <a:solidFill>
                  <a:srgbClr val="005B6B">
                    <a:lumMod val="75000"/>
                  </a:srgbClr>
                </a:solidFill>
                <a:latin typeface="Univers Light"/>
              </a:rPr>
              <a:t> </a:t>
            </a:r>
            <a:r>
              <a:rPr lang="en-GB" sz="1400">
                <a:latin typeface="Univers Light"/>
              </a:rPr>
              <a:t>and versatile reveals crucial parameters such as </a:t>
            </a:r>
            <a:r>
              <a:rPr lang="en-GB" sz="1400"/>
              <a:t>n</a:t>
            </a:r>
            <a:r>
              <a:rPr lang="en-GB" sz="1400" baseline="-25000"/>
              <a:t>e </a:t>
            </a:r>
            <a:r>
              <a:rPr lang="en-US" sz="1400"/>
              <a:t>and </a:t>
            </a:r>
            <a:r>
              <a:rPr lang="en-GB" sz="1400" err="1"/>
              <a:t>T</a:t>
            </a:r>
            <a:r>
              <a:rPr lang="en-GB" sz="1400" baseline="-25000" err="1"/>
              <a:t>e</a:t>
            </a:r>
            <a:r>
              <a:rPr lang="en-GB" sz="1400"/>
              <a:t> and plasma composition.</a:t>
            </a:r>
          </a:p>
          <a:p>
            <a:r>
              <a:rPr kumimoji="0" lang="en-GB" sz="1400" b="1" i="0" u="none" strike="noStrike" kern="1200" cap="small" spc="0" normalizeH="0" baseline="0" noProof="0">
                <a:ln>
                  <a:noFill/>
                </a:ln>
                <a:solidFill>
                  <a:schemeClr val="accent3">
                    <a:lumMod val="75000"/>
                  </a:schemeClr>
                </a:solidFill>
                <a:effectLst/>
                <a:uLnTx/>
                <a:uFillTx/>
                <a:latin typeface="Univers Light"/>
                <a:ea typeface="+mn-ea"/>
                <a:cs typeface="+mn-cs"/>
              </a:rPr>
              <a:t>Mass Spectrometry</a:t>
            </a:r>
            <a:r>
              <a:rPr kumimoji="0" lang="en-GB" sz="1400" b="1" i="0" u="none" strike="noStrike" kern="1200" cap="small" spc="0" normalizeH="0" baseline="0" noProof="0">
                <a:ln>
                  <a:noFill/>
                </a:ln>
                <a:solidFill>
                  <a:srgbClr val="005B6B">
                    <a:lumMod val="75000"/>
                  </a:srgbClr>
                </a:solidFill>
                <a:effectLst/>
                <a:uLnTx/>
                <a:uFillTx/>
                <a:latin typeface="Univers Light"/>
                <a:ea typeface="+mn-ea"/>
                <a:cs typeface="+mn-cs"/>
              </a:rPr>
              <a:t>: </a:t>
            </a:r>
            <a:r>
              <a:rPr kumimoji="0" lang="en-US" sz="1400" b="0" i="0" u="none" strike="noStrike" kern="1200" cap="none" spc="0" normalizeH="0" baseline="0" noProof="0">
                <a:ln>
                  <a:noFill/>
                </a:ln>
                <a:solidFill>
                  <a:prstClr val="black"/>
                </a:solidFill>
                <a:effectLst/>
                <a:uLnTx/>
                <a:uFillTx/>
                <a:latin typeface="Univers Light"/>
                <a:ea typeface="+mn-ea"/>
                <a:cs typeface="+mn-cs"/>
              </a:rPr>
              <a:t>Identifies plasma constituents (ions, neutrals) but requires gas sampling, which can perturb the plasma</a:t>
            </a:r>
            <a:endParaRPr lang="it-IT"/>
          </a:p>
        </p:txBody>
      </p:sp>
      <p:sp>
        <p:nvSpPr>
          <p:cNvPr id="12" name="CasellaDiTesto 11">
            <a:extLst>
              <a:ext uri="{FF2B5EF4-FFF2-40B4-BE49-F238E27FC236}">
                <a16:creationId xmlns:a16="http://schemas.microsoft.com/office/drawing/2014/main" id="{EA585F0F-75C6-BB30-E5F1-CDA57FF95B76}"/>
              </a:ext>
            </a:extLst>
          </p:cNvPr>
          <p:cNvSpPr txBox="1"/>
          <p:nvPr/>
        </p:nvSpPr>
        <p:spPr>
          <a:xfrm>
            <a:off x="773455" y="1599907"/>
            <a:ext cx="5403980" cy="2031325"/>
          </a:xfrm>
          <a:prstGeom prst="rect">
            <a:avLst/>
          </a:prstGeom>
          <a:noFill/>
        </p:spPr>
        <p:txBody>
          <a:bodyPr wrap="square">
            <a:spAutoFit/>
          </a:bodyPr>
          <a:lstStyle/>
          <a:p>
            <a:r>
              <a:rPr lang="en-US" sz="1400" i="1"/>
              <a:t>Diagnostics are important to</a:t>
            </a:r>
            <a:r>
              <a:rPr lang="en-US" sz="1400"/>
              <a:t>:</a:t>
            </a:r>
          </a:p>
          <a:p>
            <a:pPr algn="just"/>
            <a:r>
              <a:rPr lang="en-US" sz="1400" b="1">
                <a:solidFill>
                  <a:schemeClr val="accent6"/>
                </a:solidFill>
              </a:rPr>
              <a:t>Understanding Non-Equilibrium</a:t>
            </a:r>
            <a:r>
              <a:rPr lang="en-US" sz="1400"/>
              <a:t>: </a:t>
            </a:r>
            <a:r>
              <a:rPr lang="en-GB" sz="1400" b="1">
                <a:solidFill>
                  <a:schemeClr val="accent2">
                    <a:lumMod val="75000"/>
                  </a:schemeClr>
                </a:solidFill>
              </a:rPr>
              <a:t>LTP</a:t>
            </a:r>
            <a:r>
              <a:rPr lang="en-US" sz="1400"/>
              <a:t>s have electrons much hotter than ions/neutrals; diagnostics reveal this kinetic complexity.</a:t>
            </a:r>
          </a:p>
          <a:p>
            <a:pPr algn="just"/>
            <a:r>
              <a:rPr lang="en-US" sz="1400" b="1">
                <a:solidFill>
                  <a:schemeClr val="accent6"/>
                </a:solidFill>
              </a:rPr>
              <a:t>Process Control</a:t>
            </a:r>
            <a:r>
              <a:rPr lang="en-US" sz="1400"/>
              <a:t>: In manufacturing (e.g., semiconductor etching), diagnostics help define and maintain the "process window" for desired outcomes.</a:t>
            </a:r>
          </a:p>
          <a:p>
            <a:pPr algn="just"/>
            <a:r>
              <a:rPr lang="en-US" sz="1400" b="1">
                <a:solidFill>
                  <a:schemeClr val="accent6"/>
                </a:solidFill>
              </a:rPr>
              <a:t>Application Optimization</a:t>
            </a:r>
            <a:r>
              <a:rPr lang="en-US" sz="1400"/>
              <a:t>: For medicine or agriculture, tailoring reactive species (ROS, RNS) requires detailed chemical characterization. </a:t>
            </a:r>
          </a:p>
        </p:txBody>
      </p:sp>
      <p:sp>
        <p:nvSpPr>
          <p:cNvPr id="20" name="CasellaDiTesto 19">
            <a:extLst>
              <a:ext uri="{FF2B5EF4-FFF2-40B4-BE49-F238E27FC236}">
                <a16:creationId xmlns:a16="http://schemas.microsoft.com/office/drawing/2014/main" id="{A8ABB1BB-1D4A-B506-255C-AD079E620959}"/>
              </a:ext>
            </a:extLst>
          </p:cNvPr>
          <p:cNvSpPr txBox="1"/>
          <p:nvPr/>
        </p:nvSpPr>
        <p:spPr>
          <a:xfrm>
            <a:off x="6931290" y="1582254"/>
            <a:ext cx="4362597"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Univers Light"/>
                <a:ea typeface="+mn-ea"/>
                <a:cs typeface="+mn-cs"/>
              </a:rPr>
              <a:t>Challenges</a:t>
            </a:r>
          </a:p>
          <a:p>
            <a:pPr lvl="0" algn="just">
              <a:defRPr/>
            </a:pPr>
            <a:r>
              <a:rPr kumimoji="0" lang="en-US" sz="1400" b="1" i="0" u="none" strike="noStrike" kern="1200" cap="none" spc="0" normalizeH="0" baseline="0" noProof="0">
                <a:ln>
                  <a:noFill/>
                </a:ln>
                <a:solidFill>
                  <a:schemeClr val="accent6"/>
                </a:solidFill>
                <a:effectLst/>
                <a:uLnTx/>
                <a:uFillTx/>
                <a:latin typeface="Univers Light"/>
                <a:ea typeface="+mn-ea"/>
                <a:cs typeface="+mn-cs"/>
              </a:rPr>
              <a:t>Complexity</a:t>
            </a:r>
            <a:r>
              <a:rPr kumimoji="0" lang="en-US" sz="1400" b="0" i="0" u="none" strike="noStrike" kern="1200" cap="none" spc="0" normalizeH="0" baseline="0" noProof="0">
                <a:ln>
                  <a:noFill/>
                </a:ln>
                <a:solidFill>
                  <a:prstClr val="black"/>
                </a:solidFill>
                <a:effectLst/>
                <a:uLnTx/>
                <a:uFillTx/>
                <a:latin typeface="Univers Light"/>
                <a:ea typeface="+mn-ea"/>
                <a:cs typeface="+mn-cs"/>
              </a:rPr>
              <a:t>: Many parameters (pressure, power, gas mixture, humidity) affect </a:t>
            </a:r>
            <a:r>
              <a:rPr lang="en-GB" sz="1400" b="1">
                <a:solidFill>
                  <a:schemeClr val="accent2">
                    <a:lumMod val="75000"/>
                  </a:schemeClr>
                </a:solidFill>
              </a:rPr>
              <a:t>LTP</a:t>
            </a:r>
            <a:r>
              <a:rPr kumimoji="0" lang="en-US" sz="1400" b="0" i="0" u="none" strike="noStrike" kern="1200" cap="none" spc="0" normalizeH="0" baseline="0" noProof="0">
                <a:ln>
                  <a:noFill/>
                </a:ln>
                <a:solidFill>
                  <a:prstClr val="black"/>
                </a:solidFill>
                <a:effectLst/>
                <a:uLnTx/>
                <a:uFillTx/>
                <a:latin typeface="Univers Light"/>
                <a:ea typeface="+mn-ea"/>
                <a:cs typeface="+mn-cs"/>
              </a:rPr>
              <a:t>s, especially at atmospheric pressure.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6"/>
                </a:solidFill>
                <a:effectLst/>
                <a:uLnTx/>
                <a:uFillTx/>
                <a:latin typeface="Univers Light"/>
                <a:ea typeface="+mn-ea"/>
                <a:cs typeface="+mn-cs"/>
              </a:rPr>
              <a:t>Intrusiveness</a:t>
            </a:r>
            <a:r>
              <a:rPr kumimoji="0" lang="en-US" sz="1400" b="0" i="0" u="none" strike="noStrike" kern="1200" cap="none" spc="0" normalizeH="0" baseline="0" noProof="0">
                <a:ln>
                  <a:noFill/>
                </a:ln>
                <a:solidFill>
                  <a:prstClr val="black"/>
                </a:solidFill>
                <a:effectLst/>
                <a:uLnTx/>
                <a:uFillTx/>
                <a:latin typeface="Univers Light"/>
                <a:ea typeface="+mn-ea"/>
                <a:cs typeface="+mn-cs"/>
              </a:rPr>
              <a:t>: Some probes perturb the very plasma they measure.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6"/>
                </a:solidFill>
                <a:effectLst/>
                <a:uLnTx/>
                <a:uFillTx/>
                <a:latin typeface="Univers Light"/>
                <a:ea typeface="+mn-ea"/>
                <a:cs typeface="+mn-cs"/>
              </a:rPr>
              <a:t>Resolution</a:t>
            </a:r>
            <a:r>
              <a:rPr kumimoji="0" lang="en-US" sz="1400" b="0" i="0" u="none" strike="noStrike" kern="1200" cap="none" spc="0" normalizeH="0" baseline="0" noProof="0">
                <a:ln>
                  <a:noFill/>
                </a:ln>
                <a:solidFill>
                  <a:prstClr val="black"/>
                </a:solidFill>
                <a:effectLst/>
                <a:uLnTx/>
                <a:uFillTx/>
                <a:latin typeface="Univers Light"/>
                <a:ea typeface="+mn-ea"/>
                <a:cs typeface="+mn-cs"/>
              </a:rPr>
              <a:t>: Achieving high spatial, temporal, and spectral resolution simultaneously is difficult. </a:t>
            </a:r>
          </a:p>
        </p:txBody>
      </p:sp>
      <p:sp>
        <p:nvSpPr>
          <p:cNvPr id="21" name="CasellaDiTesto 20">
            <a:extLst>
              <a:ext uri="{FF2B5EF4-FFF2-40B4-BE49-F238E27FC236}">
                <a16:creationId xmlns:a16="http://schemas.microsoft.com/office/drawing/2014/main" id="{25F088B3-3E1F-481F-5CC3-E46365D1216E}"/>
              </a:ext>
            </a:extLst>
          </p:cNvPr>
          <p:cNvSpPr txBox="1"/>
          <p:nvPr/>
        </p:nvSpPr>
        <p:spPr>
          <a:xfrm>
            <a:off x="301613" y="5133616"/>
            <a:ext cx="11459219" cy="1169551"/>
          </a:xfrm>
          <a:prstGeom prst="rect">
            <a:avLst/>
          </a:prstGeom>
          <a:noFill/>
        </p:spPr>
        <p:txBody>
          <a:bodyPr wrap="square">
            <a:spAutoFit/>
          </a:bodyPr>
          <a:lstStyle/>
          <a:p>
            <a:pPr lvl="1"/>
            <a:r>
              <a:rPr lang="en-US" sz="1400" b="1">
                <a:solidFill>
                  <a:schemeClr val="accent5"/>
                </a:solidFill>
              </a:rPr>
              <a:t>Other techniques</a:t>
            </a:r>
            <a:r>
              <a:rPr lang="en-US" sz="1400"/>
              <a:t>:</a:t>
            </a:r>
          </a:p>
          <a:p>
            <a:pPr lvl="1"/>
            <a:r>
              <a:rPr lang="en-US" sz="1400" b="1" cap="small">
                <a:solidFill>
                  <a:schemeClr val="accent3">
                    <a:lumMod val="75000"/>
                  </a:schemeClr>
                </a:solidFill>
              </a:rPr>
              <a:t>Fourier Transform Infrared Spectroscopy (FTIR) </a:t>
            </a:r>
            <a:r>
              <a:rPr lang="en-US" sz="1400"/>
              <a:t>: probing the gas phase and surface chemistry by identifying molecular bonds through their infrared absorption fingerprints.</a:t>
            </a:r>
          </a:p>
          <a:p>
            <a:pPr lvl="1"/>
            <a:r>
              <a:rPr lang="en-US" sz="1400" b="1" cap="small">
                <a:solidFill>
                  <a:schemeClr val="accent3">
                    <a:lumMod val="75000"/>
                  </a:schemeClr>
                </a:solidFill>
              </a:rPr>
              <a:t>In-situ Ellipsometry</a:t>
            </a:r>
            <a:r>
              <a:rPr lang="en-US" sz="1400" b="1"/>
              <a:t>:</a:t>
            </a:r>
            <a:r>
              <a:rPr lang="en-US" sz="1400"/>
              <a:t> powerful, non-intrusive technique that monitors thin film growth, etching, or property changes (like swelling, temperature effects) in real-time within a processing chamber.</a:t>
            </a:r>
          </a:p>
        </p:txBody>
      </p:sp>
      <p:sp>
        <p:nvSpPr>
          <p:cNvPr id="2" name="Segnaposto data 1">
            <a:extLst>
              <a:ext uri="{FF2B5EF4-FFF2-40B4-BE49-F238E27FC236}">
                <a16:creationId xmlns:a16="http://schemas.microsoft.com/office/drawing/2014/main" id="{F9A32E7E-AEC7-A777-BD6C-07AD341F32BF}"/>
              </a:ext>
            </a:extLst>
          </p:cNvPr>
          <p:cNvSpPr>
            <a:spLocks noGrp="1"/>
          </p:cNvSpPr>
          <p:nvPr>
            <p:ph type="dt" sz="half" idx="10"/>
          </p:nvPr>
        </p:nvSpPr>
        <p:spPr/>
        <p:txBody>
          <a:bodyPr/>
          <a:lstStyle/>
          <a:p>
            <a:r>
              <a:rPr lang="it-IT"/>
              <a:t>Conferenza Italiana Plasmi, 4 Febbraio 2026, Frascati</a:t>
            </a:r>
            <a:endParaRPr lang="en-US"/>
          </a:p>
        </p:txBody>
      </p:sp>
      <p:sp>
        <p:nvSpPr>
          <p:cNvPr id="6" name="Segnaposto data 11">
            <a:extLst>
              <a:ext uri="{FF2B5EF4-FFF2-40B4-BE49-F238E27FC236}">
                <a16:creationId xmlns:a16="http://schemas.microsoft.com/office/drawing/2014/main" id="{124F29D5-522F-78BA-6035-E649A72B0C69}"/>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A8A19B9E-8E73-0AE0-F527-76D1C560D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Tree>
    <p:extLst>
      <p:ext uri="{BB962C8B-B14F-4D97-AF65-F5344CB8AC3E}">
        <p14:creationId xmlns:p14="http://schemas.microsoft.com/office/powerpoint/2010/main" val="2056536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0730D-E2A5-9E2D-C35D-430406265F01}"/>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E74FA990-6A18-07B0-267E-871DC74F9756}"/>
              </a:ext>
            </a:extLst>
          </p:cNvPr>
          <p:cNvSpPr txBox="1"/>
          <p:nvPr/>
        </p:nvSpPr>
        <p:spPr>
          <a:xfrm>
            <a:off x="623888" y="227848"/>
            <a:ext cx="6094854" cy="477054"/>
          </a:xfrm>
          <a:prstGeom prst="rect">
            <a:avLst/>
          </a:prstGeom>
          <a:noFill/>
        </p:spPr>
        <p:txBody>
          <a:bodyPr wrap="square">
            <a:spAutoFit/>
          </a:bodyPr>
          <a:lstStyle/>
          <a:p>
            <a:r>
              <a:rPr lang="en-GB" sz="2500" b="1" noProof="0" dirty="0">
                <a:solidFill>
                  <a:schemeClr val="accent2">
                    <a:lumMod val="75000"/>
                  </a:schemeClr>
                </a:solidFill>
                <a:latin typeface="+mj-lt"/>
              </a:rPr>
              <a:t>Diagnostics for LTP</a:t>
            </a:r>
            <a:endParaRPr lang="en-GB" sz="2500" cap="small" noProof="0" dirty="0">
              <a:solidFill>
                <a:schemeClr val="accent4"/>
              </a:solidFill>
              <a:latin typeface="+mj-lt"/>
            </a:endParaRPr>
          </a:p>
        </p:txBody>
      </p:sp>
      <p:sp>
        <p:nvSpPr>
          <p:cNvPr id="17" name="CasellaDiTesto 16">
            <a:extLst>
              <a:ext uri="{FF2B5EF4-FFF2-40B4-BE49-F238E27FC236}">
                <a16:creationId xmlns:a16="http://schemas.microsoft.com/office/drawing/2014/main" id="{34001B3D-DEF0-122F-C481-4D0C5BF646F1}"/>
              </a:ext>
            </a:extLst>
          </p:cNvPr>
          <p:cNvSpPr txBox="1"/>
          <p:nvPr/>
        </p:nvSpPr>
        <p:spPr>
          <a:xfrm>
            <a:off x="623889" y="825574"/>
            <a:ext cx="10905802" cy="523220"/>
          </a:xfrm>
          <a:prstGeom prst="rect">
            <a:avLst/>
          </a:prstGeom>
          <a:noFill/>
        </p:spPr>
        <p:txBody>
          <a:bodyPr wrap="square">
            <a:spAutoFit/>
          </a:bodyPr>
          <a:lstStyle/>
          <a:p>
            <a:r>
              <a:rPr kumimoji="0" lang="en-US" sz="1400" b="1" i="0" u="none" strike="noStrike" kern="1200" cap="none" spc="0" normalizeH="0" baseline="0" noProof="0" dirty="0">
                <a:ln>
                  <a:noFill/>
                </a:ln>
                <a:solidFill>
                  <a:srgbClr val="3EA8B6"/>
                </a:solidFill>
                <a:effectLst/>
                <a:uLnTx/>
                <a:uFillTx/>
                <a:ea typeface="+mn-ea"/>
                <a:cs typeface="+mn-cs"/>
              </a:rPr>
              <a:t>Laser-based Diagnostic Techniques </a:t>
            </a:r>
            <a:r>
              <a:rPr lang="en-US" sz="1400" dirty="0">
                <a:solidFill>
                  <a:prstClr val="black"/>
                </a:solidFill>
              </a:rPr>
              <a:t>Non- intrusive, spatially-temporally resolved, high-resolution, species-specific, complementary as can w</a:t>
            </a:r>
            <a:r>
              <a:rPr lang="en-US" sz="1400" dirty="0"/>
              <a:t>ork with other tools (mass spec, probes) for a comprehensive picture of complex </a:t>
            </a:r>
            <a:r>
              <a:rPr lang="en-US" sz="1400" dirty="0">
                <a:solidFill>
                  <a:srgbClr val="C00000"/>
                </a:solidFill>
              </a:rPr>
              <a:t>LTP</a:t>
            </a:r>
            <a:r>
              <a:rPr lang="en-US" sz="1400" dirty="0"/>
              <a:t> </a:t>
            </a:r>
            <a:r>
              <a:rPr lang="en-US" sz="1400" b="1" dirty="0">
                <a:solidFill>
                  <a:schemeClr val="accent5"/>
                </a:solidFill>
              </a:rPr>
              <a:t>chemistry</a:t>
            </a:r>
            <a:r>
              <a:rPr lang="en-US" sz="1400" dirty="0"/>
              <a:t> and </a:t>
            </a:r>
            <a:r>
              <a:rPr lang="en-US" sz="1400" b="1" dirty="0">
                <a:solidFill>
                  <a:schemeClr val="accent3">
                    <a:lumMod val="75000"/>
                  </a:schemeClr>
                </a:solidFill>
              </a:rPr>
              <a:t>physics</a:t>
            </a:r>
            <a:r>
              <a:rPr lang="en-US" sz="1400" dirty="0"/>
              <a:t>.</a:t>
            </a:r>
            <a:endParaRPr kumimoji="0" lang="en-US" sz="1400" b="1" i="0" u="none" strike="noStrike" kern="1200" cap="none" spc="0" normalizeH="0" baseline="0" noProof="0" dirty="0">
              <a:ln>
                <a:noFill/>
              </a:ln>
              <a:solidFill>
                <a:schemeClr val="accent3">
                  <a:lumMod val="75000"/>
                </a:schemeClr>
              </a:solidFill>
              <a:effectLst/>
              <a:uLnTx/>
              <a:uFillTx/>
              <a:ea typeface="+mn-ea"/>
              <a:cs typeface="+mn-cs"/>
            </a:endParaRPr>
          </a:p>
        </p:txBody>
      </p:sp>
      <p:sp>
        <p:nvSpPr>
          <p:cNvPr id="8" name="CasellaDiTesto 7">
            <a:extLst>
              <a:ext uri="{FF2B5EF4-FFF2-40B4-BE49-F238E27FC236}">
                <a16:creationId xmlns:a16="http://schemas.microsoft.com/office/drawing/2014/main" id="{999D2E24-FF4B-939F-622A-F24B3577FA46}"/>
              </a:ext>
            </a:extLst>
          </p:cNvPr>
          <p:cNvSpPr txBox="1"/>
          <p:nvPr/>
        </p:nvSpPr>
        <p:spPr>
          <a:xfrm>
            <a:off x="582814" y="1898283"/>
            <a:ext cx="11235391" cy="24622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small" spc="0" normalizeH="0" baseline="0" noProof="0" dirty="0">
                <a:ln>
                  <a:noFill/>
                </a:ln>
                <a:solidFill>
                  <a:srgbClr val="F26216">
                    <a:lumMod val="75000"/>
                  </a:srgbClr>
                </a:solidFill>
                <a:effectLst/>
                <a:uLnTx/>
                <a:uFillTx/>
                <a:latin typeface="Univers Light"/>
                <a:ea typeface="+mn-ea"/>
                <a:cs typeface="+mn-cs"/>
              </a:rPr>
              <a:t>Laser Induced Fluorescence (LIF)/ Two-Photon LIF (TALIF)</a:t>
            </a:r>
            <a:r>
              <a:rPr kumimoji="0" lang="en-GB" sz="1400" b="1" i="0" u="none" strike="noStrike" kern="1200" cap="small" spc="0" normalizeH="0" baseline="0" noProof="0" dirty="0">
                <a:ln>
                  <a:noFill/>
                </a:ln>
                <a:solidFill>
                  <a:srgbClr val="005B6B">
                    <a:lumMod val="75000"/>
                  </a:srgbClr>
                </a:solidFill>
                <a:effectLst/>
                <a:uLnTx/>
                <a:uFillTx/>
                <a:latin typeface="Univers Light"/>
                <a:ea typeface="+mn-ea"/>
                <a:cs typeface="+mn-cs"/>
              </a:rPr>
              <a:t>: </a:t>
            </a:r>
            <a:r>
              <a:rPr kumimoji="0" lang="en-US" sz="1400" b="0" i="0" u="none" strike="noStrike" kern="1200" cap="none" spc="0" normalizeH="0" baseline="0" noProof="0" dirty="0">
                <a:ln>
                  <a:noFill/>
                </a:ln>
                <a:solidFill>
                  <a:prstClr val="black"/>
                </a:solidFill>
                <a:effectLst/>
                <a:uLnTx/>
                <a:uFillTx/>
                <a:latin typeface="Univers Light"/>
                <a:ea typeface="+mn-ea"/>
                <a:cs typeface="+mn-cs"/>
              </a:rPr>
              <a:t>Highly sensitive, ns-resolved measurements of radical species (NO, OH, O) concentration.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Univer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small" spc="0" normalizeH="0" baseline="0" noProof="0" dirty="0">
                <a:ln>
                  <a:noFill/>
                </a:ln>
                <a:solidFill>
                  <a:srgbClr val="F26216">
                    <a:lumMod val="75000"/>
                  </a:srgbClr>
                </a:solidFill>
                <a:effectLst/>
                <a:uLnTx/>
                <a:uFillTx/>
                <a:latin typeface="Univers Light"/>
                <a:ea typeface="+mn-ea"/>
                <a:cs typeface="+mn-cs"/>
              </a:rPr>
              <a:t>Electric-Field Induced Second Harmonic (E-FISH)</a:t>
            </a:r>
            <a:r>
              <a:rPr kumimoji="0" lang="en-US" sz="1400" b="1" i="0" u="none" strike="noStrike" kern="1200" cap="small" spc="0" normalizeH="0" baseline="0" noProof="0" dirty="0">
                <a:ln>
                  <a:noFill/>
                </a:ln>
                <a:solidFill>
                  <a:prstClr val="black"/>
                </a:solidFill>
                <a:effectLst/>
                <a:uLnTx/>
                <a:uFillTx/>
                <a:latin typeface="Univers Light"/>
                <a:ea typeface="+mn-ea"/>
                <a:cs typeface="+mn-cs"/>
              </a:rPr>
              <a:t>:</a:t>
            </a:r>
            <a:r>
              <a:rPr kumimoji="0" lang="en-US" sz="1400" b="1" i="0" u="none" strike="noStrike" kern="1200" cap="small" spc="0" normalizeH="0" baseline="0" noProof="0" dirty="0">
                <a:ln>
                  <a:noFill/>
                </a:ln>
                <a:solidFill>
                  <a:srgbClr val="F26216">
                    <a:lumMod val="75000"/>
                  </a:srgbClr>
                </a:solidFill>
                <a:effectLst/>
                <a:uLnTx/>
                <a:uFillTx/>
                <a:latin typeface="Univers Light"/>
                <a:ea typeface="+mn-ea"/>
                <a:cs typeface="+mn-cs"/>
              </a:rPr>
              <a:t> </a:t>
            </a:r>
            <a:r>
              <a:rPr kumimoji="0" lang="en-US" sz="1400" b="0" i="0" u="none" strike="noStrike" kern="1200" cap="none" spc="0" normalizeH="0" baseline="0" noProof="0" dirty="0">
                <a:ln>
                  <a:noFill/>
                </a:ln>
                <a:solidFill>
                  <a:prstClr val="black"/>
                </a:solidFill>
                <a:effectLst/>
                <a:uLnTx/>
                <a:uFillTx/>
                <a:latin typeface="Univers Light"/>
                <a:ea typeface="+mn-ea"/>
                <a:cs typeface="+mn-cs"/>
              </a:rPr>
              <a:t>Measures electric fields inside the discharge with high spatial and temporal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small" spc="0" normalizeH="0" baseline="0" noProof="0" dirty="0">
              <a:ln>
                <a:noFill/>
              </a:ln>
              <a:solidFill>
                <a:srgbClr val="F26216">
                  <a:lumMod val="75000"/>
                </a:srgbClr>
              </a:solidFill>
              <a:effectLst/>
              <a:uLnTx/>
              <a:uFillTx/>
              <a:latin typeface="Univer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small" spc="0" normalizeH="0" baseline="0" noProof="0" dirty="0">
                <a:ln>
                  <a:noFill/>
                </a:ln>
                <a:solidFill>
                  <a:srgbClr val="F26216">
                    <a:lumMod val="75000"/>
                  </a:srgbClr>
                </a:solidFill>
                <a:effectLst/>
                <a:uLnTx/>
                <a:uFillTx/>
                <a:latin typeface="Univers Light"/>
                <a:ea typeface="+mn-ea"/>
                <a:cs typeface="+mn-cs"/>
              </a:rPr>
              <a:t>Thomson Scattering</a:t>
            </a:r>
            <a:r>
              <a:rPr kumimoji="0" lang="en-US" sz="1400" b="1" i="0" u="none" strike="noStrike" kern="1200" cap="small" spc="0" normalizeH="0" baseline="0" noProof="0" dirty="0">
                <a:ln>
                  <a:noFill/>
                </a:ln>
                <a:solidFill>
                  <a:prstClr val="black"/>
                </a:solidFill>
                <a:effectLst/>
                <a:uLnTx/>
                <a:uFillTx/>
                <a:latin typeface="Univers Light"/>
                <a:ea typeface="+mn-ea"/>
                <a:cs typeface="+mn-cs"/>
              </a:rPr>
              <a:t>:</a:t>
            </a:r>
            <a:r>
              <a:rPr kumimoji="0" lang="en-US" sz="1400" b="1" i="0" u="none" strike="noStrike" kern="1200" cap="small" spc="0" normalizeH="0" baseline="0" noProof="0" dirty="0">
                <a:ln>
                  <a:noFill/>
                </a:ln>
                <a:solidFill>
                  <a:srgbClr val="F26216">
                    <a:lumMod val="75000"/>
                  </a:srgbClr>
                </a:solidFill>
                <a:effectLst/>
                <a:uLnTx/>
                <a:uFillTx/>
                <a:latin typeface="Univers Light"/>
                <a:ea typeface="+mn-ea"/>
                <a:cs typeface="+mn-cs"/>
              </a:rPr>
              <a:t> </a:t>
            </a:r>
            <a:r>
              <a:rPr kumimoji="0" lang="en-US" sz="1400" b="0" i="0" u="none" strike="noStrike" kern="1200" cap="none" spc="0" normalizeH="0" baseline="0" noProof="0" dirty="0">
                <a:ln>
                  <a:noFill/>
                </a:ln>
                <a:solidFill>
                  <a:prstClr val="black"/>
                </a:solidFill>
                <a:effectLst/>
                <a:uLnTx/>
                <a:uFillTx/>
                <a:latin typeface="Univers Light"/>
                <a:ea typeface="+mn-ea"/>
                <a:cs typeface="+mn-cs"/>
              </a:rPr>
              <a:t>Scatters laser light off plasma electrons to determine </a:t>
            </a:r>
            <a:r>
              <a:rPr kumimoji="0" lang="en-GB" sz="1400" b="0" i="0" u="none" strike="noStrike" kern="1200" cap="none" spc="0" normalizeH="0" baseline="0" noProof="0" dirty="0">
                <a:ln>
                  <a:noFill/>
                </a:ln>
                <a:solidFill>
                  <a:prstClr val="black"/>
                </a:solidFill>
                <a:effectLst/>
                <a:uLnTx/>
                <a:uFillTx/>
                <a:latin typeface="Univers Light"/>
                <a:ea typeface="+mn-ea"/>
                <a:cs typeface="+mn-cs"/>
              </a:rPr>
              <a:t>n</a:t>
            </a:r>
            <a:r>
              <a:rPr kumimoji="0" lang="en-GB" sz="1400" b="0" i="0" u="none" strike="noStrike" kern="1200" cap="none" spc="0" normalizeH="0" baseline="-25000" noProof="0" dirty="0">
                <a:ln>
                  <a:noFill/>
                </a:ln>
                <a:solidFill>
                  <a:prstClr val="black"/>
                </a:solidFill>
                <a:effectLst/>
                <a:uLnTx/>
                <a:uFillTx/>
                <a:latin typeface="Univers Light"/>
                <a:ea typeface="+mn-ea"/>
                <a:cs typeface="+mn-cs"/>
              </a:rPr>
              <a:t>e </a:t>
            </a:r>
            <a:r>
              <a:rPr kumimoji="0" lang="en-US" sz="1400" b="0" i="0" u="none" strike="noStrike" kern="1200" cap="none" spc="0" normalizeH="0" baseline="0" noProof="0" dirty="0">
                <a:ln>
                  <a:noFill/>
                </a:ln>
                <a:solidFill>
                  <a:prstClr val="black"/>
                </a:solidFill>
                <a:effectLst/>
                <a:uLnTx/>
                <a:uFillTx/>
                <a:latin typeface="Univers Light"/>
                <a:ea typeface="+mn-ea"/>
                <a:cs typeface="+mn-cs"/>
              </a:rPr>
              <a:t>and </a:t>
            </a:r>
            <a:r>
              <a:rPr kumimoji="0" lang="en-GB" sz="1400" b="0" i="0" u="none" strike="noStrike" kern="1200" cap="none" spc="0" normalizeH="0" baseline="0" noProof="0" dirty="0" err="1">
                <a:ln>
                  <a:noFill/>
                </a:ln>
                <a:solidFill>
                  <a:prstClr val="black"/>
                </a:solidFill>
                <a:effectLst/>
                <a:uLnTx/>
                <a:uFillTx/>
                <a:latin typeface="Univers Light"/>
                <a:ea typeface="+mn-ea"/>
                <a:cs typeface="+mn-cs"/>
              </a:rPr>
              <a:t>T</a:t>
            </a:r>
            <a:r>
              <a:rPr kumimoji="0" lang="en-GB" sz="1400" b="0" i="0" u="none" strike="noStrike" kern="1200" cap="none" spc="0" normalizeH="0" baseline="-25000" noProof="0" dirty="0" err="1">
                <a:ln>
                  <a:noFill/>
                </a:ln>
                <a:solidFill>
                  <a:prstClr val="black"/>
                </a:solidFill>
                <a:effectLst/>
                <a:uLnTx/>
                <a:uFillTx/>
                <a:latin typeface="Univers Light"/>
                <a:ea typeface="+mn-ea"/>
                <a:cs typeface="+mn-cs"/>
              </a:rPr>
              <a:t>e</a:t>
            </a:r>
            <a:r>
              <a:rPr kumimoji="0" lang="en-US" sz="1400" b="0" i="0" u="none" strike="noStrike" kern="1200" cap="none" spc="0" normalizeH="0" baseline="0" noProof="0" dirty="0">
                <a:ln>
                  <a:noFill/>
                </a:ln>
                <a:solidFill>
                  <a:prstClr val="black"/>
                </a:solidFill>
                <a:effectLst/>
                <a:uLnTx/>
                <a:uFillTx/>
                <a:latin typeface="Univers Light"/>
                <a:ea typeface="+mn-ea"/>
                <a:cs typeface="+mn-cs"/>
              </a:rPr>
              <a:t>, a powerful non-perturbative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small" spc="0" normalizeH="0" baseline="0" noProof="0" dirty="0">
              <a:ln>
                <a:noFill/>
              </a:ln>
              <a:solidFill>
                <a:srgbClr val="F26216">
                  <a:lumMod val="75000"/>
                </a:srgbClr>
              </a:solidFill>
              <a:effectLst/>
              <a:uLnTx/>
              <a:uFillTx/>
              <a:latin typeface="Univer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small" spc="0" normalizeH="0" baseline="0" noProof="0" dirty="0">
                <a:ln>
                  <a:noFill/>
                </a:ln>
                <a:solidFill>
                  <a:srgbClr val="F26216">
                    <a:lumMod val="75000"/>
                  </a:srgbClr>
                </a:solidFill>
                <a:effectLst/>
                <a:uLnTx/>
                <a:uFillTx/>
                <a:latin typeface="Univers Light"/>
                <a:ea typeface="+mn-ea"/>
                <a:cs typeface="+mn-cs"/>
              </a:rPr>
              <a:t>Rayleigh Scattering</a:t>
            </a:r>
            <a:r>
              <a:rPr kumimoji="0" lang="en-US" sz="1400" b="1" i="0" u="none" strike="noStrike" kern="1200" cap="small" spc="0" normalizeH="0" baseline="0" noProof="0" dirty="0">
                <a:ln>
                  <a:noFill/>
                </a:ln>
                <a:solidFill>
                  <a:prstClr val="black"/>
                </a:solidFill>
                <a:effectLst/>
                <a:uLnTx/>
                <a:uFillTx/>
                <a:latin typeface="Univers Light"/>
                <a:ea typeface="+mn-ea"/>
                <a:cs typeface="+mn-cs"/>
              </a:rPr>
              <a:t>:</a:t>
            </a:r>
            <a:r>
              <a:rPr kumimoji="0" lang="en-US" sz="1400" b="1" i="0" u="none" strike="noStrike" kern="1200" cap="small" spc="0" normalizeH="0" baseline="0" noProof="0" dirty="0">
                <a:ln>
                  <a:noFill/>
                </a:ln>
                <a:solidFill>
                  <a:srgbClr val="F26216">
                    <a:lumMod val="75000"/>
                  </a:srgbClr>
                </a:solidFill>
                <a:effectLst/>
                <a:uLnTx/>
                <a:uFillTx/>
                <a:latin typeface="Univers Light"/>
                <a:ea typeface="+mn-ea"/>
                <a:cs typeface="+mn-cs"/>
              </a:rPr>
              <a:t> </a:t>
            </a:r>
            <a:r>
              <a:rPr kumimoji="0" lang="en-GB" sz="1400" b="0" i="0" u="none" strike="noStrike" kern="1200" cap="none" spc="0" normalizeH="0" baseline="0" noProof="0" dirty="0">
                <a:ln>
                  <a:noFill/>
                </a:ln>
                <a:solidFill>
                  <a:prstClr val="black"/>
                </a:solidFill>
                <a:effectLst/>
                <a:uLnTx/>
                <a:uFillTx/>
                <a:latin typeface="Univers Light"/>
                <a:ea typeface="+mn-ea"/>
                <a:cs typeface="+mn-cs"/>
              </a:rPr>
              <a:t>Used  to  measure neutral gas temperature and dynamics by </a:t>
            </a:r>
            <a:r>
              <a:rPr kumimoji="0" lang="en-GB" sz="1400" b="0" i="0" u="none" strike="noStrike" kern="1200" cap="none" spc="0" normalizeH="0" baseline="0" noProof="0" dirty="0" err="1">
                <a:ln>
                  <a:noFill/>
                </a:ln>
                <a:solidFill>
                  <a:prstClr val="black"/>
                </a:solidFill>
                <a:effectLst/>
                <a:uLnTx/>
                <a:uFillTx/>
                <a:latin typeface="Univers Light"/>
                <a:ea typeface="+mn-ea"/>
                <a:cs typeface="+mn-cs"/>
              </a:rPr>
              <a:t>analyzing</a:t>
            </a:r>
            <a:r>
              <a:rPr kumimoji="0" lang="en-GB" sz="1400" b="0" i="0" u="none" strike="noStrike" kern="1200" cap="none" spc="0" normalizeH="0" baseline="0" noProof="0" dirty="0">
                <a:ln>
                  <a:noFill/>
                </a:ln>
                <a:solidFill>
                  <a:prstClr val="black"/>
                </a:solidFill>
                <a:effectLst/>
                <a:uLnTx/>
                <a:uFillTx/>
                <a:latin typeface="Univers Light"/>
                <a:ea typeface="+mn-ea"/>
                <a:cs typeface="+mn-cs"/>
              </a:rPr>
              <a:t> elastic scattering from neutral particles.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small" spc="0" normalizeH="0" baseline="0" noProof="0" dirty="0">
              <a:ln>
                <a:noFill/>
              </a:ln>
              <a:solidFill>
                <a:srgbClr val="F26216">
                  <a:lumMod val="75000"/>
                </a:srgbClr>
              </a:solidFill>
              <a:effectLst/>
              <a:uLnTx/>
              <a:uFillTx/>
              <a:latin typeface="Univer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small" spc="0" normalizeH="0" baseline="0" noProof="0" dirty="0">
                <a:ln>
                  <a:noFill/>
                </a:ln>
                <a:solidFill>
                  <a:srgbClr val="F26216">
                    <a:lumMod val="75000"/>
                  </a:srgbClr>
                </a:solidFill>
                <a:effectLst/>
                <a:uLnTx/>
                <a:uFillTx/>
                <a:latin typeface="Univers Light"/>
                <a:ea typeface="+mn-ea"/>
                <a:cs typeface="+mn-cs"/>
              </a:rPr>
              <a:t>Laser-Induced Breakdown Spectroscopy (LIBS): </a:t>
            </a:r>
            <a:r>
              <a:rPr lang="en-GB" sz="1400" cap="small" dirty="0">
                <a:latin typeface="Univers Light"/>
              </a:rPr>
              <a:t>P</a:t>
            </a:r>
            <a:r>
              <a:rPr kumimoji="0" lang="en-GB" sz="1400" i="0" u="none" strike="noStrike" kern="1200" spc="0" normalizeH="0" baseline="0" noProof="0" dirty="0" err="1">
                <a:ln>
                  <a:noFill/>
                </a:ln>
                <a:effectLst/>
                <a:uLnTx/>
                <a:uFillTx/>
                <a:latin typeface="Univers Light"/>
                <a:ea typeface="+mn-ea"/>
                <a:cs typeface="+mn-cs"/>
              </a:rPr>
              <a:t>erforme</a:t>
            </a:r>
            <a:r>
              <a:rPr lang="en-GB" sz="1400" dirty="0">
                <a:latin typeface="Univers Light"/>
              </a:rPr>
              <a:t>s</a:t>
            </a:r>
            <a:r>
              <a:rPr lang="en-GB" sz="1400" b="1" cap="small" dirty="0">
                <a:solidFill>
                  <a:srgbClr val="F26216">
                    <a:lumMod val="75000"/>
                  </a:srgbClr>
                </a:solidFill>
                <a:latin typeface="Univers Light"/>
              </a:rPr>
              <a:t> </a:t>
            </a:r>
            <a:r>
              <a:rPr kumimoji="0" lang="en-US" sz="1400" u="none" strike="noStrike" kern="1200" spc="0" normalizeH="0" noProof="0" dirty="0">
                <a:ln>
                  <a:noFill/>
                </a:ln>
                <a:effectLst/>
                <a:uLnTx/>
                <a:uFillTx/>
                <a:latin typeface="Univers Light"/>
                <a:ea typeface="+mn-ea"/>
                <a:cs typeface="+mn-cs"/>
              </a:rPr>
              <a:t>spectroscopic analysis on an untreated sample and on very short timescales. Advantages: high spatial resolution and </a:t>
            </a:r>
            <a:r>
              <a:rPr kumimoji="0" lang="en-US" sz="1400" u="none" strike="noStrike" kern="1200" spc="0" normalizeH="0" noProof="0" dirty="0" err="1">
                <a:ln>
                  <a:noFill/>
                </a:ln>
                <a:effectLst/>
                <a:uLnTx/>
                <a:uFillTx/>
                <a:latin typeface="Univers Light"/>
                <a:ea typeface="+mn-ea"/>
                <a:cs typeface="+mn-cs"/>
              </a:rPr>
              <a:t>microdestructivity</a:t>
            </a:r>
            <a:r>
              <a:rPr kumimoji="0" lang="en-US" sz="1400" u="none" strike="noStrike" kern="1200" spc="0" normalizeH="0" noProof="0" dirty="0">
                <a:ln>
                  <a:noFill/>
                </a:ln>
                <a:effectLst/>
                <a:uLnTx/>
                <a:uFillTx/>
                <a:latin typeface="Univers Light"/>
                <a:ea typeface="+mn-ea"/>
                <a:cs typeface="+mn-cs"/>
              </a:rPr>
              <a:t>.</a:t>
            </a:r>
            <a:endParaRPr lang="it-IT" dirty="0"/>
          </a:p>
        </p:txBody>
      </p:sp>
      <p:sp>
        <p:nvSpPr>
          <p:cNvPr id="2" name="Segnaposto data 1">
            <a:extLst>
              <a:ext uri="{FF2B5EF4-FFF2-40B4-BE49-F238E27FC236}">
                <a16:creationId xmlns:a16="http://schemas.microsoft.com/office/drawing/2014/main" id="{F66E3A22-CBB9-DE37-0260-930EFCD35721}"/>
              </a:ext>
            </a:extLst>
          </p:cNvPr>
          <p:cNvSpPr>
            <a:spLocks noGrp="1"/>
          </p:cNvSpPr>
          <p:nvPr>
            <p:ph type="dt" sz="half" idx="10"/>
          </p:nvPr>
        </p:nvSpPr>
        <p:spPr/>
        <p:txBody>
          <a:bodyPr/>
          <a:lstStyle/>
          <a:p>
            <a:r>
              <a:rPr lang="it-IT"/>
              <a:t>Conferenza Italiana Plasmi, 4 Febbraio 2026, Frascati</a:t>
            </a:r>
            <a:endParaRPr lang="en-US"/>
          </a:p>
        </p:txBody>
      </p:sp>
      <p:sp>
        <p:nvSpPr>
          <p:cNvPr id="5" name="Segnaposto data 11">
            <a:extLst>
              <a:ext uri="{FF2B5EF4-FFF2-40B4-BE49-F238E27FC236}">
                <a16:creationId xmlns:a16="http://schemas.microsoft.com/office/drawing/2014/main" id="{6FED760C-AC78-C844-A9D0-B86CC44F18DD}"/>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pic>
        <p:nvPicPr>
          <p:cNvPr id="4" name="Immagine 3" descr="Immagine che contiene testo, Carattere, logo, schermata&#10;&#10;Il contenuto generato dall'IA potrebbe non essere corretto.">
            <a:extLst>
              <a:ext uri="{FF2B5EF4-FFF2-40B4-BE49-F238E27FC236}">
                <a16:creationId xmlns:a16="http://schemas.microsoft.com/office/drawing/2014/main" id="{31D6430C-14B8-C578-A829-E2289ED36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Tree>
    <p:extLst>
      <p:ext uri="{BB962C8B-B14F-4D97-AF65-F5344CB8AC3E}">
        <p14:creationId xmlns:p14="http://schemas.microsoft.com/office/powerpoint/2010/main" val="3144703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EF339-A9D5-E659-8126-CA741F95FDF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2D73720-F0CC-5C61-36EF-3AB4CBB6D70F}"/>
              </a:ext>
            </a:extLst>
          </p:cNvPr>
          <p:cNvSpPr txBox="1">
            <a:spLocks/>
          </p:cNvSpPr>
          <p:nvPr/>
        </p:nvSpPr>
        <p:spPr>
          <a:xfrm>
            <a:off x="598170" y="286244"/>
            <a:ext cx="10995659" cy="424062"/>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GB" sz="2500" b="1" noProof="0" dirty="0">
                <a:solidFill>
                  <a:srgbClr val="98433E"/>
                </a:solidFill>
              </a:rPr>
              <a:t>Non-Neutral Plasmas</a:t>
            </a:r>
          </a:p>
        </p:txBody>
      </p:sp>
      <p:sp>
        <p:nvSpPr>
          <p:cNvPr id="3" name="CasellaDiTesto 2">
            <a:extLst>
              <a:ext uri="{FF2B5EF4-FFF2-40B4-BE49-F238E27FC236}">
                <a16:creationId xmlns:a16="http://schemas.microsoft.com/office/drawing/2014/main" id="{3B933FE7-D21A-42F2-35F3-6FE637B31B75}"/>
              </a:ext>
            </a:extLst>
          </p:cNvPr>
          <p:cNvSpPr txBox="1"/>
          <p:nvPr/>
        </p:nvSpPr>
        <p:spPr>
          <a:xfrm>
            <a:off x="598169" y="828974"/>
            <a:ext cx="11087011" cy="646331"/>
          </a:xfrm>
          <a:prstGeom prst="rect">
            <a:avLst/>
          </a:prstGeom>
          <a:noFill/>
        </p:spPr>
        <p:txBody>
          <a:bodyPr wrap="square" rtlCol="0">
            <a:spAutoFit/>
          </a:bodyPr>
          <a:lstStyle/>
          <a:p>
            <a:pPr algn="just"/>
            <a:r>
              <a:rPr lang="it-IT" b="1">
                <a:solidFill>
                  <a:schemeClr val="accent3">
                    <a:lumMod val="75000"/>
                  </a:schemeClr>
                </a:solidFill>
              </a:rPr>
              <a:t>N</a:t>
            </a:r>
            <a:r>
              <a:rPr lang="it-IT"/>
              <a:t>on-</a:t>
            </a:r>
            <a:r>
              <a:rPr lang="en-GB" b="1" noProof="0">
                <a:solidFill>
                  <a:schemeClr val="accent3">
                    <a:lumMod val="75000"/>
                  </a:schemeClr>
                </a:solidFill>
              </a:rPr>
              <a:t>N</a:t>
            </a:r>
            <a:r>
              <a:rPr lang="en-GB" noProof="0"/>
              <a:t>eutral</a:t>
            </a:r>
            <a:r>
              <a:rPr lang="it-IT"/>
              <a:t> </a:t>
            </a:r>
            <a:r>
              <a:rPr lang="en-GB" b="1" noProof="0">
                <a:solidFill>
                  <a:schemeClr val="accent3">
                    <a:lumMod val="75000"/>
                  </a:schemeClr>
                </a:solidFill>
              </a:rPr>
              <a:t>P</a:t>
            </a:r>
            <a:r>
              <a:rPr lang="en-GB" noProof="0"/>
              <a:t>lasma</a:t>
            </a:r>
            <a:r>
              <a:rPr lang="it-IT"/>
              <a:t> </a:t>
            </a:r>
            <a:r>
              <a:rPr lang="en-GB" noProof="0"/>
              <a:t>is</a:t>
            </a:r>
            <a:r>
              <a:rPr lang="it-IT"/>
              <a:t> an ensemble </a:t>
            </a:r>
            <a:r>
              <a:rPr lang="en-US"/>
              <a:t>of charges whose net charge</a:t>
            </a:r>
            <a:r>
              <a:rPr lang="en-GB"/>
              <a:t> creates an electric field large enough to play an important or even dominant role in the plasma dynamics.</a:t>
            </a:r>
            <a:endParaRPr lang="it-IT"/>
          </a:p>
        </p:txBody>
      </p:sp>
      <p:sp>
        <p:nvSpPr>
          <p:cNvPr id="5" name="CasellaDiTesto 4">
            <a:extLst>
              <a:ext uri="{FF2B5EF4-FFF2-40B4-BE49-F238E27FC236}">
                <a16:creationId xmlns:a16="http://schemas.microsoft.com/office/drawing/2014/main" id="{1F5F6AE1-C4A0-2C80-FCAD-2440E8CF8771}"/>
              </a:ext>
            </a:extLst>
          </p:cNvPr>
          <p:cNvSpPr txBox="1"/>
          <p:nvPr/>
        </p:nvSpPr>
        <p:spPr>
          <a:xfrm>
            <a:off x="649735" y="1667856"/>
            <a:ext cx="4739641" cy="1200329"/>
          </a:xfrm>
          <a:prstGeom prst="rect">
            <a:avLst/>
          </a:prstGeom>
          <a:noFill/>
        </p:spPr>
        <p:txBody>
          <a:bodyPr wrap="square">
            <a:spAutoFit/>
          </a:bodyPr>
          <a:lstStyle/>
          <a:p>
            <a:pPr algn="just"/>
            <a:r>
              <a:rPr kumimoji="0" lang="it-IT" sz="1800" b="1" i="0" u="none" strike="noStrike" kern="1200" cap="none" spc="0" normalizeH="0" baseline="0" noProof="0">
                <a:ln>
                  <a:noFill/>
                </a:ln>
                <a:solidFill>
                  <a:srgbClr val="F26216">
                    <a:lumMod val="75000"/>
                  </a:srgbClr>
                </a:solidFill>
                <a:effectLst/>
                <a:uLnTx/>
                <a:uFillTx/>
                <a:latin typeface="Univers Light"/>
                <a:ea typeface="+mn-ea"/>
                <a:cs typeface="+mn-cs"/>
              </a:rPr>
              <a:t>NN</a:t>
            </a:r>
            <a:r>
              <a:rPr kumimoji="0" lang="en-GB" sz="1800" b="1" i="0" u="none" strike="noStrike" kern="1200" cap="none" spc="0" normalizeH="0" baseline="0" noProof="0">
                <a:ln>
                  <a:noFill/>
                </a:ln>
                <a:solidFill>
                  <a:srgbClr val="F26216">
                    <a:lumMod val="75000"/>
                  </a:srgbClr>
                </a:solidFill>
                <a:effectLst/>
                <a:uLnTx/>
                <a:uFillTx/>
                <a:latin typeface="Univers Light"/>
                <a:ea typeface="+mn-ea"/>
                <a:cs typeface="+mn-cs"/>
              </a:rPr>
              <a:t>P</a:t>
            </a:r>
            <a:r>
              <a:rPr lang="en-US"/>
              <a:t> single species have been created in laboratory experiments, including pure electron plasmas, pure ion plasmas, positron plasmas, and antiproton plasmas.</a:t>
            </a:r>
            <a:endParaRPr lang="it-IT"/>
          </a:p>
        </p:txBody>
      </p:sp>
      <p:sp>
        <p:nvSpPr>
          <p:cNvPr id="8" name="CasellaDiTesto 7">
            <a:extLst>
              <a:ext uri="{FF2B5EF4-FFF2-40B4-BE49-F238E27FC236}">
                <a16:creationId xmlns:a16="http://schemas.microsoft.com/office/drawing/2014/main" id="{DC56C481-D96D-E161-0710-9036648E026F}"/>
              </a:ext>
            </a:extLst>
          </p:cNvPr>
          <p:cNvSpPr txBox="1"/>
          <p:nvPr/>
        </p:nvSpPr>
        <p:spPr>
          <a:xfrm>
            <a:off x="495563" y="4634632"/>
            <a:ext cx="10969942" cy="923330"/>
          </a:xfrm>
          <a:prstGeom prst="rect">
            <a:avLst/>
          </a:prstGeom>
          <a:noFill/>
        </p:spPr>
        <p:txBody>
          <a:bodyPr wrap="square">
            <a:spAutoFit/>
          </a:bodyPr>
          <a:lstStyle/>
          <a:p>
            <a:pPr algn="just"/>
            <a:r>
              <a:rPr lang="it-IT" b="1" dirty="0">
                <a:solidFill>
                  <a:schemeClr val="accent3">
                    <a:lumMod val="75000"/>
                  </a:schemeClr>
                </a:solidFill>
              </a:rPr>
              <a:t>NN</a:t>
            </a:r>
            <a:r>
              <a:rPr lang="en-GB" b="1" dirty="0">
                <a:solidFill>
                  <a:schemeClr val="accent3">
                    <a:lumMod val="75000"/>
                  </a:schemeClr>
                </a:solidFill>
              </a:rPr>
              <a:t>P </a:t>
            </a:r>
            <a:r>
              <a:rPr lang="en-US" dirty="0"/>
              <a:t>open different </a:t>
            </a:r>
            <a:r>
              <a:rPr lang="it-IT" dirty="0" err="1"/>
              <a:t>research</a:t>
            </a:r>
            <a:r>
              <a:rPr lang="it-IT" dirty="0"/>
              <a:t> </a:t>
            </a:r>
            <a:r>
              <a:rPr lang="it-IT" dirty="0" err="1"/>
              <a:t>opportunities</a:t>
            </a:r>
            <a:r>
              <a:rPr lang="it-IT" dirty="0"/>
              <a:t> </a:t>
            </a:r>
            <a:r>
              <a:rPr lang="it-IT" dirty="0" err="1"/>
              <a:t>as</a:t>
            </a:r>
            <a:r>
              <a:rPr lang="it-IT" dirty="0"/>
              <a:t> are </a:t>
            </a:r>
            <a:r>
              <a:rPr lang="en-US" dirty="0"/>
              <a:t>quiescent and reproducible and this allows highly accurate comparisons of theory to experiment. They are useful to obtain relativistic electron beams and for sophisticated devices, like free electron lasers, gyrotrons, or other electromagnetic wave generators .</a:t>
            </a:r>
            <a:endParaRPr lang="it-IT" dirty="0"/>
          </a:p>
        </p:txBody>
      </p:sp>
      <p:sp>
        <p:nvSpPr>
          <p:cNvPr id="14" name="CasellaDiTesto 13">
            <a:extLst>
              <a:ext uri="{FF2B5EF4-FFF2-40B4-BE49-F238E27FC236}">
                <a16:creationId xmlns:a16="http://schemas.microsoft.com/office/drawing/2014/main" id="{83E19070-9BD5-A6D8-EA36-057E9889C340}"/>
              </a:ext>
            </a:extLst>
          </p:cNvPr>
          <p:cNvSpPr txBox="1"/>
          <p:nvPr/>
        </p:nvSpPr>
        <p:spPr>
          <a:xfrm>
            <a:off x="623888" y="3241752"/>
            <a:ext cx="5002267" cy="923330"/>
          </a:xfrm>
          <a:prstGeom prst="rect">
            <a:avLst/>
          </a:prstGeom>
          <a:noFill/>
        </p:spPr>
        <p:txBody>
          <a:bodyPr wrap="square">
            <a:spAutoFit/>
          </a:bodyPr>
          <a:lstStyle/>
          <a:p>
            <a:pPr algn="just"/>
            <a:r>
              <a:rPr kumimoji="0" lang="it-IT" sz="1800" b="1" i="0" u="none" strike="noStrike" kern="1200" cap="none" spc="0" normalizeH="0" baseline="0" noProof="0">
                <a:ln>
                  <a:noFill/>
                </a:ln>
                <a:solidFill>
                  <a:srgbClr val="F26216">
                    <a:lumMod val="75000"/>
                  </a:srgbClr>
                </a:solidFill>
                <a:effectLst/>
                <a:uLnTx/>
                <a:uFillTx/>
                <a:latin typeface="Univers Light"/>
                <a:ea typeface="+mn-ea"/>
                <a:cs typeface="+mn-cs"/>
              </a:rPr>
              <a:t>NN</a:t>
            </a:r>
            <a:r>
              <a:rPr kumimoji="0" lang="en-GB" sz="1800" b="1" i="0" u="none" strike="noStrike" kern="1200" cap="none" spc="0" normalizeH="0" baseline="0" noProof="0">
                <a:ln>
                  <a:noFill/>
                </a:ln>
                <a:solidFill>
                  <a:srgbClr val="F26216">
                    <a:lumMod val="75000"/>
                  </a:srgbClr>
                </a:solidFill>
                <a:effectLst/>
                <a:uLnTx/>
                <a:uFillTx/>
                <a:latin typeface="Univers Light"/>
                <a:ea typeface="+mn-ea"/>
                <a:cs typeface="+mn-cs"/>
              </a:rPr>
              <a:t>P </a:t>
            </a:r>
            <a:r>
              <a:rPr lang="en-US"/>
              <a:t>can be confined for long periods of time using only static electric and magnetic fields in </a:t>
            </a:r>
            <a:r>
              <a:rPr lang="en-GB" noProof="0"/>
              <a:t>Penning</a:t>
            </a:r>
            <a:r>
              <a:rPr lang="it-IT"/>
              <a:t> Trap or in Malmberg-Penning devices</a:t>
            </a:r>
          </a:p>
        </p:txBody>
      </p:sp>
      <p:pic>
        <p:nvPicPr>
          <p:cNvPr id="9" name="Immagine 8">
            <a:extLst>
              <a:ext uri="{FF2B5EF4-FFF2-40B4-BE49-F238E27FC236}">
                <a16:creationId xmlns:a16="http://schemas.microsoft.com/office/drawing/2014/main" id="{DC7A3555-CC69-FD01-DA1B-EF98B867DFBE}"/>
              </a:ext>
            </a:extLst>
          </p:cNvPr>
          <p:cNvPicPr>
            <a:picLocks noChangeAspect="1"/>
          </p:cNvPicPr>
          <p:nvPr/>
        </p:nvPicPr>
        <p:blipFill>
          <a:blip r:embed="rId3"/>
          <a:stretch>
            <a:fillRect/>
          </a:stretch>
        </p:blipFill>
        <p:spPr>
          <a:xfrm>
            <a:off x="8450225" y="1514967"/>
            <a:ext cx="2486361" cy="2486361"/>
          </a:xfrm>
          <a:prstGeom prst="rect">
            <a:avLst/>
          </a:prstGeom>
        </p:spPr>
      </p:pic>
      <p:sp>
        <p:nvSpPr>
          <p:cNvPr id="10" name="CasellaDiTesto 9">
            <a:extLst>
              <a:ext uri="{FF2B5EF4-FFF2-40B4-BE49-F238E27FC236}">
                <a16:creationId xmlns:a16="http://schemas.microsoft.com/office/drawing/2014/main" id="{224B2A8F-8DE3-40C8-24F3-B4866FEC275D}"/>
              </a:ext>
            </a:extLst>
          </p:cNvPr>
          <p:cNvSpPr txBox="1"/>
          <p:nvPr/>
        </p:nvSpPr>
        <p:spPr>
          <a:xfrm>
            <a:off x="8121278" y="3996964"/>
            <a:ext cx="3263002" cy="461665"/>
          </a:xfrm>
          <a:prstGeom prst="rect">
            <a:avLst/>
          </a:prstGeom>
          <a:noFill/>
        </p:spPr>
        <p:txBody>
          <a:bodyPr wrap="square" rtlCol="0">
            <a:spAutoFit/>
          </a:bodyPr>
          <a:lstStyle/>
          <a:p>
            <a:r>
              <a:rPr lang="it-IT" sz="1200" err="1"/>
              <a:t>Maero</a:t>
            </a:r>
            <a:r>
              <a:rPr lang="it-IT" sz="1200"/>
              <a:t> et al. </a:t>
            </a:r>
            <a:r>
              <a:rPr lang="it-IT" sz="1200" err="1"/>
              <a:t>Advances</a:t>
            </a:r>
            <a:r>
              <a:rPr lang="it-IT" sz="1200"/>
              <a:t> in Physics X, 9 (2924) 2367438 </a:t>
            </a:r>
          </a:p>
        </p:txBody>
      </p:sp>
      <p:sp>
        <p:nvSpPr>
          <p:cNvPr id="4" name="Segnaposto data 3">
            <a:extLst>
              <a:ext uri="{FF2B5EF4-FFF2-40B4-BE49-F238E27FC236}">
                <a16:creationId xmlns:a16="http://schemas.microsoft.com/office/drawing/2014/main" id="{9260D400-4BD6-66F3-8563-9FB6AD2A8945}"/>
              </a:ext>
            </a:extLst>
          </p:cNvPr>
          <p:cNvSpPr>
            <a:spLocks noGrp="1"/>
          </p:cNvSpPr>
          <p:nvPr>
            <p:ph type="dt" sz="half" idx="10"/>
          </p:nvPr>
        </p:nvSpPr>
        <p:spPr/>
        <p:txBody>
          <a:bodyPr/>
          <a:lstStyle/>
          <a:p>
            <a:r>
              <a:rPr lang="it-IT"/>
              <a:t>Conferenza Italiana Plasmi, 4 Febbraio 2026, Frascati</a:t>
            </a:r>
            <a:endParaRPr lang="en-US"/>
          </a:p>
        </p:txBody>
      </p:sp>
      <p:sp>
        <p:nvSpPr>
          <p:cNvPr id="11" name="Segnaposto data 11">
            <a:extLst>
              <a:ext uri="{FF2B5EF4-FFF2-40B4-BE49-F238E27FC236}">
                <a16:creationId xmlns:a16="http://schemas.microsoft.com/office/drawing/2014/main" id="{21552B37-F44D-BFB0-30D8-1DE0F5595403}"/>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pic>
        <p:nvPicPr>
          <p:cNvPr id="7" name="Immagine 6" descr="Immagine che contiene testo, Carattere, logo, schermata&#10;&#10;Il contenuto generato dall'IA potrebbe non essere corretto.">
            <a:extLst>
              <a:ext uri="{FF2B5EF4-FFF2-40B4-BE49-F238E27FC236}">
                <a16:creationId xmlns:a16="http://schemas.microsoft.com/office/drawing/2014/main" id="{974DE17D-FC3C-0FFD-8FC7-D4BE28291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grpSp>
        <p:nvGrpSpPr>
          <p:cNvPr id="6" name="Gruppo 5">
            <a:extLst>
              <a:ext uri="{FF2B5EF4-FFF2-40B4-BE49-F238E27FC236}">
                <a16:creationId xmlns:a16="http://schemas.microsoft.com/office/drawing/2014/main" id="{CD31EA3B-4165-5D81-DDD6-31D50859032B}"/>
              </a:ext>
            </a:extLst>
          </p:cNvPr>
          <p:cNvGrpSpPr/>
          <p:nvPr/>
        </p:nvGrpSpPr>
        <p:grpSpPr>
          <a:xfrm>
            <a:off x="7783830" y="5818958"/>
            <a:ext cx="3498873" cy="542832"/>
            <a:chOff x="8243830" y="5914410"/>
            <a:chExt cx="3038873" cy="447373"/>
          </a:xfrm>
        </p:grpSpPr>
        <p:grpSp>
          <p:nvGrpSpPr>
            <p:cNvPr id="15" name="Gruppo 14">
              <a:extLst>
                <a:ext uri="{FF2B5EF4-FFF2-40B4-BE49-F238E27FC236}">
                  <a16:creationId xmlns:a16="http://schemas.microsoft.com/office/drawing/2014/main" id="{ACE6F4C4-A2A3-51C1-02C6-956696DFBD32}"/>
                </a:ext>
              </a:extLst>
            </p:cNvPr>
            <p:cNvGrpSpPr/>
            <p:nvPr/>
          </p:nvGrpSpPr>
          <p:grpSpPr>
            <a:xfrm>
              <a:off x="10444214" y="5928200"/>
              <a:ext cx="838489" cy="433583"/>
              <a:chOff x="10444214" y="5928200"/>
              <a:chExt cx="838489" cy="433583"/>
            </a:xfrm>
          </p:grpSpPr>
          <p:pic>
            <p:nvPicPr>
              <p:cNvPr id="16" name="Immagine 15" descr="Immagine che contiene testo, Carattere, logo, schermata&#10;&#10;Il contenuto generato dall'IA potrebbe non essere corretto.">
                <a:extLst>
                  <a:ext uri="{FF2B5EF4-FFF2-40B4-BE49-F238E27FC236}">
                    <a16:creationId xmlns:a16="http://schemas.microsoft.com/office/drawing/2014/main" id="{9B6A3E4E-59AA-4356-7585-C2355690B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506" y="5928200"/>
                <a:ext cx="806197" cy="346818"/>
              </a:xfrm>
              <a:prstGeom prst="rect">
                <a:avLst/>
              </a:prstGeom>
            </p:spPr>
          </p:pic>
          <p:sp>
            <p:nvSpPr>
              <p:cNvPr id="17" name="CasellaDiTesto 16">
                <a:extLst>
                  <a:ext uri="{FF2B5EF4-FFF2-40B4-BE49-F238E27FC236}">
                    <a16:creationId xmlns:a16="http://schemas.microsoft.com/office/drawing/2014/main" id="{C083BD37-DCDF-4941-60E4-D6C746BB9B79}"/>
                  </a:ext>
                </a:extLst>
              </p:cNvPr>
              <p:cNvSpPr txBox="1"/>
              <p:nvPr/>
            </p:nvSpPr>
            <p:spPr>
              <a:xfrm>
                <a:off x="10444214" y="6146339"/>
                <a:ext cx="806197" cy="215444"/>
              </a:xfrm>
              <a:prstGeom prst="rect">
                <a:avLst/>
              </a:prstGeom>
              <a:noFill/>
            </p:spPr>
            <p:txBody>
              <a:bodyPr wrap="square" rtlCol="0">
                <a:spAutoFit/>
              </a:bodyPr>
              <a:lstStyle/>
              <a:p>
                <a:pPr algn="ctr"/>
                <a:r>
                  <a:rPr lang="it-IT" sz="800" b="1">
                    <a:solidFill>
                      <a:schemeClr val="accent6">
                        <a:lumMod val="50000"/>
                      </a:schemeClr>
                    </a:solidFill>
                  </a:rPr>
                  <a:t>Bari</a:t>
                </a:r>
              </a:p>
            </p:txBody>
          </p:sp>
        </p:grpSp>
        <p:pic>
          <p:nvPicPr>
            <p:cNvPr id="12" name="Immagine 11" descr="Immagine che contiene testo, Carattere, logo, simbolo&#10;&#10;Il contenuto generato dall'IA potrebbe non essere corretto.">
              <a:extLst>
                <a:ext uri="{FF2B5EF4-FFF2-40B4-BE49-F238E27FC236}">
                  <a16:creationId xmlns:a16="http://schemas.microsoft.com/office/drawing/2014/main" id="{DB8FFF00-5C79-BB35-A9EE-B27A7E1D83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52698" y="5914410"/>
              <a:ext cx="1023147" cy="360608"/>
            </a:xfrm>
            <a:prstGeom prst="rect">
              <a:avLst/>
            </a:prstGeom>
          </p:spPr>
        </p:pic>
        <p:pic>
          <p:nvPicPr>
            <p:cNvPr id="13" name="Picture 2" descr="L'INFN CAMBIA LOGO - Istituto Nazionale di Fisica Nucleare">
              <a:extLst>
                <a:ext uri="{FF2B5EF4-FFF2-40B4-BE49-F238E27FC236}">
                  <a16:creationId xmlns:a16="http://schemas.microsoft.com/office/drawing/2014/main" id="{2D302F75-6758-AFF3-2ED5-088147C212D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860095" y="5918799"/>
              <a:ext cx="519290" cy="287114"/>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descr="Immagine che contiene Carattere, testo, Elementi grafici, bianco&#10;&#10;Il contenuto generato dall'IA potrebbe non essere corretto.">
              <a:extLst>
                <a:ext uri="{FF2B5EF4-FFF2-40B4-BE49-F238E27FC236}">
                  <a16:creationId xmlns:a16="http://schemas.microsoft.com/office/drawing/2014/main" id="{D7B21BB3-B6CB-7AE6-2996-57B187118F3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43830" y="5957731"/>
              <a:ext cx="571311" cy="276999"/>
            </a:xfrm>
            <a:prstGeom prst="rect">
              <a:avLst/>
            </a:prstGeom>
          </p:spPr>
        </p:pic>
        <p:sp>
          <p:nvSpPr>
            <p:cNvPr id="19" name="CasellaDiTesto 18">
              <a:extLst>
                <a:ext uri="{FF2B5EF4-FFF2-40B4-BE49-F238E27FC236}">
                  <a16:creationId xmlns:a16="http://schemas.microsoft.com/office/drawing/2014/main" id="{B804880B-EBF1-F548-FB7C-54D8E8712149}"/>
                </a:ext>
              </a:extLst>
            </p:cNvPr>
            <p:cNvSpPr txBox="1"/>
            <p:nvPr/>
          </p:nvSpPr>
          <p:spPr>
            <a:xfrm>
              <a:off x="9717661" y="6128614"/>
              <a:ext cx="806197" cy="215444"/>
            </a:xfrm>
            <a:prstGeom prst="rect">
              <a:avLst/>
            </a:prstGeom>
            <a:noFill/>
          </p:spPr>
          <p:txBody>
            <a:bodyPr wrap="square" rtlCol="0">
              <a:spAutoFit/>
            </a:bodyPr>
            <a:lstStyle/>
            <a:p>
              <a:pPr algn="ctr"/>
              <a:r>
                <a:rPr lang="it-IT" sz="800" b="1">
                  <a:solidFill>
                    <a:schemeClr val="accent6">
                      <a:lumMod val="50000"/>
                    </a:schemeClr>
                  </a:solidFill>
                </a:rPr>
                <a:t>LNL</a:t>
              </a:r>
            </a:p>
          </p:txBody>
        </p:sp>
      </p:grpSp>
    </p:spTree>
    <p:extLst>
      <p:ext uri="{BB962C8B-B14F-4D97-AF65-F5344CB8AC3E}">
        <p14:creationId xmlns:p14="http://schemas.microsoft.com/office/powerpoint/2010/main" val="834979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68776D-A8AB-C8AA-175E-593E55ED9575}"/>
              </a:ext>
            </a:extLst>
          </p:cNvPr>
          <p:cNvSpPr>
            <a:spLocks noGrp="1"/>
          </p:cNvSpPr>
          <p:nvPr>
            <p:ph type="title"/>
          </p:nvPr>
        </p:nvSpPr>
        <p:spPr>
          <a:xfrm>
            <a:off x="720516" y="806601"/>
            <a:ext cx="10995659" cy="444687"/>
          </a:xfrm>
        </p:spPr>
        <p:txBody>
          <a:bodyPr>
            <a:normAutofit fontScale="90000"/>
          </a:bodyPr>
          <a:lstStyle/>
          <a:p>
            <a:r>
              <a:rPr lang="en-GB" sz="2800" noProof="0"/>
              <a:t>Outline</a:t>
            </a:r>
          </a:p>
        </p:txBody>
      </p:sp>
      <p:sp>
        <p:nvSpPr>
          <p:cNvPr id="3" name="CasellaDiTesto 2">
            <a:extLst>
              <a:ext uri="{FF2B5EF4-FFF2-40B4-BE49-F238E27FC236}">
                <a16:creationId xmlns:a16="http://schemas.microsoft.com/office/drawing/2014/main" id="{93D0F3F8-79D3-3AB5-1896-B85EB1FC062F}"/>
              </a:ext>
            </a:extLst>
          </p:cNvPr>
          <p:cNvSpPr txBox="1"/>
          <p:nvPr/>
        </p:nvSpPr>
        <p:spPr>
          <a:xfrm>
            <a:off x="728768" y="1436512"/>
            <a:ext cx="4269491" cy="338554"/>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n-GB" sz="1600" noProof="0"/>
              <a:t>What is a </a:t>
            </a:r>
            <a:r>
              <a:rPr lang="en-GB" sz="1600" b="1" noProof="0">
                <a:solidFill>
                  <a:schemeClr val="accent2">
                    <a:lumMod val="75000"/>
                  </a:schemeClr>
                </a:solidFill>
              </a:rPr>
              <a:t>L</a:t>
            </a:r>
            <a:r>
              <a:rPr lang="en-GB" sz="1600" noProof="0"/>
              <a:t>ow-</a:t>
            </a:r>
            <a:r>
              <a:rPr lang="en-GB" sz="1600" b="1" noProof="0">
                <a:solidFill>
                  <a:schemeClr val="accent2">
                    <a:lumMod val="75000"/>
                  </a:schemeClr>
                </a:solidFill>
              </a:rPr>
              <a:t>T</a:t>
            </a:r>
            <a:r>
              <a:rPr lang="en-GB" sz="1600" noProof="0"/>
              <a:t>emperature </a:t>
            </a:r>
            <a:r>
              <a:rPr lang="en-GB" sz="1600" b="1" noProof="0">
                <a:solidFill>
                  <a:schemeClr val="accent2">
                    <a:lumMod val="75000"/>
                  </a:schemeClr>
                </a:solidFill>
              </a:rPr>
              <a:t>P</a:t>
            </a:r>
            <a:r>
              <a:rPr lang="en-GB" sz="1600" noProof="0"/>
              <a:t>lasma?</a:t>
            </a:r>
          </a:p>
        </p:txBody>
      </p:sp>
      <p:sp>
        <p:nvSpPr>
          <p:cNvPr id="4" name="CasellaDiTesto 3">
            <a:extLst>
              <a:ext uri="{FF2B5EF4-FFF2-40B4-BE49-F238E27FC236}">
                <a16:creationId xmlns:a16="http://schemas.microsoft.com/office/drawing/2014/main" id="{6B5DA17C-079A-B465-F3F5-61D3F7929ABB}"/>
              </a:ext>
            </a:extLst>
          </p:cNvPr>
          <p:cNvSpPr txBox="1"/>
          <p:nvPr/>
        </p:nvSpPr>
        <p:spPr>
          <a:xfrm>
            <a:off x="735643" y="1775066"/>
            <a:ext cx="4269491" cy="338554"/>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n-GB" sz="1600" noProof="0"/>
              <a:t>Generation of </a:t>
            </a:r>
            <a:r>
              <a:rPr lang="en-GB" sz="1600" b="1" noProof="0">
                <a:solidFill>
                  <a:schemeClr val="accent2">
                    <a:lumMod val="75000"/>
                  </a:schemeClr>
                </a:solidFill>
              </a:rPr>
              <a:t>LTP </a:t>
            </a:r>
            <a:r>
              <a:rPr lang="en-GB" sz="1600" noProof="0"/>
              <a:t>and sources</a:t>
            </a:r>
          </a:p>
        </p:txBody>
      </p:sp>
      <p:sp>
        <p:nvSpPr>
          <p:cNvPr id="5" name="CasellaDiTesto 4">
            <a:extLst>
              <a:ext uri="{FF2B5EF4-FFF2-40B4-BE49-F238E27FC236}">
                <a16:creationId xmlns:a16="http://schemas.microsoft.com/office/drawing/2014/main" id="{AB9E8F52-E9BC-A823-FB2F-1DDE44BC9612}"/>
              </a:ext>
            </a:extLst>
          </p:cNvPr>
          <p:cNvSpPr txBox="1"/>
          <p:nvPr/>
        </p:nvSpPr>
        <p:spPr>
          <a:xfrm>
            <a:off x="735643" y="2113620"/>
            <a:ext cx="4269491" cy="338554"/>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n-GB" sz="1600" b="1" noProof="0">
                <a:solidFill>
                  <a:schemeClr val="accent2">
                    <a:lumMod val="75000"/>
                  </a:schemeClr>
                </a:solidFill>
              </a:rPr>
              <a:t>LTP </a:t>
            </a:r>
            <a:r>
              <a:rPr lang="en-GB" sz="1600"/>
              <a:t>Features</a:t>
            </a:r>
            <a:endParaRPr lang="en-GB" sz="1600" noProof="0"/>
          </a:p>
        </p:txBody>
      </p:sp>
      <p:sp>
        <p:nvSpPr>
          <p:cNvPr id="7" name="CasellaDiTesto 6">
            <a:extLst>
              <a:ext uri="{FF2B5EF4-FFF2-40B4-BE49-F238E27FC236}">
                <a16:creationId xmlns:a16="http://schemas.microsoft.com/office/drawing/2014/main" id="{345879A4-6F8E-85F1-EC01-385A4C605F74}"/>
              </a:ext>
            </a:extLst>
          </p:cNvPr>
          <p:cNvSpPr txBox="1"/>
          <p:nvPr/>
        </p:nvSpPr>
        <p:spPr>
          <a:xfrm>
            <a:off x="735643" y="4261176"/>
            <a:ext cx="4510123" cy="338554"/>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n-GB" sz="1600" b="1" noProof="0">
                <a:solidFill>
                  <a:schemeClr val="accent2">
                    <a:lumMod val="75000"/>
                  </a:schemeClr>
                </a:solidFill>
              </a:rPr>
              <a:t>LTP </a:t>
            </a:r>
            <a:r>
              <a:rPr lang="en-GB" sz="1600"/>
              <a:t>at </a:t>
            </a:r>
            <a:r>
              <a:rPr lang="en-GB" sz="1600" noProof="0"/>
              <a:t>work </a:t>
            </a:r>
          </a:p>
        </p:txBody>
      </p:sp>
      <p:sp>
        <p:nvSpPr>
          <p:cNvPr id="8" name="CasellaDiTesto 7">
            <a:extLst>
              <a:ext uri="{FF2B5EF4-FFF2-40B4-BE49-F238E27FC236}">
                <a16:creationId xmlns:a16="http://schemas.microsoft.com/office/drawing/2014/main" id="{5530C0C8-C865-967E-DDE1-BFAD2E7F940D}"/>
              </a:ext>
            </a:extLst>
          </p:cNvPr>
          <p:cNvSpPr txBox="1"/>
          <p:nvPr/>
        </p:nvSpPr>
        <p:spPr>
          <a:xfrm>
            <a:off x="720516" y="2518125"/>
            <a:ext cx="4510123" cy="338554"/>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n-GB" sz="1600" b="1" noProof="0">
                <a:solidFill>
                  <a:schemeClr val="accent2">
                    <a:lumMod val="75000"/>
                  </a:schemeClr>
                </a:solidFill>
              </a:rPr>
              <a:t>LTP </a:t>
            </a:r>
            <a:r>
              <a:rPr lang="en-GB" sz="1600" noProof="0"/>
              <a:t>Theory and Modelling</a:t>
            </a:r>
          </a:p>
        </p:txBody>
      </p:sp>
      <p:sp>
        <p:nvSpPr>
          <p:cNvPr id="9" name="CasellaDiTesto 8">
            <a:extLst>
              <a:ext uri="{FF2B5EF4-FFF2-40B4-BE49-F238E27FC236}">
                <a16:creationId xmlns:a16="http://schemas.microsoft.com/office/drawing/2014/main" id="{4A5F935A-13E0-51A7-EC56-74FBC316A530}"/>
              </a:ext>
            </a:extLst>
          </p:cNvPr>
          <p:cNvSpPr txBox="1"/>
          <p:nvPr/>
        </p:nvSpPr>
        <p:spPr>
          <a:xfrm>
            <a:off x="720516" y="3333290"/>
            <a:ext cx="4510123" cy="830997"/>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n-GB" sz="1600" b="1" noProof="0">
                <a:solidFill>
                  <a:schemeClr val="accent2">
                    <a:lumMod val="75000"/>
                  </a:schemeClr>
                </a:solidFill>
              </a:rPr>
              <a:t>LTP </a:t>
            </a:r>
            <a:r>
              <a:rPr lang="en-GB" sz="1600" noProof="0"/>
              <a:t>special classes:</a:t>
            </a:r>
          </a:p>
          <a:p>
            <a:pPr marL="742950" lvl="1" indent="-285750">
              <a:buClr>
                <a:srgbClr val="C00000"/>
              </a:buClr>
              <a:buFont typeface="Courier New" panose="02070309020205020404" pitchFamily="49" charset="0"/>
              <a:buChar char="o"/>
            </a:pPr>
            <a:r>
              <a:rPr lang="en-GB" sz="1600" noProof="0"/>
              <a:t>Non-neutral plasmas</a:t>
            </a:r>
          </a:p>
          <a:p>
            <a:pPr marL="742950" lvl="1" indent="-285750">
              <a:buClr>
                <a:srgbClr val="C00000"/>
              </a:buClr>
              <a:buFont typeface="Courier New" panose="02070309020205020404" pitchFamily="49" charset="0"/>
              <a:buChar char="o"/>
            </a:pPr>
            <a:r>
              <a:rPr lang="en-GB" sz="1600" noProof="0"/>
              <a:t>Dusty plasmas</a:t>
            </a:r>
          </a:p>
        </p:txBody>
      </p:sp>
      <p:sp>
        <p:nvSpPr>
          <p:cNvPr id="10" name="CasellaDiTesto 9">
            <a:extLst>
              <a:ext uri="{FF2B5EF4-FFF2-40B4-BE49-F238E27FC236}">
                <a16:creationId xmlns:a16="http://schemas.microsoft.com/office/drawing/2014/main" id="{DCE91E25-D93A-C3A8-BA13-1F712F3E1DBB}"/>
              </a:ext>
            </a:extLst>
          </p:cNvPr>
          <p:cNvSpPr txBox="1"/>
          <p:nvPr/>
        </p:nvSpPr>
        <p:spPr>
          <a:xfrm>
            <a:off x="743664" y="4750635"/>
            <a:ext cx="4510123" cy="338554"/>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n-GB" sz="1600" b="1" noProof="0">
                <a:solidFill>
                  <a:schemeClr val="accent2">
                    <a:lumMod val="75000"/>
                  </a:schemeClr>
                </a:solidFill>
              </a:rPr>
              <a:t>LTP </a:t>
            </a:r>
            <a:r>
              <a:rPr lang="en-GB" sz="1600" noProof="0"/>
              <a:t>Italian Community</a:t>
            </a:r>
          </a:p>
        </p:txBody>
      </p:sp>
      <p:sp>
        <p:nvSpPr>
          <p:cNvPr id="12" name="Segnaposto data 11">
            <a:extLst>
              <a:ext uri="{FF2B5EF4-FFF2-40B4-BE49-F238E27FC236}">
                <a16:creationId xmlns:a16="http://schemas.microsoft.com/office/drawing/2014/main" id="{ED98D632-3BC0-7B41-850D-262C2AAF0D4A}"/>
              </a:ext>
            </a:extLst>
          </p:cNvPr>
          <p:cNvSpPr>
            <a:spLocks noGrp="1"/>
          </p:cNvSpPr>
          <p:nvPr>
            <p:ph type="dt" sz="half" idx="10"/>
          </p:nvPr>
        </p:nvSpPr>
        <p:spPr/>
        <p:txBody>
          <a:bodyPr/>
          <a:lstStyle/>
          <a:p>
            <a:r>
              <a:rPr lang="it-IT"/>
              <a:t>Conferenza Italiana Plasmi, 4 Febbraio 2026, Frascati</a:t>
            </a:r>
            <a:endParaRPr lang="en-US"/>
          </a:p>
        </p:txBody>
      </p:sp>
      <p:sp>
        <p:nvSpPr>
          <p:cNvPr id="14" name="Segnaposto data 11">
            <a:extLst>
              <a:ext uri="{FF2B5EF4-FFF2-40B4-BE49-F238E27FC236}">
                <a16:creationId xmlns:a16="http://schemas.microsoft.com/office/drawing/2014/main" id="{71178D89-BE02-F1C1-D305-3591F5E4B0ED}"/>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pic>
        <p:nvPicPr>
          <p:cNvPr id="11" name="Immagine 10" descr="Immagine che contiene testo, Carattere, logo, schermata&#10;&#10;Il contenuto generato dall'IA potrebbe non essere corretto.">
            <a:extLst>
              <a:ext uri="{FF2B5EF4-FFF2-40B4-BE49-F238E27FC236}">
                <a16:creationId xmlns:a16="http://schemas.microsoft.com/office/drawing/2014/main" id="{06518844-202C-FAE8-96F9-FA14FE9E2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13" name="CasellaDiTesto 12">
            <a:extLst>
              <a:ext uri="{FF2B5EF4-FFF2-40B4-BE49-F238E27FC236}">
                <a16:creationId xmlns:a16="http://schemas.microsoft.com/office/drawing/2014/main" id="{9D02FD57-FF5B-31D1-B709-D915F9FE8072}"/>
              </a:ext>
            </a:extLst>
          </p:cNvPr>
          <p:cNvSpPr txBox="1"/>
          <p:nvPr/>
        </p:nvSpPr>
        <p:spPr>
          <a:xfrm>
            <a:off x="743665" y="2903814"/>
            <a:ext cx="4510123" cy="338554"/>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n-GB" sz="1600" b="1" noProof="0">
                <a:solidFill>
                  <a:schemeClr val="accent2">
                    <a:lumMod val="75000"/>
                  </a:schemeClr>
                </a:solidFill>
              </a:rPr>
              <a:t>LTP </a:t>
            </a:r>
            <a:r>
              <a:rPr lang="en-GB" sz="1600" noProof="0"/>
              <a:t>Diagnostics</a:t>
            </a:r>
          </a:p>
        </p:txBody>
      </p:sp>
      <p:sp>
        <p:nvSpPr>
          <p:cNvPr id="15" name="CasellaDiTesto 14">
            <a:extLst>
              <a:ext uri="{FF2B5EF4-FFF2-40B4-BE49-F238E27FC236}">
                <a16:creationId xmlns:a16="http://schemas.microsoft.com/office/drawing/2014/main" id="{E5B7C097-C129-6E33-9840-1BEF4E3DB7E0}"/>
              </a:ext>
            </a:extLst>
          </p:cNvPr>
          <p:cNvSpPr txBox="1"/>
          <p:nvPr/>
        </p:nvSpPr>
        <p:spPr>
          <a:xfrm>
            <a:off x="743664" y="5198645"/>
            <a:ext cx="4510123" cy="338554"/>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n-GB" sz="1600" noProof="0" dirty="0"/>
              <a:t>Conclusions</a:t>
            </a:r>
          </a:p>
        </p:txBody>
      </p:sp>
    </p:spTree>
    <p:extLst>
      <p:ext uri="{BB962C8B-B14F-4D97-AF65-F5344CB8AC3E}">
        <p14:creationId xmlns:p14="http://schemas.microsoft.com/office/powerpoint/2010/main" val="2672816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0ACED-AC38-E306-04F2-5C2CE9EF59D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E842306-052C-8CFE-4477-54C7C52DA39E}"/>
              </a:ext>
            </a:extLst>
          </p:cNvPr>
          <p:cNvSpPr txBox="1">
            <a:spLocks/>
          </p:cNvSpPr>
          <p:nvPr/>
        </p:nvSpPr>
        <p:spPr>
          <a:xfrm>
            <a:off x="598170" y="286244"/>
            <a:ext cx="10995659" cy="424062"/>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GB" sz="2500" b="0" i="0" u="none" strike="noStrike" kern="1200" cap="none" spc="0" normalizeH="0" baseline="0" noProof="0" dirty="0">
                <a:ln>
                  <a:noFill/>
                </a:ln>
                <a:solidFill>
                  <a:srgbClr val="BD1209"/>
                </a:solidFill>
                <a:effectLst/>
                <a:uLnTx/>
                <a:uFillTx/>
                <a:ea typeface="+mj-ea"/>
                <a:cs typeface="+mj-cs"/>
              </a:rPr>
              <a:t>Dusty Plasmas</a:t>
            </a:r>
          </a:p>
        </p:txBody>
      </p:sp>
      <p:sp>
        <p:nvSpPr>
          <p:cNvPr id="7" name="CasellaDiTesto 6">
            <a:extLst>
              <a:ext uri="{FF2B5EF4-FFF2-40B4-BE49-F238E27FC236}">
                <a16:creationId xmlns:a16="http://schemas.microsoft.com/office/drawing/2014/main" id="{8E7E625C-7EB4-CB92-CEB7-5198702922BE}"/>
              </a:ext>
            </a:extLst>
          </p:cNvPr>
          <p:cNvSpPr txBox="1"/>
          <p:nvPr/>
        </p:nvSpPr>
        <p:spPr>
          <a:xfrm>
            <a:off x="518336" y="822412"/>
            <a:ext cx="1134759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800D">
                    <a:lumMod val="75000"/>
                  </a:srgbClr>
                </a:solidFill>
                <a:effectLst/>
                <a:uLnTx/>
                <a:uFillTx/>
                <a:latin typeface="Univers Light"/>
                <a:ea typeface="+mn-ea"/>
                <a:cs typeface="+mn-cs"/>
              </a:rPr>
              <a:t>D</a:t>
            </a:r>
            <a:r>
              <a:rPr kumimoji="0" lang="en-US" sz="1800" b="0" i="0" u="none" strike="noStrike" kern="1200" cap="none" spc="0" normalizeH="0" baseline="0" noProof="0">
                <a:ln>
                  <a:noFill/>
                </a:ln>
                <a:solidFill>
                  <a:prstClr val="black"/>
                </a:solidFill>
                <a:effectLst/>
                <a:uLnTx/>
                <a:uFillTx/>
                <a:latin typeface="Univers Light"/>
                <a:ea typeface="+mn-ea"/>
                <a:cs typeface="+mn-cs"/>
              </a:rPr>
              <a:t>usty </a:t>
            </a:r>
            <a:r>
              <a:rPr kumimoji="0" lang="en-US" sz="1800" b="1" i="0" u="none" strike="noStrike" kern="1200" cap="none" spc="0" normalizeH="0" baseline="0" noProof="0">
                <a:ln>
                  <a:noFill/>
                </a:ln>
                <a:solidFill>
                  <a:srgbClr val="F0800D">
                    <a:lumMod val="75000"/>
                  </a:srgbClr>
                </a:solidFill>
                <a:effectLst/>
                <a:uLnTx/>
                <a:uFillTx/>
                <a:latin typeface="Univers Light"/>
                <a:ea typeface="+mn-ea"/>
                <a:cs typeface="+mn-cs"/>
              </a:rPr>
              <a:t>P</a:t>
            </a:r>
            <a:r>
              <a:rPr kumimoji="0" lang="en-US" sz="1800" b="0" i="0" u="none" strike="noStrike" kern="1200" cap="none" spc="0" normalizeH="0" baseline="0" noProof="0">
                <a:ln>
                  <a:noFill/>
                </a:ln>
                <a:solidFill>
                  <a:prstClr val="black"/>
                </a:solidFill>
                <a:effectLst/>
                <a:uLnTx/>
                <a:uFillTx/>
                <a:latin typeface="Univers Light"/>
                <a:ea typeface="+mn-ea"/>
                <a:cs typeface="+mn-cs"/>
              </a:rPr>
              <a:t>lasmas are electrically quasi-neutral media that, in addition to all the constituent species of a plasma, contain solid or liquid particles with dimensions ranging from a few nanometers to a few micrometers.</a:t>
            </a:r>
            <a:endParaRPr kumimoji="0" lang="it-IT" sz="1800" b="0" i="0" u="none" strike="noStrike" kern="1200" cap="none" spc="0" normalizeH="0" baseline="0" noProof="0">
              <a:ln>
                <a:noFill/>
              </a:ln>
              <a:solidFill>
                <a:prstClr val="black"/>
              </a:solidFill>
              <a:effectLst/>
              <a:uLnTx/>
              <a:uFillTx/>
              <a:latin typeface="Univers Light"/>
              <a:ea typeface="+mn-ea"/>
              <a:cs typeface="+mn-cs"/>
            </a:endParaRPr>
          </a:p>
        </p:txBody>
      </p:sp>
      <p:sp>
        <p:nvSpPr>
          <p:cNvPr id="9" name="CasellaDiTesto 8">
            <a:extLst>
              <a:ext uri="{FF2B5EF4-FFF2-40B4-BE49-F238E27FC236}">
                <a16:creationId xmlns:a16="http://schemas.microsoft.com/office/drawing/2014/main" id="{DB8EAE44-4E3D-F121-DEED-578B52565C2D}"/>
              </a:ext>
            </a:extLst>
          </p:cNvPr>
          <p:cNvSpPr txBox="1"/>
          <p:nvPr/>
        </p:nvSpPr>
        <p:spPr>
          <a:xfrm>
            <a:off x="4401551" y="1688327"/>
            <a:ext cx="6881152"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800D">
                    <a:lumMod val="75000"/>
                  </a:srgbClr>
                </a:solidFill>
                <a:effectLst/>
                <a:uLnTx/>
                <a:uFillTx/>
                <a:latin typeface="Univers Light"/>
                <a:ea typeface="+mn-ea"/>
                <a:cs typeface="+mn-cs"/>
              </a:rPr>
              <a:t>D</a:t>
            </a:r>
            <a:r>
              <a:rPr kumimoji="0" lang="en-US" sz="1800" b="0" i="0" u="none" strike="noStrike" kern="1200" cap="none" spc="0" normalizeH="0" baseline="0" noProof="0">
                <a:ln>
                  <a:noFill/>
                </a:ln>
                <a:solidFill>
                  <a:prstClr val="black"/>
                </a:solidFill>
                <a:effectLst/>
                <a:uLnTx/>
                <a:uFillTx/>
                <a:latin typeface="Univers Light"/>
                <a:ea typeface="+mn-ea"/>
                <a:cs typeface="+mn-cs"/>
              </a:rPr>
              <a:t>ust particles </a:t>
            </a:r>
            <a:r>
              <a:rPr kumimoji="0" lang="en-GB" sz="1800" b="0" i="0" u="none" strike="noStrike" kern="1200" cap="none" spc="0" normalizeH="0" baseline="0" noProof="0">
                <a:ln>
                  <a:noFill/>
                </a:ln>
                <a:solidFill>
                  <a:prstClr val="black"/>
                </a:solidFill>
                <a:effectLst/>
                <a:uLnTx/>
                <a:uFillTx/>
                <a:latin typeface="Univers Light"/>
                <a:ea typeface="+mn-ea"/>
                <a:cs typeface="+mn-cs"/>
              </a:rPr>
              <a:t>immersed</a:t>
            </a:r>
            <a:r>
              <a:rPr kumimoji="0" lang="it-IT" sz="1800" b="0" i="0" u="none" strike="noStrike" kern="1200" cap="none" spc="0" normalizeH="0" baseline="0" noProof="0">
                <a:ln>
                  <a:noFill/>
                </a:ln>
                <a:solidFill>
                  <a:prstClr val="black"/>
                </a:solidFill>
                <a:effectLst/>
                <a:uLnTx/>
                <a:uFillTx/>
                <a:latin typeface="Univers Light"/>
                <a:ea typeface="+mn-ea"/>
                <a:cs typeface="+mn-cs"/>
              </a:rPr>
              <a:t> in the </a:t>
            </a:r>
            <a:r>
              <a:rPr kumimoji="0" lang="en-US" sz="1800" b="0" i="0" u="none" strike="noStrike" kern="1200" cap="none" spc="0" normalizeH="0" baseline="0" noProof="0">
                <a:ln>
                  <a:noFill/>
                </a:ln>
                <a:solidFill>
                  <a:prstClr val="black"/>
                </a:solidFill>
                <a:effectLst/>
                <a:uLnTx/>
                <a:uFillTx/>
                <a:latin typeface="Univers Light"/>
                <a:ea typeface="+mn-ea"/>
                <a:cs typeface="+mn-cs"/>
              </a:rPr>
              <a:t>ionized medium, get charged due to incoming fluxes of electrons and ions on their surfaces. Therefore, the charge, as well as the surface temperature of the dust is self-consistently coupled not only to electron and ion temperatures and densities but also to other parameters, such as </a:t>
            </a:r>
            <a:r>
              <a:rPr kumimoji="0" lang="en-GB" sz="1800" b="0" i="0" u="none" strike="noStrike" kern="1200" cap="none" spc="0" normalizeH="0" baseline="0" noProof="0">
                <a:ln>
                  <a:noFill/>
                </a:ln>
                <a:solidFill>
                  <a:prstClr val="black"/>
                </a:solidFill>
                <a:effectLst/>
                <a:uLnTx/>
                <a:uFillTx/>
                <a:latin typeface="Univers Light"/>
                <a:ea typeface="+mn-ea"/>
                <a:cs typeface="+mn-cs"/>
              </a:rPr>
              <a:t>collisionality</a:t>
            </a:r>
            <a:r>
              <a:rPr kumimoji="0" lang="en-US" sz="1800" b="0" i="0" u="none" strike="noStrike" kern="1200" cap="none" spc="0" normalizeH="0" baseline="0" noProof="0">
                <a:ln>
                  <a:noFill/>
                </a:ln>
                <a:solidFill>
                  <a:prstClr val="black"/>
                </a:solidFill>
                <a:effectLst/>
                <a:uLnTx/>
                <a:uFillTx/>
                <a:latin typeface="Univers Light"/>
                <a:ea typeface="+mn-ea"/>
                <a:cs typeface="+mn-cs"/>
              </a:rPr>
              <a:t>, magnetization, dust density, dust </a:t>
            </a:r>
            <a:r>
              <a:rPr kumimoji="0" lang="en-GB" sz="1800" b="0" i="0" u="none" strike="noStrike" kern="1200" cap="none" spc="0" normalizeH="0" baseline="0" noProof="0">
                <a:ln>
                  <a:noFill/>
                </a:ln>
                <a:solidFill>
                  <a:prstClr val="black"/>
                </a:solidFill>
                <a:effectLst/>
                <a:uLnTx/>
                <a:uFillTx/>
                <a:latin typeface="Univers Light"/>
                <a:ea typeface="+mn-ea"/>
                <a:cs typeface="+mn-cs"/>
              </a:rPr>
              <a:t>shape</a:t>
            </a:r>
            <a:r>
              <a:rPr kumimoji="0" lang="it-IT" sz="1800" b="0" i="0" u="none" strike="noStrike" kern="1200" cap="none" spc="0" normalizeH="0" baseline="0" noProof="0">
                <a:ln>
                  <a:noFill/>
                </a:ln>
                <a:solidFill>
                  <a:prstClr val="black"/>
                </a:solidFill>
                <a:effectLst/>
                <a:uLnTx/>
                <a:uFillTx/>
                <a:latin typeface="Univers Light"/>
                <a:ea typeface="+mn-ea"/>
                <a:cs typeface="+mn-cs"/>
              </a:rPr>
              <a:t>, and </a:t>
            </a:r>
            <a:r>
              <a:rPr kumimoji="0" lang="en-GB" sz="1800" b="0" i="0" u="none" strike="noStrike" kern="1200" cap="none" spc="0" normalizeH="0" baseline="0" noProof="0">
                <a:ln>
                  <a:noFill/>
                </a:ln>
                <a:solidFill>
                  <a:prstClr val="black"/>
                </a:solidFill>
                <a:effectLst/>
                <a:uLnTx/>
                <a:uFillTx/>
                <a:latin typeface="Univers Light"/>
                <a:ea typeface="+mn-ea"/>
                <a:cs typeface="+mn-cs"/>
              </a:rPr>
              <a:t>surface</a:t>
            </a:r>
            <a:r>
              <a:rPr kumimoji="0" lang="it-IT" sz="1800" b="0" i="0" u="none" strike="noStrike" kern="1200" cap="none" spc="0" normalizeH="0" baseline="0" noProof="0">
                <a:ln>
                  <a:noFill/>
                </a:ln>
                <a:solidFill>
                  <a:prstClr val="black"/>
                </a:solidFill>
                <a:effectLst/>
                <a:uLnTx/>
                <a:uFillTx/>
                <a:latin typeface="Univers Light"/>
                <a:ea typeface="+mn-ea"/>
                <a:cs typeface="+mn-cs"/>
              </a:rPr>
              <a:t> </a:t>
            </a:r>
            <a:r>
              <a:rPr kumimoji="0" lang="en-GB" sz="1800" b="0" i="0" u="none" strike="noStrike" kern="1200" cap="none" spc="0" normalizeH="0" baseline="0" noProof="0">
                <a:ln>
                  <a:noFill/>
                </a:ln>
                <a:solidFill>
                  <a:prstClr val="black"/>
                </a:solidFill>
                <a:effectLst/>
                <a:uLnTx/>
                <a:uFillTx/>
                <a:latin typeface="Univers Light"/>
                <a:ea typeface="+mn-ea"/>
                <a:cs typeface="+mn-cs"/>
              </a:rPr>
              <a:t>conditions</a:t>
            </a:r>
            <a:r>
              <a:rPr kumimoji="0" lang="it-IT" sz="1800" b="0" i="0" u="none" strike="noStrike" kern="1200" cap="none" spc="0" normalizeH="0" baseline="0" noProof="0">
                <a:ln>
                  <a:noFill/>
                </a:ln>
                <a:solidFill>
                  <a:prstClr val="black"/>
                </a:solidFill>
                <a:effectLst/>
                <a:uLnTx/>
                <a:uFillTx/>
                <a:latin typeface="Univers Light"/>
                <a:ea typeface="+mn-ea"/>
                <a:cs typeface="+mn-cs"/>
              </a:rPr>
              <a:t>.</a:t>
            </a:r>
          </a:p>
        </p:txBody>
      </p:sp>
      <p:sp>
        <p:nvSpPr>
          <p:cNvPr id="13" name="CasellaDiTesto 12">
            <a:extLst>
              <a:ext uri="{FF2B5EF4-FFF2-40B4-BE49-F238E27FC236}">
                <a16:creationId xmlns:a16="http://schemas.microsoft.com/office/drawing/2014/main" id="{A4BF36A1-9D21-5B70-F23F-DBAC75AA86DC}"/>
              </a:ext>
            </a:extLst>
          </p:cNvPr>
          <p:cNvSpPr txBox="1"/>
          <p:nvPr/>
        </p:nvSpPr>
        <p:spPr>
          <a:xfrm>
            <a:off x="757521" y="4034850"/>
            <a:ext cx="10676955"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a:ea typeface="+mn-ea"/>
                <a:cs typeface="+mn-cs"/>
              </a:rPr>
              <a:t>Under laboratory conditions, </a:t>
            </a:r>
            <a:r>
              <a:rPr kumimoji="0" lang="en-US" sz="1800" b="1" i="0" u="none" strike="noStrike" kern="1200" cap="none" spc="0" normalizeH="0" baseline="0" noProof="0" dirty="0">
                <a:ln>
                  <a:noFill/>
                </a:ln>
                <a:solidFill>
                  <a:srgbClr val="F0800D">
                    <a:lumMod val="75000"/>
                  </a:srgbClr>
                </a:solidFill>
                <a:effectLst/>
                <a:uLnTx/>
                <a:uFillTx/>
                <a:latin typeface="Univers Light"/>
                <a:ea typeface="+mn-ea"/>
                <a:cs typeface="+mn-cs"/>
              </a:rPr>
              <a:t>DP </a:t>
            </a:r>
            <a:r>
              <a:rPr kumimoji="0" lang="en-US" sz="1800" b="0" i="0" u="none" strike="noStrike" kern="1200" cap="none" spc="0" normalizeH="0" baseline="0" noProof="0" dirty="0">
                <a:ln>
                  <a:noFill/>
                </a:ln>
                <a:solidFill>
                  <a:prstClr val="black"/>
                </a:solidFill>
                <a:effectLst/>
                <a:uLnTx/>
                <a:uFillTx/>
                <a:latin typeface="Univers Light"/>
                <a:ea typeface="+mn-ea"/>
                <a:cs typeface="+mn-cs"/>
              </a:rPr>
              <a:t>are usually investigated in low-pressure gas discharges in which the dust particles can be either grown by chemical reactions or externally injected. Dust in a plasma leads not only to quantitative changes of plasma parameters but also to the appearance of new dust-induced phenomena such as void formation and low-frequency instabilities. Therefore, their study and characterization require more complex techniques for both modelling and diagnostics.</a:t>
            </a:r>
            <a:endParaRPr kumimoji="0" lang="it-IT" sz="1800" b="0" i="0" u="none" strike="noStrike" kern="1200" cap="none" spc="0" normalizeH="0" baseline="0" noProof="0" dirty="0">
              <a:ln>
                <a:noFill/>
              </a:ln>
              <a:solidFill>
                <a:prstClr val="black"/>
              </a:solidFill>
              <a:effectLst/>
              <a:uLnTx/>
              <a:uFillTx/>
              <a:latin typeface="Univers Light"/>
              <a:ea typeface="+mn-ea"/>
              <a:cs typeface="+mn-cs"/>
            </a:endParaRPr>
          </a:p>
        </p:txBody>
      </p:sp>
      <p:grpSp>
        <p:nvGrpSpPr>
          <p:cNvPr id="19" name="Gruppo 18">
            <a:extLst>
              <a:ext uri="{FF2B5EF4-FFF2-40B4-BE49-F238E27FC236}">
                <a16:creationId xmlns:a16="http://schemas.microsoft.com/office/drawing/2014/main" id="{C760206F-62A6-8339-1A44-8A4BFCF44F72}"/>
              </a:ext>
            </a:extLst>
          </p:cNvPr>
          <p:cNvGrpSpPr/>
          <p:nvPr/>
        </p:nvGrpSpPr>
        <p:grpSpPr>
          <a:xfrm>
            <a:off x="655787" y="1688327"/>
            <a:ext cx="3263002" cy="2258197"/>
            <a:chOff x="623888" y="1688327"/>
            <a:chExt cx="3263002" cy="2258197"/>
          </a:xfrm>
        </p:grpSpPr>
        <p:sp>
          <p:nvSpPr>
            <p:cNvPr id="16" name="CasellaDiTesto 15">
              <a:extLst>
                <a:ext uri="{FF2B5EF4-FFF2-40B4-BE49-F238E27FC236}">
                  <a16:creationId xmlns:a16="http://schemas.microsoft.com/office/drawing/2014/main" id="{895A5993-0A8F-79C6-7065-AC89C54D6614}"/>
                </a:ext>
              </a:extLst>
            </p:cNvPr>
            <p:cNvSpPr txBox="1"/>
            <p:nvPr/>
          </p:nvSpPr>
          <p:spPr>
            <a:xfrm>
              <a:off x="623888" y="3669525"/>
              <a:ext cx="32630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err="1">
                  <a:ln>
                    <a:noFill/>
                  </a:ln>
                  <a:solidFill>
                    <a:prstClr val="black"/>
                  </a:solidFill>
                  <a:effectLst/>
                  <a:uLnTx/>
                  <a:uFillTx/>
                  <a:latin typeface="Univers Light"/>
                  <a:ea typeface="+mn-ea"/>
                  <a:cs typeface="+mn-cs"/>
                </a:rPr>
                <a:t>Romé</a:t>
              </a:r>
              <a:r>
                <a:rPr kumimoji="0" lang="it-IT" sz="1200" b="0" i="0" u="none" strike="noStrike" kern="1200" cap="none" spc="0" normalizeH="0" baseline="0" noProof="0">
                  <a:ln>
                    <a:noFill/>
                  </a:ln>
                  <a:solidFill>
                    <a:prstClr val="black"/>
                  </a:solidFill>
                  <a:effectLst/>
                  <a:uLnTx/>
                  <a:uFillTx/>
                  <a:latin typeface="Univers Light"/>
                  <a:ea typeface="+mn-ea"/>
                  <a:cs typeface="+mn-cs"/>
                </a:rPr>
                <a:t> et al. </a:t>
              </a:r>
              <a:r>
                <a:rPr kumimoji="0" lang="en-US" sz="1200" b="0" i="0" u="none" strike="noStrike" kern="1200" cap="none" spc="0" normalizeH="0" baseline="0" noProof="0">
                  <a:ln>
                    <a:noFill/>
                  </a:ln>
                  <a:solidFill>
                    <a:prstClr val="black"/>
                  </a:solidFill>
                  <a:effectLst/>
                  <a:uLnTx/>
                  <a:uFillTx/>
                  <a:latin typeface="Univers Light"/>
                  <a:ea typeface="+mn-ea"/>
                  <a:cs typeface="+mn-cs"/>
                </a:rPr>
                <a:t>AIP Conf.Proc.1521 (2013) 273 </a:t>
              </a:r>
              <a:endParaRPr kumimoji="0" lang="it-IT" sz="1200" b="0" i="0" u="none" strike="noStrike" kern="1200" cap="none" spc="0" normalizeH="0" baseline="0" noProof="0">
                <a:ln>
                  <a:noFill/>
                </a:ln>
                <a:solidFill>
                  <a:prstClr val="black"/>
                </a:solidFill>
                <a:effectLst/>
                <a:uLnTx/>
                <a:uFillTx/>
                <a:latin typeface="Univers Light"/>
                <a:ea typeface="+mn-ea"/>
                <a:cs typeface="+mn-cs"/>
              </a:endParaRPr>
            </a:p>
          </p:txBody>
        </p:sp>
        <p:pic>
          <p:nvPicPr>
            <p:cNvPr id="18" name="Immagine 17" descr="Immagine che contiene schizzo, diagramma, disegno, clipart&#10;&#10;Il contenuto generato dall'IA potrebbe non essere corretto.">
              <a:extLst>
                <a:ext uri="{FF2B5EF4-FFF2-40B4-BE49-F238E27FC236}">
                  <a16:creationId xmlns:a16="http://schemas.microsoft.com/office/drawing/2014/main" id="{DBF345EB-9B23-828C-550D-EE56DD7B2D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3046" y="1688327"/>
              <a:ext cx="2464842" cy="1981197"/>
            </a:xfrm>
            <a:prstGeom prst="rect">
              <a:avLst/>
            </a:prstGeom>
          </p:spPr>
        </p:pic>
      </p:grpSp>
      <p:sp>
        <p:nvSpPr>
          <p:cNvPr id="4" name="Segnaposto data 3">
            <a:extLst>
              <a:ext uri="{FF2B5EF4-FFF2-40B4-BE49-F238E27FC236}">
                <a16:creationId xmlns:a16="http://schemas.microsoft.com/office/drawing/2014/main" id="{B40E2794-9956-0C09-3D36-447F5FE7D5DC}"/>
              </a:ext>
            </a:extLst>
          </p:cNvPr>
          <p:cNvSpPr>
            <a:spLocks noGrp="1"/>
          </p:cNvSpPr>
          <p:nvPr>
            <p:ph type="dt" sz="half" idx="10"/>
          </p:nvPr>
        </p:nvSpPr>
        <p:spPr/>
        <p:txBody>
          <a:bodyPr/>
          <a:lstStyle/>
          <a:p>
            <a:r>
              <a:rPr lang="it-IT"/>
              <a:t>Conferenza Italiana Plasmi, 4 Febbraio 2026, Frascati</a:t>
            </a:r>
            <a:endParaRPr lang="en-US"/>
          </a:p>
        </p:txBody>
      </p:sp>
      <p:sp>
        <p:nvSpPr>
          <p:cNvPr id="6" name="Segnaposto data 11">
            <a:extLst>
              <a:ext uri="{FF2B5EF4-FFF2-40B4-BE49-F238E27FC236}">
                <a16:creationId xmlns:a16="http://schemas.microsoft.com/office/drawing/2014/main" id="{9D0A96E8-8026-A9F1-793A-2EF874FAC738}"/>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pic>
        <p:nvPicPr>
          <p:cNvPr id="11" name="Immagine 10" descr="Immagine che contiene testo, Carattere, logo, schermata&#10;&#10;Il contenuto generato dall'IA potrebbe non essere corretto.">
            <a:extLst>
              <a:ext uri="{FF2B5EF4-FFF2-40B4-BE49-F238E27FC236}">
                <a16:creationId xmlns:a16="http://schemas.microsoft.com/office/drawing/2014/main" id="{73739076-E717-6700-177C-DB48EC993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grpSp>
        <p:nvGrpSpPr>
          <p:cNvPr id="14" name="Gruppo 13">
            <a:extLst>
              <a:ext uri="{FF2B5EF4-FFF2-40B4-BE49-F238E27FC236}">
                <a16:creationId xmlns:a16="http://schemas.microsoft.com/office/drawing/2014/main" id="{CACA1D1A-5523-BBC1-C994-B2224533B29A}"/>
              </a:ext>
            </a:extLst>
          </p:cNvPr>
          <p:cNvGrpSpPr/>
          <p:nvPr/>
        </p:nvGrpSpPr>
        <p:grpSpPr>
          <a:xfrm>
            <a:off x="7920991" y="5695000"/>
            <a:ext cx="3409428" cy="600746"/>
            <a:chOff x="8660027" y="5862162"/>
            <a:chExt cx="2670391" cy="433583"/>
          </a:xfrm>
        </p:grpSpPr>
        <p:grpSp>
          <p:nvGrpSpPr>
            <p:cNvPr id="5" name="Gruppo 4">
              <a:extLst>
                <a:ext uri="{FF2B5EF4-FFF2-40B4-BE49-F238E27FC236}">
                  <a16:creationId xmlns:a16="http://schemas.microsoft.com/office/drawing/2014/main" id="{DFB41583-78A2-FC9E-DCAE-8CA511292754}"/>
                </a:ext>
              </a:extLst>
            </p:cNvPr>
            <p:cNvGrpSpPr/>
            <p:nvPr/>
          </p:nvGrpSpPr>
          <p:grpSpPr>
            <a:xfrm>
              <a:off x="9770445" y="5862162"/>
              <a:ext cx="838489" cy="433583"/>
              <a:chOff x="10444214" y="5928200"/>
              <a:chExt cx="838489" cy="433583"/>
            </a:xfrm>
          </p:grpSpPr>
          <p:pic>
            <p:nvPicPr>
              <p:cNvPr id="8" name="Immagine 7" descr="Immagine che contiene testo, Carattere, logo, schermata&#10;&#10;Il contenuto generato dall'IA potrebbe non essere corretto.">
                <a:extLst>
                  <a:ext uri="{FF2B5EF4-FFF2-40B4-BE49-F238E27FC236}">
                    <a16:creationId xmlns:a16="http://schemas.microsoft.com/office/drawing/2014/main" id="{A906C491-A357-9DF5-E7E4-599386E3C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506" y="5928200"/>
                <a:ext cx="806197" cy="346818"/>
              </a:xfrm>
              <a:prstGeom prst="rect">
                <a:avLst/>
              </a:prstGeom>
            </p:spPr>
          </p:pic>
          <p:sp>
            <p:nvSpPr>
              <p:cNvPr id="10" name="CasellaDiTesto 9">
                <a:extLst>
                  <a:ext uri="{FF2B5EF4-FFF2-40B4-BE49-F238E27FC236}">
                    <a16:creationId xmlns:a16="http://schemas.microsoft.com/office/drawing/2014/main" id="{A4678D04-81D7-E8FA-7889-58E0EFA65805}"/>
                  </a:ext>
                </a:extLst>
              </p:cNvPr>
              <p:cNvSpPr txBox="1"/>
              <p:nvPr/>
            </p:nvSpPr>
            <p:spPr>
              <a:xfrm>
                <a:off x="10444214" y="6146339"/>
                <a:ext cx="806197" cy="215444"/>
              </a:xfrm>
              <a:prstGeom prst="rect">
                <a:avLst/>
              </a:prstGeom>
              <a:noFill/>
            </p:spPr>
            <p:txBody>
              <a:bodyPr wrap="square" rtlCol="0">
                <a:spAutoFit/>
              </a:bodyPr>
              <a:lstStyle/>
              <a:p>
                <a:r>
                  <a:rPr lang="it-IT" sz="800" b="1">
                    <a:solidFill>
                      <a:schemeClr val="accent6">
                        <a:lumMod val="50000"/>
                      </a:schemeClr>
                    </a:solidFill>
                  </a:rPr>
                  <a:t>Bari, Milano</a:t>
                </a:r>
              </a:p>
            </p:txBody>
          </p:sp>
        </p:grpSp>
        <p:pic>
          <p:nvPicPr>
            <p:cNvPr id="12" name="Immagine 11" descr="Immagine che contiene testo, Carattere, logo, simbolo&#10;&#10;Il contenuto generato dall'IA potrebbe non essere corretto.">
              <a:extLst>
                <a:ext uri="{FF2B5EF4-FFF2-40B4-BE49-F238E27FC236}">
                  <a16:creationId xmlns:a16="http://schemas.microsoft.com/office/drawing/2014/main" id="{186565EA-382A-6C73-0B8A-32B9D45EFD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60027" y="5905546"/>
              <a:ext cx="984022" cy="346817"/>
            </a:xfrm>
            <a:prstGeom prst="rect">
              <a:avLst/>
            </a:prstGeom>
          </p:spPr>
        </p:pic>
        <p:pic>
          <p:nvPicPr>
            <p:cNvPr id="3" name="Immagine 2" descr="Immagine che contiene testo, Carattere, logo, simbolo&#10;&#10;Il contenuto generato dall'IA potrebbe non essere corretto.">
              <a:extLst>
                <a:ext uri="{FF2B5EF4-FFF2-40B4-BE49-F238E27FC236}">
                  <a16:creationId xmlns:a16="http://schemas.microsoft.com/office/drawing/2014/main" id="{00673E32-7E46-F205-F3A5-F1960A94AD7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641226" y="5938845"/>
              <a:ext cx="689192" cy="266680"/>
            </a:xfrm>
            <a:prstGeom prst="rect">
              <a:avLst/>
            </a:prstGeom>
          </p:spPr>
        </p:pic>
      </p:grpSp>
    </p:spTree>
    <p:extLst>
      <p:ext uri="{BB962C8B-B14F-4D97-AF65-F5344CB8AC3E}">
        <p14:creationId xmlns:p14="http://schemas.microsoft.com/office/powerpoint/2010/main" val="3451487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B0804-DD52-6461-0734-0F9B3149419B}"/>
            </a:ext>
          </a:extLst>
        </p:cNvPr>
        <p:cNvGrpSpPr/>
        <p:nvPr/>
      </p:nvGrpSpPr>
      <p:grpSpPr>
        <a:xfrm>
          <a:off x="0" y="0"/>
          <a:ext cx="0" cy="0"/>
          <a:chOff x="0" y="0"/>
          <a:chExt cx="0" cy="0"/>
        </a:xfrm>
      </p:grpSpPr>
      <p:graphicFrame>
        <p:nvGraphicFramePr>
          <p:cNvPr id="3" name="Diagramma 2">
            <a:extLst>
              <a:ext uri="{FF2B5EF4-FFF2-40B4-BE49-F238E27FC236}">
                <a16:creationId xmlns:a16="http://schemas.microsoft.com/office/drawing/2014/main" id="{DA2D64BD-73B8-5053-6B24-0CBCAA5A3725}"/>
              </a:ext>
            </a:extLst>
          </p:cNvPr>
          <p:cNvGraphicFramePr/>
          <p:nvPr/>
        </p:nvGraphicFramePr>
        <p:xfrm>
          <a:off x="2032000" y="78671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igura a mano libera: forma 7">
            <a:extLst>
              <a:ext uri="{FF2B5EF4-FFF2-40B4-BE49-F238E27FC236}">
                <a16:creationId xmlns:a16="http://schemas.microsoft.com/office/drawing/2014/main" id="{2F77A6F2-D9B2-3694-607D-B3A9344C0996}"/>
              </a:ext>
            </a:extLst>
          </p:cNvPr>
          <p:cNvSpPr/>
          <p:nvPr/>
        </p:nvSpPr>
        <p:spPr>
          <a:xfrm>
            <a:off x="3994484" y="1478165"/>
            <a:ext cx="1161907" cy="1120656"/>
          </a:xfrm>
          <a:custGeom>
            <a:avLst/>
            <a:gdLst>
              <a:gd name="csX0" fmla="*/ 0 w 1161907"/>
              <a:gd name="csY0" fmla="*/ 1120656 h 1120656"/>
              <a:gd name="csX1" fmla="*/ 192505 w 1161907"/>
              <a:gd name="csY1" fmla="*/ 721895 h 1120656"/>
              <a:gd name="csX2" fmla="*/ 577516 w 1161907"/>
              <a:gd name="csY2" fmla="*/ 309384 h 1120656"/>
              <a:gd name="csX3" fmla="*/ 1161907 w 1161907"/>
              <a:gd name="csY3" fmla="*/ 0 h 1120656"/>
            </a:gdLst>
            <a:ahLst/>
            <a:cxnLst>
              <a:cxn ang="0">
                <a:pos x="csX0" y="csY0"/>
              </a:cxn>
              <a:cxn ang="0">
                <a:pos x="csX1" y="csY1"/>
              </a:cxn>
              <a:cxn ang="0">
                <a:pos x="csX2" y="csY2"/>
              </a:cxn>
              <a:cxn ang="0">
                <a:pos x="csX3" y="csY3"/>
              </a:cxn>
            </a:cxnLst>
            <a:rect l="l" t="t" r="r" b="b"/>
            <a:pathLst>
              <a:path w="1161907" h="1120656">
                <a:moveTo>
                  <a:pt x="0" y="1120656"/>
                </a:moveTo>
                <a:cubicBezTo>
                  <a:pt x="48126" y="988881"/>
                  <a:pt x="96252" y="857107"/>
                  <a:pt x="192505" y="721895"/>
                </a:cubicBezTo>
                <a:cubicBezTo>
                  <a:pt x="288758" y="586683"/>
                  <a:pt x="415949" y="429700"/>
                  <a:pt x="577516" y="309384"/>
                </a:cubicBezTo>
                <a:cubicBezTo>
                  <a:pt x="739083" y="189068"/>
                  <a:pt x="950495" y="94534"/>
                  <a:pt x="1161907" y="0"/>
                </a:cubicBezTo>
              </a:path>
            </a:pathLst>
          </a:custGeom>
          <a:noFill/>
          <a:ln w="57150" cap="sq" cmpd="tri">
            <a:solidFill>
              <a:schemeClr val="tx1"/>
            </a:solidFill>
            <a:bevel/>
            <a:headEnd type="triangle" w="med" len="lg"/>
            <a:tailEnd type="triangle" w="med" len="lg"/>
            <a:extLst>
              <a:ext uri="{C807C97D-BFC1-408E-A445-0C87EB9F89A2}">
                <ask:lineSketchStyleProps xmlns:ask="http://schemas.microsoft.com/office/drawing/2018/sketchyshapes" sd="1219033472">
                  <a:custGeom>
                    <a:avLst/>
                    <a:gdLst>
                      <a:gd name="csX0" fmla="*/ 0 w 1161907"/>
                      <a:gd name="csY0" fmla="*/ 1120656 h 1120656"/>
                      <a:gd name="csX1" fmla="*/ 192505 w 1161907"/>
                      <a:gd name="csY1" fmla="*/ 721895 h 1120656"/>
                      <a:gd name="csX2" fmla="*/ 577516 w 1161907"/>
                      <a:gd name="csY2" fmla="*/ 309384 h 1120656"/>
                      <a:gd name="csX3" fmla="*/ 1161907 w 1161907"/>
                      <a:gd name="csY3" fmla="*/ 0 h 1120656"/>
                    </a:gdLst>
                    <a:ahLst/>
                    <a:cxnLst>
                      <a:cxn ang="0">
                        <a:pos x="csX0" y="csY0"/>
                      </a:cxn>
                      <a:cxn ang="0">
                        <a:pos x="csX1" y="csY1"/>
                      </a:cxn>
                      <a:cxn ang="0">
                        <a:pos x="csX2" y="csY2"/>
                      </a:cxn>
                      <a:cxn ang="0">
                        <a:pos x="csX3" y="csY3"/>
                      </a:cxn>
                    </a:cxnLst>
                    <a:rect l="l" t="t" r="r" b="b"/>
                    <a:pathLst>
                      <a:path w="1161907" h="1120656" extrusionOk="0">
                        <a:moveTo>
                          <a:pt x="0" y="1120656"/>
                        </a:moveTo>
                        <a:cubicBezTo>
                          <a:pt x="14795" y="968321"/>
                          <a:pt x="91111" y="859036"/>
                          <a:pt x="192505" y="721895"/>
                        </a:cubicBezTo>
                        <a:cubicBezTo>
                          <a:pt x="345916" y="598716"/>
                          <a:pt x="360879" y="431451"/>
                          <a:pt x="577516" y="309384"/>
                        </a:cubicBezTo>
                        <a:cubicBezTo>
                          <a:pt x="711709" y="215800"/>
                          <a:pt x="940116" y="151899"/>
                          <a:pt x="1161907" y="0"/>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Univers Light"/>
              <a:ea typeface="+mn-ea"/>
              <a:cs typeface="+mn-cs"/>
            </a:endParaRPr>
          </a:p>
        </p:txBody>
      </p:sp>
      <p:sp>
        <p:nvSpPr>
          <p:cNvPr id="9" name="Figura a mano libera: forma 8">
            <a:extLst>
              <a:ext uri="{FF2B5EF4-FFF2-40B4-BE49-F238E27FC236}">
                <a16:creationId xmlns:a16="http://schemas.microsoft.com/office/drawing/2014/main" id="{9019EF06-B72A-DE4B-B4B1-ACA15365FBE4}"/>
              </a:ext>
            </a:extLst>
          </p:cNvPr>
          <p:cNvSpPr/>
          <p:nvPr/>
        </p:nvSpPr>
        <p:spPr>
          <a:xfrm rot="16200000">
            <a:off x="3958272" y="4491754"/>
            <a:ext cx="1161907" cy="1120656"/>
          </a:xfrm>
          <a:custGeom>
            <a:avLst/>
            <a:gdLst>
              <a:gd name="csX0" fmla="*/ 0 w 1161907"/>
              <a:gd name="csY0" fmla="*/ 1120656 h 1120656"/>
              <a:gd name="csX1" fmla="*/ 192505 w 1161907"/>
              <a:gd name="csY1" fmla="*/ 721895 h 1120656"/>
              <a:gd name="csX2" fmla="*/ 577516 w 1161907"/>
              <a:gd name="csY2" fmla="*/ 309384 h 1120656"/>
              <a:gd name="csX3" fmla="*/ 1161907 w 1161907"/>
              <a:gd name="csY3" fmla="*/ 0 h 1120656"/>
            </a:gdLst>
            <a:ahLst/>
            <a:cxnLst>
              <a:cxn ang="0">
                <a:pos x="csX0" y="csY0"/>
              </a:cxn>
              <a:cxn ang="0">
                <a:pos x="csX1" y="csY1"/>
              </a:cxn>
              <a:cxn ang="0">
                <a:pos x="csX2" y="csY2"/>
              </a:cxn>
              <a:cxn ang="0">
                <a:pos x="csX3" y="csY3"/>
              </a:cxn>
            </a:cxnLst>
            <a:rect l="l" t="t" r="r" b="b"/>
            <a:pathLst>
              <a:path w="1161907" h="1120656">
                <a:moveTo>
                  <a:pt x="0" y="1120656"/>
                </a:moveTo>
                <a:cubicBezTo>
                  <a:pt x="48126" y="988881"/>
                  <a:pt x="96252" y="857107"/>
                  <a:pt x="192505" y="721895"/>
                </a:cubicBezTo>
                <a:cubicBezTo>
                  <a:pt x="288758" y="586683"/>
                  <a:pt x="415949" y="429700"/>
                  <a:pt x="577516" y="309384"/>
                </a:cubicBezTo>
                <a:cubicBezTo>
                  <a:pt x="739083" y="189068"/>
                  <a:pt x="950495" y="94534"/>
                  <a:pt x="1161907" y="0"/>
                </a:cubicBezTo>
              </a:path>
            </a:pathLst>
          </a:custGeom>
          <a:noFill/>
          <a:ln w="57150" cap="sq" cmpd="tri">
            <a:solidFill>
              <a:schemeClr val="tx1"/>
            </a:solidFill>
            <a:bevel/>
            <a:headEnd type="triangle" w="med" len="lg"/>
            <a:tailEnd type="triangle" w="med" len="lg"/>
            <a:extLst>
              <a:ext uri="{C807C97D-BFC1-408E-A445-0C87EB9F89A2}">
                <ask:lineSketchStyleProps xmlns:ask="http://schemas.microsoft.com/office/drawing/2018/sketchyshapes" sd="1219033472">
                  <a:custGeom>
                    <a:avLst/>
                    <a:gdLst>
                      <a:gd name="csX0" fmla="*/ 0 w 1161907"/>
                      <a:gd name="csY0" fmla="*/ 1120656 h 1120656"/>
                      <a:gd name="csX1" fmla="*/ 192505 w 1161907"/>
                      <a:gd name="csY1" fmla="*/ 721895 h 1120656"/>
                      <a:gd name="csX2" fmla="*/ 577516 w 1161907"/>
                      <a:gd name="csY2" fmla="*/ 309384 h 1120656"/>
                      <a:gd name="csX3" fmla="*/ 1161907 w 1161907"/>
                      <a:gd name="csY3" fmla="*/ 0 h 1120656"/>
                    </a:gdLst>
                    <a:ahLst/>
                    <a:cxnLst>
                      <a:cxn ang="0">
                        <a:pos x="csX0" y="csY0"/>
                      </a:cxn>
                      <a:cxn ang="0">
                        <a:pos x="csX1" y="csY1"/>
                      </a:cxn>
                      <a:cxn ang="0">
                        <a:pos x="csX2" y="csY2"/>
                      </a:cxn>
                      <a:cxn ang="0">
                        <a:pos x="csX3" y="csY3"/>
                      </a:cxn>
                    </a:cxnLst>
                    <a:rect l="l" t="t" r="r" b="b"/>
                    <a:pathLst>
                      <a:path w="1161907" h="1120656" extrusionOk="0">
                        <a:moveTo>
                          <a:pt x="0" y="1120656"/>
                        </a:moveTo>
                        <a:cubicBezTo>
                          <a:pt x="14795" y="968321"/>
                          <a:pt x="91111" y="859036"/>
                          <a:pt x="192505" y="721895"/>
                        </a:cubicBezTo>
                        <a:cubicBezTo>
                          <a:pt x="345916" y="598716"/>
                          <a:pt x="360879" y="431451"/>
                          <a:pt x="577516" y="309384"/>
                        </a:cubicBezTo>
                        <a:cubicBezTo>
                          <a:pt x="711709" y="215800"/>
                          <a:pt x="940116" y="151899"/>
                          <a:pt x="1161907" y="0"/>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Univers Light"/>
              <a:ea typeface="+mn-ea"/>
              <a:cs typeface="+mn-cs"/>
            </a:endParaRPr>
          </a:p>
        </p:txBody>
      </p:sp>
      <p:sp>
        <p:nvSpPr>
          <p:cNvPr id="10" name="Figura a mano libera: forma 9">
            <a:extLst>
              <a:ext uri="{FF2B5EF4-FFF2-40B4-BE49-F238E27FC236}">
                <a16:creationId xmlns:a16="http://schemas.microsoft.com/office/drawing/2014/main" id="{48B1ACBE-8EE6-E028-9086-944C0A240246}"/>
              </a:ext>
            </a:extLst>
          </p:cNvPr>
          <p:cNvSpPr/>
          <p:nvPr/>
        </p:nvSpPr>
        <p:spPr>
          <a:xfrm rot="10611996">
            <a:off x="7027741" y="4481920"/>
            <a:ext cx="1161907" cy="1120656"/>
          </a:xfrm>
          <a:custGeom>
            <a:avLst/>
            <a:gdLst>
              <a:gd name="csX0" fmla="*/ 0 w 1161907"/>
              <a:gd name="csY0" fmla="*/ 1120656 h 1120656"/>
              <a:gd name="csX1" fmla="*/ 192505 w 1161907"/>
              <a:gd name="csY1" fmla="*/ 721895 h 1120656"/>
              <a:gd name="csX2" fmla="*/ 577516 w 1161907"/>
              <a:gd name="csY2" fmla="*/ 309384 h 1120656"/>
              <a:gd name="csX3" fmla="*/ 1161907 w 1161907"/>
              <a:gd name="csY3" fmla="*/ 0 h 1120656"/>
            </a:gdLst>
            <a:ahLst/>
            <a:cxnLst>
              <a:cxn ang="0">
                <a:pos x="csX0" y="csY0"/>
              </a:cxn>
              <a:cxn ang="0">
                <a:pos x="csX1" y="csY1"/>
              </a:cxn>
              <a:cxn ang="0">
                <a:pos x="csX2" y="csY2"/>
              </a:cxn>
              <a:cxn ang="0">
                <a:pos x="csX3" y="csY3"/>
              </a:cxn>
            </a:cxnLst>
            <a:rect l="l" t="t" r="r" b="b"/>
            <a:pathLst>
              <a:path w="1161907" h="1120656">
                <a:moveTo>
                  <a:pt x="0" y="1120656"/>
                </a:moveTo>
                <a:cubicBezTo>
                  <a:pt x="48126" y="988881"/>
                  <a:pt x="96252" y="857107"/>
                  <a:pt x="192505" y="721895"/>
                </a:cubicBezTo>
                <a:cubicBezTo>
                  <a:pt x="288758" y="586683"/>
                  <a:pt x="415949" y="429700"/>
                  <a:pt x="577516" y="309384"/>
                </a:cubicBezTo>
                <a:cubicBezTo>
                  <a:pt x="739083" y="189068"/>
                  <a:pt x="950495" y="94534"/>
                  <a:pt x="1161907" y="0"/>
                </a:cubicBezTo>
              </a:path>
            </a:pathLst>
          </a:custGeom>
          <a:noFill/>
          <a:ln w="57150" cap="sq" cmpd="tri">
            <a:solidFill>
              <a:schemeClr val="tx1"/>
            </a:solidFill>
            <a:bevel/>
            <a:headEnd type="triangle" w="med" len="lg"/>
            <a:tailEnd type="triangle" w="med" len="lg"/>
            <a:extLst>
              <a:ext uri="{C807C97D-BFC1-408E-A445-0C87EB9F89A2}">
                <ask:lineSketchStyleProps xmlns:ask="http://schemas.microsoft.com/office/drawing/2018/sketchyshapes" sd="1219033472">
                  <a:custGeom>
                    <a:avLst/>
                    <a:gdLst>
                      <a:gd name="csX0" fmla="*/ 0 w 1161907"/>
                      <a:gd name="csY0" fmla="*/ 1120656 h 1120656"/>
                      <a:gd name="csX1" fmla="*/ 192505 w 1161907"/>
                      <a:gd name="csY1" fmla="*/ 721895 h 1120656"/>
                      <a:gd name="csX2" fmla="*/ 577516 w 1161907"/>
                      <a:gd name="csY2" fmla="*/ 309384 h 1120656"/>
                      <a:gd name="csX3" fmla="*/ 1161907 w 1161907"/>
                      <a:gd name="csY3" fmla="*/ 0 h 1120656"/>
                    </a:gdLst>
                    <a:ahLst/>
                    <a:cxnLst>
                      <a:cxn ang="0">
                        <a:pos x="csX0" y="csY0"/>
                      </a:cxn>
                      <a:cxn ang="0">
                        <a:pos x="csX1" y="csY1"/>
                      </a:cxn>
                      <a:cxn ang="0">
                        <a:pos x="csX2" y="csY2"/>
                      </a:cxn>
                      <a:cxn ang="0">
                        <a:pos x="csX3" y="csY3"/>
                      </a:cxn>
                    </a:cxnLst>
                    <a:rect l="l" t="t" r="r" b="b"/>
                    <a:pathLst>
                      <a:path w="1161907" h="1120656" extrusionOk="0">
                        <a:moveTo>
                          <a:pt x="0" y="1120656"/>
                        </a:moveTo>
                        <a:cubicBezTo>
                          <a:pt x="14795" y="968321"/>
                          <a:pt x="91111" y="859036"/>
                          <a:pt x="192505" y="721895"/>
                        </a:cubicBezTo>
                        <a:cubicBezTo>
                          <a:pt x="345916" y="598716"/>
                          <a:pt x="360879" y="431451"/>
                          <a:pt x="577516" y="309384"/>
                        </a:cubicBezTo>
                        <a:cubicBezTo>
                          <a:pt x="711709" y="215800"/>
                          <a:pt x="940116" y="151899"/>
                          <a:pt x="1161907" y="0"/>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Univers Light"/>
              <a:ea typeface="+mn-ea"/>
              <a:cs typeface="+mn-cs"/>
            </a:endParaRPr>
          </a:p>
        </p:txBody>
      </p:sp>
      <p:sp>
        <p:nvSpPr>
          <p:cNvPr id="11" name="Figura a mano libera: forma 10">
            <a:extLst>
              <a:ext uri="{FF2B5EF4-FFF2-40B4-BE49-F238E27FC236}">
                <a16:creationId xmlns:a16="http://schemas.microsoft.com/office/drawing/2014/main" id="{4A8A7959-8EFB-A8F9-454C-EB38CE775483}"/>
              </a:ext>
            </a:extLst>
          </p:cNvPr>
          <p:cNvSpPr/>
          <p:nvPr/>
        </p:nvSpPr>
        <p:spPr>
          <a:xfrm rot="5400000">
            <a:off x="7079549" y="1522409"/>
            <a:ext cx="1161907" cy="1120656"/>
          </a:xfrm>
          <a:custGeom>
            <a:avLst/>
            <a:gdLst>
              <a:gd name="csX0" fmla="*/ 0 w 1161907"/>
              <a:gd name="csY0" fmla="*/ 1120656 h 1120656"/>
              <a:gd name="csX1" fmla="*/ 192505 w 1161907"/>
              <a:gd name="csY1" fmla="*/ 721895 h 1120656"/>
              <a:gd name="csX2" fmla="*/ 577516 w 1161907"/>
              <a:gd name="csY2" fmla="*/ 309384 h 1120656"/>
              <a:gd name="csX3" fmla="*/ 1161907 w 1161907"/>
              <a:gd name="csY3" fmla="*/ 0 h 1120656"/>
            </a:gdLst>
            <a:ahLst/>
            <a:cxnLst>
              <a:cxn ang="0">
                <a:pos x="csX0" y="csY0"/>
              </a:cxn>
              <a:cxn ang="0">
                <a:pos x="csX1" y="csY1"/>
              </a:cxn>
              <a:cxn ang="0">
                <a:pos x="csX2" y="csY2"/>
              </a:cxn>
              <a:cxn ang="0">
                <a:pos x="csX3" y="csY3"/>
              </a:cxn>
            </a:cxnLst>
            <a:rect l="l" t="t" r="r" b="b"/>
            <a:pathLst>
              <a:path w="1161907" h="1120656">
                <a:moveTo>
                  <a:pt x="0" y="1120656"/>
                </a:moveTo>
                <a:cubicBezTo>
                  <a:pt x="48126" y="988881"/>
                  <a:pt x="96252" y="857107"/>
                  <a:pt x="192505" y="721895"/>
                </a:cubicBezTo>
                <a:cubicBezTo>
                  <a:pt x="288758" y="586683"/>
                  <a:pt x="415949" y="429700"/>
                  <a:pt x="577516" y="309384"/>
                </a:cubicBezTo>
                <a:cubicBezTo>
                  <a:pt x="739083" y="189068"/>
                  <a:pt x="950495" y="94534"/>
                  <a:pt x="1161907" y="0"/>
                </a:cubicBezTo>
              </a:path>
            </a:pathLst>
          </a:custGeom>
          <a:noFill/>
          <a:ln w="57150" cap="sq" cmpd="tri">
            <a:solidFill>
              <a:schemeClr val="tx1"/>
            </a:solidFill>
            <a:bevel/>
            <a:headEnd type="triangle" w="med" len="lg"/>
            <a:tailEnd type="triangle" w="med" len="lg"/>
            <a:extLst>
              <a:ext uri="{C807C97D-BFC1-408E-A445-0C87EB9F89A2}">
                <ask:lineSketchStyleProps xmlns:ask="http://schemas.microsoft.com/office/drawing/2018/sketchyshapes" sd="1219033472">
                  <a:custGeom>
                    <a:avLst/>
                    <a:gdLst>
                      <a:gd name="csX0" fmla="*/ 0 w 1161907"/>
                      <a:gd name="csY0" fmla="*/ 1120656 h 1120656"/>
                      <a:gd name="csX1" fmla="*/ 192505 w 1161907"/>
                      <a:gd name="csY1" fmla="*/ 721895 h 1120656"/>
                      <a:gd name="csX2" fmla="*/ 577516 w 1161907"/>
                      <a:gd name="csY2" fmla="*/ 309384 h 1120656"/>
                      <a:gd name="csX3" fmla="*/ 1161907 w 1161907"/>
                      <a:gd name="csY3" fmla="*/ 0 h 1120656"/>
                    </a:gdLst>
                    <a:ahLst/>
                    <a:cxnLst>
                      <a:cxn ang="0">
                        <a:pos x="csX0" y="csY0"/>
                      </a:cxn>
                      <a:cxn ang="0">
                        <a:pos x="csX1" y="csY1"/>
                      </a:cxn>
                      <a:cxn ang="0">
                        <a:pos x="csX2" y="csY2"/>
                      </a:cxn>
                      <a:cxn ang="0">
                        <a:pos x="csX3" y="csY3"/>
                      </a:cxn>
                    </a:cxnLst>
                    <a:rect l="l" t="t" r="r" b="b"/>
                    <a:pathLst>
                      <a:path w="1161907" h="1120656" extrusionOk="0">
                        <a:moveTo>
                          <a:pt x="0" y="1120656"/>
                        </a:moveTo>
                        <a:cubicBezTo>
                          <a:pt x="14795" y="968321"/>
                          <a:pt x="91111" y="859036"/>
                          <a:pt x="192505" y="721895"/>
                        </a:cubicBezTo>
                        <a:cubicBezTo>
                          <a:pt x="345916" y="598716"/>
                          <a:pt x="360879" y="431451"/>
                          <a:pt x="577516" y="309384"/>
                        </a:cubicBezTo>
                        <a:cubicBezTo>
                          <a:pt x="711709" y="215800"/>
                          <a:pt x="940116" y="151899"/>
                          <a:pt x="1161907" y="0"/>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Univers Light"/>
              <a:ea typeface="+mn-ea"/>
              <a:cs typeface="+mn-cs"/>
            </a:endParaRPr>
          </a:p>
        </p:txBody>
      </p:sp>
      <p:sp>
        <p:nvSpPr>
          <p:cNvPr id="2" name="CasellaDiTesto 1">
            <a:extLst>
              <a:ext uri="{FF2B5EF4-FFF2-40B4-BE49-F238E27FC236}">
                <a16:creationId xmlns:a16="http://schemas.microsoft.com/office/drawing/2014/main" id="{3F7087BE-EAF9-EE4B-D7A3-53381E75A1EA}"/>
              </a:ext>
            </a:extLst>
          </p:cNvPr>
          <p:cNvSpPr txBox="1"/>
          <p:nvPr/>
        </p:nvSpPr>
        <p:spPr>
          <a:xfrm rot="20164538">
            <a:off x="1341752" y="1117062"/>
            <a:ext cx="1903228" cy="769441"/>
          </a:xfrm>
          <a:prstGeom prst="rect">
            <a:avLst/>
          </a:prstGeom>
          <a:noFill/>
          <a:effectLst>
            <a:glow rad="228600">
              <a:schemeClr val="accent5">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1" i="1" u="none" strike="noStrike" kern="1200" cap="none" spc="0" normalizeH="0" baseline="0" noProof="0">
                <a:ln>
                  <a:noFill/>
                </a:ln>
                <a:solidFill>
                  <a:srgbClr val="3EA8B6"/>
                </a:solidFill>
                <a:effectLst/>
                <a:uLnTx/>
                <a:uFillTx/>
                <a:latin typeface="Univers Light"/>
                <a:ea typeface="+mn-ea"/>
                <a:cs typeface="+mn-cs"/>
              </a:rPr>
              <a:t>Fisica</a:t>
            </a:r>
          </a:p>
        </p:txBody>
      </p:sp>
      <p:sp>
        <p:nvSpPr>
          <p:cNvPr id="4" name="CasellaDiTesto 3">
            <a:extLst>
              <a:ext uri="{FF2B5EF4-FFF2-40B4-BE49-F238E27FC236}">
                <a16:creationId xmlns:a16="http://schemas.microsoft.com/office/drawing/2014/main" id="{9CA8411D-762D-DCB7-9B96-87B989A4C8A6}"/>
              </a:ext>
            </a:extLst>
          </p:cNvPr>
          <p:cNvSpPr txBox="1"/>
          <p:nvPr/>
        </p:nvSpPr>
        <p:spPr>
          <a:xfrm rot="827077">
            <a:off x="8828456" y="1289587"/>
            <a:ext cx="2115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1" u="none" strike="noStrike" kern="1200" cap="none" spc="0" normalizeH="0" baseline="0" noProof="0">
                <a:ln>
                  <a:noFill/>
                </a:ln>
                <a:solidFill>
                  <a:srgbClr val="00B050"/>
                </a:solidFill>
                <a:effectLst/>
                <a:uLnTx/>
                <a:uFillTx/>
                <a:latin typeface="Univers Light"/>
                <a:ea typeface="+mn-ea"/>
                <a:cs typeface="+mn-cs"/>
              </a:rPr>
              <a:t>Chimica</a:t>
            </a:r>
          </a:p>
        </p:txBody>
      </p:sp>
      <p:sp>
        <p:nvSpPr>
          <p:cNvPr id="5" name="CasellaDiTesto 4">
            <a:extLst>
              <a:ext uri="{FF2B5EF4-FFF2-40B4-BE49-F238E27FC236}">
                <a16:creationId xmlns:a16="http://schemas.microsoft.com/office/drawing/2014/main" id="{A4A64600-0CC1-16E3-8226-BF553B7F0BC0}"/>
              </a:ext>
            </a:extLst>
          </p:cNvPr>
          <p:cNvSpPr txBox="1"/>
          <p:nvPr/>
        </p:nvSpPr>
        <p:spPr>
          <a:xfrm rot="19424727">
            <a:off x="760459" y="3274718"/>
            <a:ext cx="21158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1" u="none" strike="noStrike" kern="1200" cap="none" spc="0" normalizeH="0" baseline="0" noProof="0">
                <a:ln>
                  <a:noFill/>
                </a:ln>
                <a:solidFill>
                  <a:srgbClr val="F0800D">
                    <a:lumMod val="75000"/>
                  </a:srgbClr>
                </a:solidFill>
                <a:effectLst/>
                <a:uLnTx/>
                <a:uFillTx/>
                <a:latin typeface="Univers Light"/>
                <a:ea typeface="+mn-ea"/>
                <a:cs typeface="+mn-cs"/>
              </a:rPr>
              <a:t>Biologia</a:t>
            </a:r>
          </a:p>
        </p:txBody>
      </p:sp>
      <p:sp>
        <p:nvSpPr>
          <p:cNvPr id="6" name="CasellaDiTesto 5">
            <a:extLst>
              <a:ext uri="{FF2B5EF4-FFF2-40B4-BE49-F238E27FC236}">
                <a16:creationId xmlns:a16="http://schemas.microsoft.com/office/drawing/2014/main" id="{0AE534DD-F662-6C9D-5CE6-574906872AA9}"/>
              </a:ext>
            </a:extLst>
          </p:cNvPr>
          <p:cNvSpPr txBox="1"/>
          <p:nvPr/>
        </p:nvSpPr>
        <p:spPr>
          <a:xfrm rot="19365437">
            <a:off x="868960" y="4856771"/>
            <a:ext cx="28530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1" u="none" strike="noStrike" kern="1200" cap="none" spc="0" normalizeH="0" baseline="0" noProof="0">
                <a:ln>
                  <a:noFill/>
                </a:ln>
                <a:solidFill>
                  <a:srgbClr val="7030A0"/>
                </a:solidFill>
                <a:effectLst/>
                <a:uLnTx/>
                <a:uFillTx/>
                <a:latin typeface="Univers Light"/>
                <a:ea typeface="+mn-ea"/>
                <a:cs typeface="+mn-cs"/>
              </a:rPr>
              <a:t>Ingegneria</a:t>
            </a:r>
          </a:p>
        </p:txBody>
      </p:sp>
      <p:sp>
        <p:nvSpPr>
          <p:cNvPr id="7" name="CasellaDiTesto 6">
            <a:extLst>
              <a:ext uri="{FF2B5EF4-FFF2-40B4-BE49-F238E27FC236}">
                <a16:creationId xmlns:a16="http://schemas.microsoft.com/office/drawing/2014/main" id="{904B059D-58B7-E615-2C0F-AE8E44031DA9}"/>
              </a:ext>
            </a:extLst>
          </p:cNvPr>
          <p:cNvSpPr txBox="1"/>
          <p:nvPr/>
        </p:nvSpPr>
        <p:spPr>
          <a:xfrm rot="624527">
            <a:off x="9098805" y="3198808"/>
            <a:ext cx="24809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1" u="none" strike="noStrike" kern="1200" cap="none" spc="0" normalizeH="0" baseline="0" noProof="0">
                <a:ln>
                  <a:noFill/>
                </a:ln>
                <a:solidFill>
                  <a:srgbClr val="FFC000"/>
                </a:solidFill>
                <a:effectLst/>
                <a:uLnTx/>
                <a:uFillTx/>
                <a:latin typeface="Univers Light"/>
                <a:ea typeface="+mn-ea"/>
                <a:cs typeface="+mn-cs"/>
              </a:rPr>
              <a:t>Medicina</a:t>
            </a:r>
          </a:p>
        </p:txBody>
      </p:sp>
      <p:sp>
        <p:nvSpPr>
          <p:cNvPr id="15" name="Segnaposto data 14">
            <a:extLst>
              <a:ext uri="{FF2B5EF4-FFF2-40B4-BE49-F238E27FC236}">
                <a16:creationId xmlns:a16="http://schemas.microsoft.com/office/drawing/2014/main" id="{EFE85418-AB4F-6099-65D7-153E65736A51}"/>
              </a:ext>
            </a:extLst>
          </p:cNvPr>
          <p:cNvSpPr>
            <a:spLocks noGrp="1"/>
          </p:cNvSpPr>
          <p:nvPr>
            <p:ph type="dt" sz="half" idx="10"/>
          </p:nvPr>
        </p:nvSpPr>
        <p:spPr/>
        <p:txBody>
          <a:bodyPr/>
          <a:lstStyle/>
          <a:p>
            <a:r>
              <a:rPr lang="it-IT"/>
              <a:t>Conferenza Italiana Plasmi, 4 Febbraio 2026, Frascati</a:t>
            </a:r>
            <a:endParaRPr lang="en-US"/>
          </a:p>
        </p:txBody>
      </p:sp>
      <p:sp>
        <p:nvSpPr>
          <p:cNvPr id="17" name="Segnaposto data 11">
            <a:extLst>
              <a:ext uri="{FF2B5EF4-FFF2-40B4-BE49-F238E27FC236}">
                <a16:creationId xmlns:a16="http://schemas.microsoft.com/office/drawing/2014/main" id="{A758F390-8683-07EF-339D-6A821AFF7EB0}"/>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sp>
        <p:nvSpPr>
          <p:cNvPr id="18" name="CasellaDiTesto 17">
            <a:extLst>
              <a:ext uri="{FF2B5EF4-FFF2-40B4-BE49-F238E27FC236}">
                <a16:creationId xmlns:a16="http://schemas.microsoft.com/office/drawing/2014/main" id="{1B4389BF-4EE8-8998-745A-F71937343C84}"/>
              </a:ext>
            </a:extLst>
          </p:cNvPr>
          <p:cNvSpPr txBox="1"/>
          <p:nvPr/>
        </p:nvSpPr>
        <p:spPr>
          <a:xfrm rot="383705">
            <a:off x="7982804" y="5071092"/>
            <a:ext cx="4270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1" u="none" strike="noStrike" kern="1200" cap="none" spc="0" normalizeH="0" baseline="0" noProof="0" err="1">
                <a:ln>
                  <a:noFill/>
                </a:ln>
                <a:solidFill>
                  <a:srgbClr val="00B0F0"/>
                </a:solidFill>
                <a:effectLst/>
                <a:uLnTx/>
                <a:uFillTx/>
                <a:latin typeface="Univers Light"/>
                <a:ea typeface="+mn-ea"/>
                <a:cs typeface="+mn-cs"/>
              </a:rPr>
              <a:t>Material</a:t>
            </a:r>
            <a:r>
              <a:rPr kumimoji="0" lang="it-IT" sz="4000" b="1" i="1" u="none" strike="noStrike" kern="1200" cap="none" spc="0" normalizeH="0" baseline="0" noProof="0">
                <a:ln>
                  <a:noFill/>
                </a:ln>
                <a:solidFill>
                  <a:srgbClr val="00B0F0"/>
                </a:solidFill>
                <a:effectLst/>
                <a:uLnTx/>
                <a:uFillTx/>
                <a:latin typeface="Univers Light"/>
                <a:ea typeface="+mn-ea"/>
                <a:cs typeface="+mn-cs"/>
              </a:rPr>
              <a:t> Science</a:t>
            </a:r>
          </a:p>
        </p:txBody>
      </p:sp>
      <p:pic>
        <p:nvPicPr>
          <p:cNvPr id="12" name="Immagine 11" descr="Immagine che contiene testo, Carattere, logo, schermata&#10;&#10;Il contenuto generato dall'IA potrebbe non essere corretto.">
            <a:extLst>
              <a:ext uri="{FF2B5EF4-FFF2-40B4-BE49-F238E27FC236}">
                <a16:creationId xmlns:a16="http://schemas.microsoft.com/office/drawing/2014/main" id="{22EA235B-3481-F930-B5CE-DEE20959D0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Tree>
    <p:extLst>
      <p:ext uri="{BB962C8B-B14F-4D97-AF65-F5344CB8AC3E}">
        <p14:creationId xmlns:p14="http://schemas.microsoft.com/office/powerpoint/2010/main" val="368749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3" name="TextBox 2"/>
          <p:cNvSpPr txBox="1"/>
          <p:nvPr/>
        </p:nvSpPr>
        <p:spPr>
          <a:xfrm>
            <a:off x="563681" y="238158"/>
            <a:ext cx="3219471" cy="477054"/>
          </a:xfrm>
          <a:prstGeom prst="rect">
            <a:avLst/>
          </a:prstGeom>
          <a:noFill/>
        </p:spPr>
        <p:txBody>
          <a:bodyPr wrap="none" rtlCol="0">
            <a:spAutoFit/>
          </a:bodyPr>
          <a:lstStyle/>
          <a:p>
            <a:r>
              <a:rPr lang="it-IT" sz="2500" b="1" dirty="0">
                <a:solidFill>
                  <a:srgbClr val="C00000"/>
                </a:solidFill>
                <a:latin typeface="+mj-lt"/>
              </a:rPr>
              <a:t>Plasma Technologies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772" y="2026675"/>
            <a:ext cx="7578748" cy="3663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data 1">
            <a:extLst>
              <a:ext uri="{FF2B5EF4-FFF2-40B4-BE49-F238E27FC236}">
                <a16:creationId xmlns:a16="http://schemas.microsoft.com/office/drawing/2014/main" id="{504AF4A4-DB9B-F191-50E9-C247D7554CA7}"/>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FB675A5C-022E-4BFF-31B4-800CDDDC2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6" name="Segnaposto data 11">
            <a:extLst>
              <a:ext uri="{FF2B5EF4-FFF2-40B4-BE49-F238E27FC236}">
                <a16:creationId xmlns:a16="http://schemas.microsoft.com/office/drawing/2014/main" id="{9A67CCDC-3DD9-B2D0-0ED4-A5D2EF8823BF}"/>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7" name="TextBox 1">
            <a:extLst>
              <a:ext uri="{FF2B5EF4-FFF2-40B4-BE49-F238E27FC236}">
                <a16:creationId xmlns:a16="http://schemas.microsoft.com/office/drawing/2014/main" id="{D76AB76D-33D4-383C-3089-C74705F04716}"/>
              </a:ext>
            </a:extLst>
          </p:cNvPr>
          <p:cNvSpPr txBox="1"/>
          <p:nvPr/>
        </p:nvSpPr>
        <p:spPr>
          <a:xfrm>
            <a:off x="563681" y="813827"/>
            <a:ext cx="11152494" cy="707886"/>
          </a:xfrm>
          <a:prstGeom prst="rect">
            <a:avLst/>
          </a:prstGeom>
          <a:noFill/>
        </p:spPr>
        <p:txBody>
          <a:bodyPr wrap="square" rtlCol="0">
            <a:spAutoFit/>
          </a:bodyPr>
          <a:lstStyle/>
          <a:p>
            <a:r>
              <a:rPr lang="en-US" sz="2000" dirty="0"/>
              <a:t>Plasmas applied to materials treatments  and electronics have fostered several technologies nowadays of common use  in our daily life </a:t>
            </a:r>
          </a:p>
        </p:txBody>
      </p:sp>
    </p:spTree>
    <p:extLst>
      <p:ext uri="{BB962C8B-B14F-4D97-AF65-F5344CB8AC3E}">
        <p14:creationId xmlns:p14="http://schemas.microsoft.com/office/powerpoint/2010/main" val="3689307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3" name="TextBox 2"/>
          <p:cNvSpPr txBox="1"/>
          <p:nvPr/>
        </p:nvSpPr>
        <p:spPr>
          <a:xfrm>
            <a:off x="623888" y="227293"/>
            <a:ext cx="2663550" cy="477054"/>
          </a:xfrm>
          <a:prstGeom prst="rect">
            <a:avLst/>
          </a:prstGeom>
          <a:noFill/>
        </p:spPr>
        <p:txBody>
          <a:bodyPr wrap="none" rtlCol="0">
            <a:spAutoFit/>
          </a:bodyPr>
          <a:lstStyle/>
          <a:p>
            <a:r>
              <a:rPr lang="it-IT" sz="2500" b="1" dirty="0">
                <a:solidFill>
                  <a:srgbClr val="C00000"/>
                </a:solidFill>
                <a:latin typeface="+mj-lt"/>
              </a:rPr>
              <a:t>LTP Applications</a:t>
            </a:r>
          </a:p>
        </p:txBody>
      </p:sp>
      <p:sp>
        <p:nvSpPr>
          <p:cNvPr id="4" name="TextBox 3"/>
          <p:cNvSpPr txBox="1"/>
          <p:nvPr/>
        </p:nvSpPr>
        <p:spPr>
          <a:xfrm>
            <a:off x="3655203" y="2577893"/>
            <a:ext cx="5090614" cy="2308324"/>
          </a:xfrm>
          <a:prstGeom prst="rect">
            <a:avLst/>
          </a:prstGeom>
          <a:noFill/>
        </p:spPr>
        <p:txBody>
          <a:bodyPr wrap="square" rtlCol="0">
            <a:spAutoFit/>
          </a:bodyPr>
          <a:lstStyle/>
          <a:p>
            <a:r>
              <a:rPr lang="it-IT" b="1" cap="small" dirty="0" err="1">
                <a:solidFill>
                  <a:schemeClr val="accent3">
                    <a:lumMod val="75000"/>
                  </a:schemeClr>
                </a:solidFill>
              </a:rPr>
              <a:t>Food</a:t>
            </a:r>
            <a:r>
              <a:rPr lang="it-IT" b="1" cap="small" dirty="0">
                <a:solidFill>
                  <a:schemeClr val="accent3">
                    <a:lumMod val="75000"/>
                  </a:schemeClr>
                </a:solidFill>
              </a:rPr>
              <a:t> System </a:t>
            </a:r>
          </a:p>
          <a:p>
            <a:endParaRPr lang="it-IT" b="1" dirty="0"/>
          </a:p>
          <a:p>
            <a:r>
              <a:rPr lang="it-IT" b="1" cap="small" dirty="0">
                <a:solidFill>
                  <a:schemeClr val="accent5">
                    <a:lumMod val="50000"/>
                  </a:schemeClr>
                </a:solidFill>
              </a:rPr>
              <a:t>Plasma medicine</a:t>
            </a:r>
          </a:p>
          <a:p>
            <a:endParaRPr lang="it-IT" b="1" dirty="0"/>
          </a:p>
          <a:p>
            <a:r>
              <a:rPr lang="it-IT" b="1" cap="small" dirty="0" err="1">
                <a:solidFill>
                  <a:srgbClr val="00B050"/>
                </a:solidFill>
              </a:rPr>
              <a:t>Signaling</a:t>
            </a:r>
            <a:r>
              <a:rPr lang="it-IT" b="1" cap="small" dirty="0">
                <a:solidFill>
                  <a:srgbClr val="00B050"/>
                </a:solidFill>
              </a:rPr>
              <a:t> in </a:t>
            </a:r>
            <a:r>
              <a:rPr lang="it-IT" b="1" cap="small" dirty="0" err="1">
                <a:solidFill>
                  <a:srgbClr val="00B050"/>
                </a:solidFill>
              </a:rPr>
              <a:t>plants</a:t>
            </a:r>
            <a:endParaRPr lang="it-IT" b="1" cap="small" dirty="0">
              <a:solidFill>
                <a:srgbClr val="00B050"/>
              </a:solidFill>
            </a:endParaRPr>
          </a:p>
          <a:p>
            <a:endParaRPr lang="it-IT" b="1" dirty="0"/>
          </a:p>
          <a:p>
            <a:r>
              <a:rPr lang="it-IT" b="1" cap="small" dirty="0">
                <a:solidFill>
                  <a:schemeClr val="tx2">
                    <a:lumMod val="90000"/>
                    <a:lumOff val="10000"/>
                  </a:schemeClr>
                </a:solidFill>
              </a:rPr>
              <a:t>Environment and </a:t>
            </a:r>
            <a:r>
              <a:rPr lang="it-IT" b="1" cap="small" dirty="0" err="1">
                <a:solidFill>
                  <a:schemeClr val="tx2">
                    <a:lumMod val="90000"/>
                    <a:lumOff val="10000"/>
                  </a:schemeClr>
                </a:solidFill>
              </a:rPr>
              <a:t>sustainability</a:t>
            </a:r>
            <a:endParaRPr lang="it-IT" b="1" cap="small" dirty="0">
              <a:solidFill>
                <a:schemeClr val="tx2">
                  <a:lumMod val="90000"/>
                  <a:lumOff val="10000"/>
                </a:schemeClr>
              </a:solidFill>
            </a:endParaRPr>
          </a:p>
          <a:p>
            <a:r>
              <a:rPr lang="it-IT" dirty="0"/>
              <a:t>			</a:t>
            </a:r>
            <a:endParaRPr lang="it-IT" i="1" dirty="0"/>
          </a:p>
        </p:txBody>
      </p:sp>
      <p:sp>
        <p:nvSpPr>
          <p:cNvPr id="5" name="Segnaposto data 1">
            <a:extLst>
              <a:ext uri="{FF2B5EF4-FFF2-40B4-BE49-F238E27FC236}">
                <a16:creationId xmlns:a16="http://schemas.microsoft.com/office/drawing/2014/main" id="{0F8C60A6-5375-8BAC-84E9-C225B4D7A5FB}"/>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7" name="Immagine 6" descr="Immagine che contiene testo, Carattere, logo, schermata&#10;&#10;Il contenuto generato dall'IA potrebbe non essere corretto.">
            <a:extLst>
              <a:ext uri="{FF2B5EF4-FFF2-40B4-BE49-F238E27FC236}">
                <a16:creationId xmlns:a16="http://schemas.microsoft.com/office/drawing/2014/main" id="{E2E0D14F-647A-F55C-FF74-1A1EC67ED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8" name="Segnaposto data 11">
            <a:extLst>
              <a:ext uri="{FF2B5EF4-FFF2-40B4-BE49-F238E27FC236}">
                <a16:creationId xmlns:a16="http://schemas.microsoft.com/office/drawing/2014/main" id="{5C10AD27-EE07-6F8B-A69F-66EA84B288FC}"/>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9" name="Rectangle 5">
            <a:extLst>
              <a:ext uri="{FF2B5EF4-FFF2-40B4-BE49-F238E27FC236}">
                <a16:creationId xmlns:a16="http://schemas.microsoft.com/office/drawing/2014/main" id="{D1D8B45B-F845-A304-6FED-866D94180ECA}"/>
              </a:ext>
            </a:extLst>
          </p:cNvPr>
          <p:cNvSpPr/>
          <p:nvPr/>
        </p:nvSpPr>
        <p:spPr>
          <a:xfrm>
            <a:off x="627080" y="834363"/>
            <a:ext cx="10821434" cy="1754326"/>
          </a:xfrm>
          <a:prstGeom prst="rect">
            <a:avLst/>
          </a:prstGeom>
        </p:spPr>
        <p:txBody>
          <a:bodyPr wrap="square">
            <a:spAutoFit/>
          </a:bodyPr>
          <a:lstStyle/>
          <a:p>
            <a:r>
              <a:rPr lang="en-GB" b="1" dirty="0">
                <a:solidFill>
                  <a:schemeClr val="accent2">
                    <a:lumMod val="75000"/>
                  </a:schemeClr>
                </a:solidFill>
              </a:rPr>
              <a:t>LTP</a:t>
            </a:r>
            <a:r>
              <a:rPr lang="en-US" dirty="0"/>
              <a:t>’s offer the potential of a new wave of green eco-friendly technologies aimed to contribute to improve food security and safety, to protect the environment, to mitigate the climate change, to open new treatments in medicine and to investigate fundamental processes in living organisms so  to foster innovative approach </a:t>
            </a:r>
          </a:p>
          <a:p>
            <a:r>
              <a:rPr lang="en-US" dirty="0"/>
              <a:t>To provide a feeling of these potentials a few applications will be presented  grouped in four categories:</a:t>
            </a:r>
          </a:p>
          <a:p>
            <a:endParaRPr lang="en-US" dirty="0"/>
          </a:p>
        </p:txBody>
      </p:sp>
      <p:sp>
        <p:nvSpPr>
          <p:cNvPr id="10" name="TextBox 6">
            <a:extLst>
              <a:ext uri="{FF2B5EF4-FFF2-40B4-BE49-F238E27FC236}">
                <a16:creationId xmlns:a16="http://schemas.microsoft.com/office/drawing/2014/main" id="{D2E9020A-9AC7-6529-747D-51F15E43FE7B}"/>
              </a:ext>
            </a:extLst>
          </p:cNvPr>
          <p:cNvSpPr txBox="1"/>
          <p:nvPr/>
        </p:nvSpPr>
        <p:spPr>
          <a:xfrm>
            <a:off x="623888" y="5280190"/>
            <a:ext cx="10686196" cy="646331"/>
          </a:xfrm>
          <a:prstGeom prst="rect">
            <a:avLst/>
          </a:prstGeom>
          <a:noFill/>
        </p:spPr>
        <p:txBody>
          <a:bodyPr wrap="square" rtlCol="0">
            <a:spAutoFit/>
          </a:bodyPr>
          <a:lstStyle/>
          <a:p>
            <a:r>
              <a:rPr lang="en-US" dirty="0"/>
              <a:t>For each category some examples of the applications will be presented  mentioning, where present, the activities carried out by national research teams. </a:t>
            </a:r>
          </a:p>
        </p:txBody>
      </p:sp>
    </p:spTree>
    <p:extLst>
      <p:ext uri="{BB962C8B-B14F-4D97-AF65-F5344CB8AC3E}">
        <p14:creationId xmlns:p14="http://schemas.microsoft.com/office/powerpoint/2010/main" val="2331106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3" name="TextBox 2"/>
          <p:cNvSpPr txBox="1"/>
          <p:nvPr/>
        </p:nvSpPr>
        <p:spPr>
          <a:xfrm>
            <a:off x="623888" y="196907"/>
            <a:ext cx="5538696" cy="477054"/>
          </a:xfrm>
          <a:prstGeom prst="rect">
            <a:avLst/>
          </a:prstGeom>
          <a:noFill/>
        </p:spPr>
        <p:txBody>
          <a:bodyPr wrap="none" rtlCol="0">
            <a:spAutoFit/>
          </a:bodyPr>
          <a:lstStyle/>
          <a:p>
            <a:r>
              <a:rPr lang="it-IT" sz="2500" b="1" dirty="0">
                <a:solidFill>
                  <a:srgbClr val="C00000"/>
                </a:solidFill>
                <a:latin typeface="+mj-lt"/>
              </a:rPr>
              <a:t>CAP Applications :General </a:t>
            </a:r>
            <a:r>
              <a:rPr lang="it-IT" sz="2500" b="1" dirty="0" err="1">
                <a:solidFill>
                  <a:srgbClr val="C00000"/>
                </a:solidFill>
                <a:latin typeface="+mj-lt"/>
              </a:rPr>
              <a:t>principles</a:t>
            </a:r>
            <a:endParaRPr lang="it-IT" sz="2500" b="1" dirty="0">
              <a:solidFill>
                <a:srgbClr val="C00000"/>
              </a:solidFill>
              <a:latin typeface="+mj-lt"/>
            </a:endParaRPr>
          </a:p>
        </p:txBody>
      </p:sp>
      <p:sp>
        <p:nvSpPr>
          <p:cNvPr id="5" name="Segnaposto data 1">
            <a:extLst>
              <a:ext uri="{FF2B5EF4-FFF2-40B4-BE49-F238E27FC236}">
                <a16:creationId xmlns:a16="http://schemas.microsoft.com/office/drawing/2014/main" id="{7F58E40B-7437-11AE-48C7-460686141DB5}"/>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6" name="Immagine 5" descr="Immagine che contiene testo, Carattere, logo, schermata&#10;&#10;Il contenuto generato dall'IA potrebbe non essere corretto.">
            <a:extLst>
              <a:ext uri="{FF2B5EF4-FFF2-40B4-BE49-F238E27FC236}">
                <a16:creationId xmlns:a16="http://schemas.microsoft.com/office/drawing/2014/main" id="{07BC1D1B-90AF-B1B0-CB59-588360968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7" name="Segnaposto data 11">
            <a:extLst>
              <a:ext uri="{FF2B5EF4-FFF2-40B4-BE49-F238E27FC236}">
                <a16:creationId xmlns:a16="http://schemas.microsoft.com/office/drawing/2014/main" id="{296B2FCC-F2C0-D5CE-29F8-CA297C1BA748}"/>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8" name="TextBox 1">
            <a:extLst>
              <a:ext uri="{FF2B5EF4-FFF2-40B4-BE49-F238E27FC236}">
                <a16:creationId xmlns:a16="http://schemas.microsoft.com/office/drawing/2014/main" id="{97DD2C62-22E8-A806-B56E-AC05ED088148}"/>
              </a:ext>
            </a:extLst>
          </p:cNvPr>
          <p:cNvSpPr txBox="1"/>
          <p:nvPr/>
        </p:nvSpPr>
        <p:spPr>
          <a:xfrm>
            <a:off x="848436" y="1166842"/>
            <a:ext cx="10495128" cy="4524315"/>
          </a:xfrm>
          <a:prstGeom prst="rect">
            <a:avLst/>
          </a:prstGeom>
          <a:noFill/>
        </p:spPr>
        <p:txBody>
          <a:bodyPr wrap="square" rtlCol="0">
            <a:spAutoFit/>
          </a:bodyPr>
          <a:lstStyle/>
          <a:p>
            <a:endParaRPr lang="it-IT" dirty="0"/>
          </a:p>
          <a:p>
            <a:pPr marL="285750" indent="-285750">
              <a:buClr>
                <a:srgbClr val="FF0000"/>
              </a:buClr>
              <a:buFont typeface="Arial" panose="020B0604020202020204" pitchFamily="34" charset="0"/>
              <a:buChar char="•"/>
            </a:pPr>
            <a:r>
              <a:rPr lang="en-GB" b="1" dirty="0">
                <a:solidFill>
                  <a:schemeClr val="accent2">
                    <a:lumMod val="75000"/>
                  </a:schemeClr>
                </a:solidFill>
              </a:rPr>
              <a:t>LTP</a:t>
            </a:r>
            <a:r>
              <a:rPr lang="en-US" dirty="0"/>
              <a:t>’s can be generated in vacuum or at atmospheric pressure using different gases including air.</a:t>
            </a:r>
          </a:p>
          <a:p>
            <a:pPr marL="285750" indent="-285750">
              <a:buFont typeface="Arial" panose="020B0604020202020204" pitchFamily="34" charset="0"/>
              <a:buChar char="•"/>
            </a:pPr>
            <a:endParaRPr lang="en-US" dirty="0"/>
          </a:p>
          <a:p>
            <a:pPr marL="285750" indent="-285750">
              <a:buClr>
                <a:srgbClr val="FF0000"/>
              </a:buClr>
              <a:buFont typeface="Arial" panose="020B0604020202020204" pitchFamily="34" charset="0"/>
              <a:buChar char="•"/>
            </a:pPr>
            <a:r>
              <a:rPr lang="en-US" dirty="0"/>
              <a:t>At atmospheric pressure the interaction with materials occurs through the generation of a rich family of chemical species </a:t>
            </a:r>
          </a:p>
          <a:p>
            <a:pPr marL="285750" indent="-285750">
              <a:buFont typeface="Arial" panose="020B0604020202020204" pitchFamily="34" charset="0"/>
              <a:buChar char="•"/>
            </a:pPr>
            <a:endParaRPr lang="en-US" dirty="0"/>
          </a:p>
          <a:p>
            <a:pPr marL="285750" indent="-285750">
              <a:buClr>
                <a:srgbClr val="FF0000"/>
              </a:buClr>
              <a:buFont typeface="Arial" panose="020B0604020202020204" pitchFamily="34" charset="0"/>
              <a:buChar char="•"/>
            </a:pPr>
            <a:r>
              <a:rPr lang="en-GB" b="1" dirty="0">
                <a:solidFill>
                  <a:schemeClr val="accent2">
                    <a:lumMod val="75000"/>
                  </a:schemeClr>
                </a:solidFill>
              </a:rPr>
              <a:t>LTP</a:t>
            </a:r>
            <a:r>
              <a:rPr lang="en-US" dirty="0"/>
              <a:t>’s low temperature  makes these plasma especially  suitable  for treatments of biological materials</a:t>
            </a:r>
          </a:p>
          <a:p>
            <a:pPr marL="285750" indent="-285750">
              <a:buFont typeface="Arial" panose="020B0604020202020204" pitchFamily="34" charset="0"/>
              <a:buChar char="•"/>
            </a:pPr>
            <a:endParaRPr lang="en-US" dirty="0"/>
          </a:p>
          <a:p>
            <a:pPr marL="285750" indent="-285750">
              <a:buClr>
                <a:srgbClr val="FF0000"/>
              </a:buClr>
              <a:buFont typeface="Arial" panose="020B0604020202020204" pitchFamily="34" charset="0"/>
              <a:buChar char="•"/>
            </a:pPr>
            <a:r>
              <a:rPr lang="en-GB" b="1" dirty="0">
                <a:solidFill>
                  <a:schemeClr val="accent2">
                    <a:lumMod val="75000"/>
                  </a:schemeClr>
                </a:solidFill>
              </a:rPr>
              <a:t>LTP</a:t>
            </a:r>
            <a:r>
              <a:rPr lang="en-US" dirty="0"/>
              <a:t> can interact with the materials directly   or  indirectly though activated liquids as a medium as the case of  Plasma Activated Water (</a:t>
            </a:r>
            <a:r>
              <a:rPr lang="en-US" b="1" dirty="0">
                <a:solidFill>
                  <a:schemeClr val="accent5">
                    <a:lumMod val="75000"/>
                  </a:schemeClr>
                </a:solidFill>
              </a:rPr>
              <a:t>PAW</a:t>
            </a:r>
            <a:r>
              <a:rPr lang="en-US" dirty="0"/>
              <a:t>)</a:t>
            </a:r>
          </a:p>
          <a:p>
            <a:pPr marL="285750" indent="-285750">
              <a:buFont typeface="Arial" panose="020B0604020202020204" pitchFamily="34" charset="0"/>
              <a:buChar char="•"/>
            </a:pPr>
            <a:endParaRPr lang="en-US" dirty="0"/>
          </a:p>
          <a:p>
            <a:pPr marL="285750" indent="-285750">
              <a:buClr>
                <a:srgbClr val="FF0000"/>
              </a:buClr>
              <a:buFont typeface="Arial" panose="020B0604020202020204" pitchFamily="34" charset="0"/>
              <a:buChar char="•"/>
            </a:pPr>
            <a:r>
              <a:rPr lang="en-US" dirty="0"/>
              <a:t>The applications presented in the following refer to atmospheric </a:t>
            </a:r>
            <a:r>
              <a:rPr lang="en-GB" b="1" dirty="0">
                <a:solidFill>
                  <a:schemeClr val="accent2">
                    <a:lumMod val="75000"/>
                  </a:schemeClr>
                </a:solidFill>
              </a:rPr>
              <a:t>LTP</a:t>
            </a:r>
            <a:r>
              <a:rPr lang="en-US" dirty="0"/>
              <a:t> also called Cold Atmospheric Plasma (</a:t>
            </a:r>
            <a:r>
              <a:rPr lang="en-US" b="1" dirty="0">
                <a:solidFill>
                  <a:srgbClr val="0000FF"/>
                </a:solidFill>
              </a:rPr>
              <a:t>CAP</a:t>
            </a:r>
            <a:r>
              <a:rPr lang="en-US" dirty="0"/>
              <a:t>) and will present direct and indirect treatments</a:t>
            </a:r>
          </a:p>
          <a:p>
            <a:endParaRPr lang="it-IT" dirty="0"/>
          </a:p>
          <a:p>
            <a:r>
              <a:rPr lang="en-US" dirty="0"/>
              <a:t> </a:t>
            </a:r>
            <a:endParaRPr lang="it-IT" dirty="0"/>
          </a:p>
        </p:txBody>
      </p:sp>
    </p:spTree>
    <p:extLst>
      <p:ext uri="{BB962C8B-B14F-4D97-AF65-F5344CB8AC3E}">
        <p14:creationId xmlns:p14="http://schemas.microsoft.com/office/powerpoint/2010/main" val="139224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50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50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50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500"/>
                                  </p:stCondLst>
                                  <p:childTnLst>
                                    <p:set>
                                      <p:cBhvr>
                                        <p:cTn id="24" dur="1" fill="hold">
                                          <p:stCondLst>
                                            <p:cond delay="0"/>
                                          </p:stCondLst>
                                        </p:cTn>
                                        <p:tgtEl>
                                          <p:spTgt spid="8">
                                            <p:txEl>
                                              <p:pRg st="7" end="7"/>
                                            </p:txEl>
                                          </p:spTgt>
                                        </p:tgtEl>
                                        <p:attrNameLst>
                                          <p:attrName>style.visibility</p:attrName>
                                        </p:attrNameLst>
                                      </p:cBhvr>
                                      <p:to>
                                        <p:strVal val="visible"/>
                                      </p:to>
                                    </p:set>
                                    <p:anim calcmode="lin" valueType="num">
                                      <p:cBhvr additive="base">
                                        <p:cTn id="25" dur="500" fill="hold"/>
                                        <p:tgtEl>
                                          <p:spTgt spid="8">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500"/>
                                  </p:stCondLst>
                                  <p:childTnLst>
                                    <p:set>
                                      <p:cBhvr>
                                        <p:cTn id="30" dur="1" fill="hold">
                                          <p:stCondLst>
                                            <p:cond delay="0"/>
                                          </p:stCondLst>
                                        </p:cTn>
                                        <p:tgtEl>
                                          <p:spTgt spid="8">
                                            <p:txEl>
                                              <p:pRg st="9" end="9"/>
                                            </p:txEl>
                                          </p:spTgt>
                                        </p:tgtEl>
                                        <p:attrNameLst>
                                          <p:attrName>style.visibility</p:attrName>
                                        </p:attrNameLst>
                                      </p:cBhvr>
                                      <p:to>
                                        <p:strVal val="visible"/>
                                      </p:to>
                                    </p:set>
                                    <p:anim calcmode="lin" valueType="num">
                                      <p:cBhvr additive="base">
                                        <p:cTn id="31" dur="500" fill="hold"/>
                                        <p:tgtEl>
                                          <p:spTgt spid="8">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500"/>
                                  </p:stCondLst>
                                  <p:childTnLst>
                                    <p:set>
                                      <p:cBhvr>
                                        <p:cTn id="36" dur="1" fill="hold">
                                          <p:stCondLst>
                                            <p:cond delay="0"/>
                                          </p:stCondLst>
                                        </p:cTn>
                                        <p:tgtEl>
                                          <p:spTgt spid="8">
                                            <p:txEl>
                                              <p:pRg st="11" end="11"/>
                                            </p:txEl>
                                          </p:spTgt>
                                        </p:tgtEl>
                                        <p:attrNameLst>
                                          <p:attrName>style.visibility</p:attrName>
                                        </p:attrNameLst>
                                      </p:cBhvr>
                                      <p:to>
                                        <p:strVal val="visible"/>
                                      </p:to>
                                    </p:set>
                                    <p:anim calcmode="lin" valueType="num">
                                      <p:cBhvr additive="base">
                                        <p:cTn id="37" dur="500" fill="hold"/>
                                        <p:tgtEl>
                                          <p:spTgt spid="8">
                                            <p:txEl>
                                              <p:pRg st="11" end="1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4" name="TextBox 3"/>
          <p:cNvSpPr txBox="1"/>
          <p:nvPr/>
        </p:nvSpPr>
        <p:spPr>
          <a:xfrm>
            <a:off x="623888" y="152668"/>
            <a:ext cx="5883342" cy="477054"/>
          </a:xfrm>
          <a:prstGeom prst="rect">
            <a:avLst/>
          </a:prstGeom>
          <a:noFill/>
        </p:spPr>
        <p:txBody>
          <a:bodyPr wrap="none" rtlCol="0">
            <a:spAutoFit/>
          </a:bodyPr>
          <a:lstStyle/>
          <a:p>
            <a:r>
              <a:rPr lang="it-IT" sz="2500" b="1" dirty="0" err="1">
                <a:solidFill>
                  <a:srgbClr val="C00000"/>
                </a:solidFill>
                <a:latin typeface="+mj-lt"/>
              </a:rPr>
              <a:t>Chemistry</a:t>
            </a:r>
            <a:r>
              <a:rPr lang="it-IT" sz="2500" b="1" dirty="0">
                <a:solidFill>
                  <a:srgbClr val="C00000"/>
                </a:solidFill>
                <a:latin typeface="+mj-lt"/>
              </a:rPr>
              <a:t> of Plasma Liquid </a:t>
            </a:r>
            <a:r>
              <a:rPr lang="it-IT" sz="2500" b="1" dirty="0" err="1">
                <a:solidFill>
                  <a:srgbClr val="C00000"/>
                </a:solidFill>
                <a:latin typeface="+mj-lt"/>
              </a:rPr>
              <a:t>Interaction</a:t>
            </a:r>
            <a:endParaRPr lang="it-IT" sz="2500" b="1" dirty="0">
              <a:solidFill>
                <a:srgbClr val="C00000"/>
              </a:solidFill>
              <a:latin typeface="+mj-lt"/>
            </a:endParaRPr>
          </a:p>
        </p:txBody>
      </p:sp>
      <p:pic>
        <p:nvPicPr>
          <p:cNvPr id="5" name="Immagine 20"/>
          <p:cNvPicPr>
            <a:picLocks noChangeAspect="1"/>
          </p:cNvPicPr>
          <p:nvPr/>
        </p:nvPicPr>
        <p:blipFill rotWithShape="1">
          <a:blip r:embed="rId2">
            <a:extLst>
              <a:ext uri="{28A0092B-C50C-407E-A947-70E740481C1C}">
                <a14:useLocalDpi xmlns:a14="http://schemas.microsoft.com/office/drawing/2010/main" val="0"/>
              </a:ext>
            </a:extLst>
          </a:blip>
          <a:srcRect t="25623" r="13599"/>
          <a:stretch/>
        </p:blipFill>
        <p:spPr bwMode="auto">
          <a:xfrm>
            <a:off x="314013" y="1490289"/>
            <a:ext cx="5413019" cy="391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411951" y="1564761"/>
            <a:ext cx="5675972" cy="3416320"/>
          </a:xfrm>
          <a:prstGeom prst="rect">
            <a:avLst/>
          </a:prstGeom>
          <a:noFill/>
        </p:spPr>
        <p:txBody>
          <a:bodyPr wrap="square" rtlCol="0">
            <a:spAutoFit/>
          </a:bodyPr>
          <a:lstStyle/>
          <a:p>
            <a:pPr algn="just"/>
            <a:r>
              <a:rPr lang="en-US" dirty="0"/>
              <a:t>The interaction is governed by a complex interplay of physical and chemical processes</a:t>
            </a:r>
          </a:p>
          <a:p>
            <a:pPr algn="just"/>
            <a:endParaRPr lang="it-IT" dirty="0"/>
          </a:p>
          <a:p>
            <a:pPr algn="just"/>
            <a:r>
              <a:rPr lang="en-US" dirty="0"/>
              <a:t>• </a:t>
            </a:r>
            <a:r>
              <a:rPr lang="en-US" b="1" dirty="0"/>
              <a:t>Gas Phase Chemistry: </a:t>
            </a:r>
            <a:r>
              <a:rPr lang="en-US" dirty="0"/>
              <a:t>energetic electrons collide with gas molecules generating the primary reactive species</a:t>
            </a:r>
          </a:p>
          <a:p>
            <a:pPr algn="just"/>
            <a:endParaRPr lang="it-IT" dirty="0"/>
          </a:p>
          <a:p>
            <a:pPr algn="just"/>
            <a:r>
              <a:rPr lang="en-US" dirty="0"/>
              <a:t>• </a:t>
            </a:r>
            <a:r>
              <a:rPr lang="en-US" b="1" dirty="0"/>
              <a:t>Liquid air boundary Transfer:</a:t>
            </a:r>
            <a:r>
              <a:rPr lang="en-US" dirty="0"/>
              <a:t> The chemical species  are transported across the gas-liquid boundary</a:t>
            </a:r>
          </a:p>
          <a:p>
            <a:pPr algn="just"/>
            <a:endParaRPr lang="en-US" dirty="0"/>
          </a:p>
          <a:p>
            <a:pPr algn="just"/>
            <a:r>
              <a:rPr lang="en-US" dirty="0"/>
              <a:t>• </a:t>
            </a:r>
            <a:r>
              <a:rPr lang="en-US" b="1" dirty="0"/>
              <a:t>Liquid Phase Chemistry:</a:t>
            </a:r>
            <a:r>
              <a:rPr lang="en-US" dirty="0"/>
              <a:t> a cascade of secondary chemical reactions</a:t>
            </a:r>
          </a:p>
        </p:txBody>
      </p:sp>
      <p:sp>
        <p:nvSpPr>
          <p:cNvPr id="2" name="Segnaposto data 1">
            <a:extLst>
              <a:ext uri="{FF2B5EF4-FFF2-40B4-BE49-F238E27FC236}">
                <a16:creationId xmlns:a16="http://schemas.microsoft.com/office/drawing/2014/main" id="{E82F40D9-BA9A-14CA-6501-D202ECDC0895}"/>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7" name="Immagine 6" descr="Immagine che contiene testo, Carattere, logo, schermata&#10;&#10;Il contenuto generato dall'IA potrebbe non essere corretto.">
            <a:extLst>
              <a:ext uri="{FF2B5EF4-FFF2-40B4-BE49-F238E27FC236}">
                <a16:creationId xmlns:a16="http://schemas.microsoft.com/office/drawing/2014/main" id="{8DAF3C2B-A90E-A129-2ABE-38F440B33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8" name="Segnaposto data 11">
            <a:extLst>
              <a:ext uri="{FF2B5EF4-FFF2-40B4-BE49-F238E27FC236}">
                <a16:creationId xmlns:a16="http://schemas.microsoft.com/office/drawing/2014/main" id="{18A7B841-6B42-597C-48D7-B72F988433DE}"/>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9" name="TextBox 2">
            <a:extLst>
              <a:ext uri="{FF2B5EF4-FFF2-40B4-BE49-F238E27FC236}">
                <a16:creationId xmlns:a16="http://schemas.microsoft.com/office/drawing/2014/main" id="{A9B6F17A-CB9F-9E54-2EF7-CFCE325CF690}"/>
              </a:ext>
            </a:extLst>
          </p:cNvPr>
          <p:cNvSpPr txBox="1"/>
          <p:nvPr/>
        </p:nvSpPr>
        <p:spPr>
          <a:xfrm>
            <a:off x="588350" y="807486"/>
            <a:ext cx="10939347" cy="646331"/>
          </a:xfrm>
          <a:prstGeom prst="rect">
            <a:avLst/>
          </a:prstGeom>
          <a:noFill/>
        </p:spPr>
        <p:txBody>
          <a:bodyPr wrap="square" rtlCol="0">
            <a:spAutoFit/>
          </a:bodyPr>
          <a:lstStyle/>
          <a:p>
            <a:r>
              <a:rPr lang="en-US" dirty="0"/>
              <a:t>Behind an activated liquid there is a complex network of chemical reactions as those shown in the diagram for an Argon plasma interacting with water (typically distilled or deionized) . </a:t>
            </a:r>
            <a:endParaRPr lang="it-IT" dirty="0"/>
          </a:p>
        </p:txBody>
      </p:sp>
      <p:sp>
        <p:nvSpPr>
          <p:cNvPr id="10" name="Rectangle 6">
            <a:extLst>
              <a:ext uri="{FF2B5EF4-FFF2-40B4-BE49-F238E27FC236}">
                <a16:creationId xmlns:a16="http://schemas.microsoft.com/office/drawing/2014/main" id="{62D0EACF-DC4C-3F9F-4B29-9EAAA121D305}"/>
              </a:ext>
            </a:extLst>
          </p:cNvPr>
          <p:cNvSpPr/>
          <p:nvPr/>
        </p:nvSpPr>
        <p:spPr>
          <a:xfrm>
            <a:off x="5982346" y="5558612"/>
            <a:ext cx="5396854" cy="646331"/>
          </a:xfrm>
          <a:prstGeom prst="rect">
            <a:avLst/>
          </a:prstGeom>
        </p:spPr>
        <p:txBody>
          <a:bodyPr wrap="square">
            <a:spAutoFit/>
          </a:bodyPr>
          <a:lstStyle/>
          <a:p>
            <a:r>
              <a:rPr lang="it-IT" dirty="0" err="1"/>
              <a:t>Weltmann</a:t>
            </a:r>
            <a:r>
              <a:rPr lang="it-IT" dirty="0"/>
              <a:t> K D et al Plasma </a:t>
            </a:r>
            <a:r>
              <a:rPr lang="it-IT" dirty="0" err="1"/>
              <a:t>Process</a:t>
            </a:r>
            <a:r>
              <a:rPr lang="it-IT" dirty="0"/>
              <a:t> </a:t>
            </a:r>
            <a:r>
              <a:rPr lang="it-IT" dirty="0" err="1"/>
              <a:t>Polym</a:t>
            </a:r>
            <a:r>
              <a:rPr lang="it-IT" dirty="0"/>
              <a:t>. 2019;16:e1800118.</a:t>
            </a:r>
          </a:p>
        </p:txBody>
      </p:sp>
    </p:spTree>
    <p:extLst>
      <p:ext uri="{BB962C8B-B14F-4D97-AF65-F5344CB8AC3E}">
        <p14:creationId xmlns:p14="http://schemas.microsoft.com/office/powerpoint/2010/main" val="63474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0622"/>
          <a:stretch/>
        </p:blipFill>
        <p:spPr>
          <a:xfrm>
            <a:off x="6359571" y="1857052"/>
            <a:ext cx="5010580" cy="2636231"/>
          </a:xfrm>
          <a:prstGeom prst="rect">
            <a:avLst/>
          </a:prstGeom>
        </p:spPr>
      </p:pic>
      <p:sp>
        <p:nvSpPr>
          <p:cNvPr id="6" name="TextBox 5"/>
          <p:cNvSpPr txBox="1"/>
          <p:nvPr/>
        </p:nvSpPr>
        <p:spPr>
          <a:xfrm>
            <a:off x="623888" y="178318"/>
            <a:ext cx="10503186" cy="477054"/>
          </a:xfrm>
          <a:prstGeom prst="rect">
            <a:avLst/>
          </a:prstGeom>
          <a:noFill/>
        </p:spPr>
        <p:txBody>
          <a:bodyPr wrap="square" rtlCol="0">
            <a:spAutoFit/>
          </a:bodyPr>
          <a:lstStyle/>
          <a:p>
            <a:r>
              <a:rPr lang="en-US" sz="2500" b="1" dirty="0">
                <a:solidFill>
                  <a:srgbClr val="C00000"/>
                </a:solidFill>
                <a:latin typeface="+mj-lt"/>
              </a:rPr>
              <a:t>Dynamical network of chemical species </a:t>
            </a:r>
            <a:r>
              <a:rPr lang="it-IT" sz="2500" b="1" dirty="0" err="1">
                <a:solidFill>
                  <a:srgbClr val="C00000"/>
                </a:solidFill>
                <a:latin typeface="+mj-lt"/>
              </a:rPr>
              <a:t>alf</a:t>
            </a:r>
            <a:r>
              <a:rPr lang="it-IT" sz="2500" b="1" dirty="0">
                <a:solidFill>
                  <a:srgbClr val="C00000"/>
                </a:solidFill>
                <a:latin typeface="+mj-lt"/>
              </a:rPr>
              <a:t> life of </a:t>
            </a:r>
            <a:r>
              <a:rPr lang="it-IT" sz="2500" b="1" dirty="0" err="1">
                <a:solidFill>
                  <a:srgbClr val="C00000"/>
                </a:solidFill>
                <a:latin typeface="+mj-lt"/>
              </a:rPr>
              <a:t>chemical</a:t>
            </a:r>
            <a:r>
              <a:rPr lang="it-IT" sz="2500" b="1" dirty="0">
                <a:solidFill>
                  <a:srgbClr val="C00000"/>
                </a:solidFill>
                <a:latin typeface="+mj-lt"/>
              </a:rPr>
              <a:t> </a:t>
            </a:r>
            <a:r>
              <a:rPr lang="it-IT" sz="2500" b="1" dirty="0" err="1">
                <a:solidFill>
                  <a:srgbClr val="C00000"/>
                </a:solidFill>
                <a:latin typeface="+mj-lt"/>
              </a:rPr>
              <a:t>species</a:t>
            </a:r>
            <a:endParaRPr lang="it-IT" sz="2500" b="1" dirty="0">
              <a:solidFill>
                <a:srgbClr val="C00000"/>
              </a:solidFill>
              <a:latin typeface="+mj-lt"/>
            </a:endParaRPr>
          </a:p>
        </p:txBody>
      </p:sp>
      <p:sp>
        <p:nvSpPr>
          <p:cNvPr id="3" name="Segnaposto data 1">
            <a:extLst>
              <a:ext uri="{FF2B5EF4-FFF2-40B4-BE49-F238E27FC236}">
                <a16:creationId xmlns:a16="http://schemas.microsoft.com/office/drawing/2014/main" id="{25700F01-8CE9-A3B3-B1A0-ACFE0F604858}"/>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4" name="Immagine 3" descr="Immagine che contiene testo, Carattere, logo, schermata&#10;&#10;Il contenuto generato dall'IA potrebbe non essere corretto.">
            <a:extLst>
              <a:ext uri="{FF2B5EF4-FFF2-40B4-BE49-F238E27FC236}">
                <a16:creationId xmlns:a16="http://schemas.microsoft.com/office/drawing/2014/main" id="{7F28657B-8BB2-826E-CBB3-0C05E0C06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9" name="Segnaposto data 11">
            <a:extLst>
              <a:ext uri="{FF2B5EF4-FFF2-40B4-BE49-F238E27FC236}">
                <a16:creationId xmlns:a16="http://schemas.microsoft.com/office/drawing/2014/main" id="{9E723FF3-1597-9534-1390-3BB0678559DE}"/>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10" name="TextBox 4">
            <a:extLst>
              <a:ext uri="{FF2B5EF4-FFF2-40B4-BE49-F238E27FC236}">
                <a16:creationId xmlns:a16="http://schemas.microsoft.com/office/drawing/2014/main" id="{4850F2F1-E469-9531-8693-2F4F7F90BE25}"/>
              </a:ext>
            </a:extLst>
          </p:cNvPr>
          <p:cNvSpPr txBox="1"/>
          <p:nvPr/>
        </p:nvSpPr>
        <p:spPr>
          <a:xfrm>
            <a:off x="709683" y="956850"/>
            <a:ext cx="10863617" cy="923330"/>
          </a:xfrm>
          <a:prstGeom prst="rect">
            <a:avLst/>
          </a:prstGeom>
          <a:noFill/>
        </p:spPr>
        <p:txBody>
          <a:bodyPr wrap="square" rtlCol="0">
            <a:spAutoFit/>
          </a:bodyPr>
          <a:lstStyle/>
          <a:p>
            <a:r>
              <a:rPr lang="it-IT" dirty="0" err="1"/>
              <a:t>It</a:t>
            </a:r>
            <a:r>
              <a:rPr lang="it-IT" dirty="0"/>
              <a:t> </a:t>
            </a:r>
            <a:r>
              <a:rPr lang="it-IT" dirty="0" err="1"/>
              <a:t>is</a:t>
            </a:r>
            <a:r>
              <a:rPr lang="it-IT" dirty="0"/>
              <a:t> </a:t>
            </a:r>
            <a:r>
              <a:rPr lang="it-IT" dirty="0" err="1"/>
              <a:t>worth</a:t>
            </a:r>
            <a:r>
              <a:rPr lang="it-IT" dirty="0"/>
              <a:t> </a:t>
            </a:r>
            <a:r>
              <a:rPr lang="it-IT" dirty="0" err="1"/>
              <a:t>noticing</a:t>
            </a:r>
            <a:r>
              <a:rPr lang="it-IT" dirty="0"/>
              <a:t> </a:t>
            </a:r>
            <a:r>
              <a:rPr lang="it-IT" dirty="0" err="1"/>
              <a:t>that</a:t>
            </a:r>
            <a:r>
              <a:rPr lang="it-IT" dirty="0"/>
              <a:t> the </a:t>
            </a:r>
            <a:r>
              <a:rPr lang="it-IT" dirty="0" err="1"/>
              <a:t>chemical</a:t>
            </a:r>
            <a:r>
              <a:rPr lang="it-IT" dirty="0"/>
              <a:t> </a:t>
            </a:r>
            <a:r>
              <a:rPr lang="it-IT" dirty="0" err="1"/>
              <a:t>species</a:t>
            </a:r>
            <a:r>
              <a:rPr lang="it-IT" dirty="0"/>
              <a:t> </a:t>
            </a:r>
            <a:r>
              <a:rPr lang="it-IT" dirty="0" err="1"/>
              <a:t>present</a:t>
            </a:r>
            <a:r>
              <a:rPr lang="it-IT" dirty="0"/>
              <a:t> in PAW </a:t>
            </a:r>
            <a:r>
              <a:rPr lang="it-IT" dirty="0" err="1"/>
              <a:t>have</a:t>
            </a:r>
            <a:r>
              <a:rPr lang="it-IT" dirty="0"/>
              <a:t> </a:t>
            </a:r>
            <a:r>
              <a:rPr lang="it-IT" dirty="0" err="1"/>
              <a:t>different</a:t>
            </a:r>
            <a:r>
              <a:rPr lang="it-IT" dirty="0"/>
              <a:t> </a:t>
            </a:r>
            <a:r>
              <a:rPr lang="it-IT" dirty="0" err="1"/>
              <a:t>half</a:t>
            </a:r>
            <a:r>
              <a:rPr lang="it-IT" dirty="0"/>
              <a:t> life from </a:t>
            </a:r>
            <a:r>
              <a:rPr lang="it-IT" dirty="0" err="1"/>
              <a:t>nanoseconds</a:t>
            </a:r>
            <a:r>
              <a:rPr lang="it-IT" dirty="0"/>
              <a:t> to minutes and are </a:t>
            </a:r>
            <a:r>
              <a:rPr lang="it-IT" dirty="0" err="1"/>
              <a:t>generated</a:t>
            </a:r>
            <a:r>
              <a:rPr lang="it-IT" dirty="0"/>
              <a:t> in </a:t>
            </a:r>
            <a:r>
              <a:rPr lang="en-US" dirty="0"/>
              <a:t>a continuous cascade therefore resulting in a dynamical non-linear evolving network of reactions</a:t>
            </a:r>
            <a:endParaRPr lang="it-IT" dirty="0"/>
          </a:p>
        </p:txBody>
      </p:sp>
      <p:sp>
        <p:nvSpPr>
          <p:cNvPr id="11" name="Rectangle 7">
            <a:extLst>
              <a:ext uri="{FF2B5EF4-FFF2-40B4-BE49-F238E27FC236}">
                <a16:creationId xmlns:a16="http://schemas.microsoft.com/office/drawing/2014/main" id="{70776910-18BC-E10B-A2C8-D539B4802ABE}"/>
              </a:ext>
            </a:extLst>
          </p:cNvPr>
          <p:cNvSpPr/>
          <p:nvPr/>
        </p:nvSpPr>
        <p:spPr>
          <a:xfrm>
            <a:off x="709683" y="2558489"/>
            <a:ext cx="5347590" cy="1477328"/>
          </a:xfrm>
          <a:prstGeom prst="rect">
            <a:avLst/>
          </a:prstGeom>
        </p:spPr>
        <p:txBody>
          <a:bodyPr wrap="square">
            <a:spAutoFit/>
          </a:bodyPr>
          <a:lstStyle/>
          <a:p>
            <a:r>
              <a:rPr lang="en-US" dirty="0"/>
              <a:t>This simultaneous presence of different species interacting among them makes PAW a unique medium to interact with the materials so that for applications to biology, it is often referred as a key  property behind the observed effects</a:t>
            </a:r>
            <a:r>
              <a:rPr lang="it-IT" dirty="0"/>
              <a:t>.</a:t>
            </a:r>
          </a:p>
        </p:txBody>
      </p:sp>
      <p:sp>
        <p:nvSpPr>
          <p:cNvPr id="12" name="Rectangle 6">
            <a:extLst>
              <a:ext uri="{FF2B5EF4-FFF2-40B4-BE49-F238E27FC236}">
                <a16:creationId xmlns:a16="http://schemas.microsoft.com/office/drawing/2014/main" id="{4BFC42F0-01BD-79BB-77E1-3AE07969E12E}"/>
              </a:ext>
            </a:extLst>
          </p:cNvPr>
          <p:cNvSpPr/>
          <p:nvPr/>
        </p:nvSpPr>
        <p:spPr>
          <a:xfrm>
            <a:off x="709683" y="4704444"/>
            <a:ext cx="10486142" cy="1200329"/>
          </a:xfrm>
          <a:prstGeom prst="rect">
            <a:avLst/>
          </a:prstGeom>
        </p:spPr>
        <p:txBody>
          <a:bodyPr wrap="square">
            <a:spAutoFit/>
          </a:bodyPr>
          <a:lstStyle/>
          <a:p>
            <a:r>
              <a:rPr lang="en-GB" dirty="0"/>
              <a:t>Another important property of PAW is that it can be stored  preserving the chemicals for long times up to weeks depending on the storage temperature . </a:t>
            </a:r>
            <a:endParaRPr lang="it-IT" dirty="0"/>
          </a:p>
          <a:p>
            <a:r>
              <a:rPr lang="en-GB" dirty="0"/>
              <a:t>As a practical consequence useful for potential technological applications , PAW can be  generated separately in different  places and time  before administration</a:t>
            </a:r>
            <a:r>
              <a:rPr lang="en-US" dirty="0"/>
              <a:t>.</a:t>
            </a:r>
            <a:endParaRPr lang="it-IT" dirty="0"/>
          </a:p>
        </p:txBody>
      </p:sp>
    </p:spTree>
    <p:extLst>
      <p:ext uri="{BB962C8B-B14F-4D97-AF65-F5344CB8AC3E}">
        <p14:creationId xmlns:p14="http://schemas.microsoft.com/office/powerpoint/2010/main" val="1335486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Freeform 2"/>
          <p:cNvSpPr>
            <a:spLocks noChangeArrowheads="1"/>
          </p:cNvSpPr>
          <p:nvPr/>
        </p:nvSpPr>
        <p:spPr bwMode="auto">
          <a:xfrm>
            <a:off x="622000" y="197531"/>
            <a:ext cx="4791033" cy="479235"/>
          </a:xfrm>
          <a:custGeom>
            <a:avLst/>
            <a:gdLst>
              <a:gd name="T0" fmla="*/ 0 w 21600"/>
              <a:gd name="T1" fmla="*/ 0 h 21600"/>
              <a:gd name="T2" fmla="*/ 2147483647 w 21600"/>
              <a:gd name="T3" fmla="*/ 0 h 21600"/>
              <a:gd name="T4" fmla="*/ 2147483647 w 21600"/>
              <a:gd name="T5" fmla="*/ 2147483647 h 21600"/>
              <a:gd name="T6" fmla="*/ 0 w 21600"/>
              <a:gd name="T7" fmla="*/ 2147483647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eaLnBrk="1" hangingPunct="1"/>
            <a:r>
              <a:rPr lang="it-IT" altLang="it-IT" sz="2500" b="1" dirty="0" err="1">
                <a:solidFill>
                  <a:srgbClr val="C00000"/>
                </a:solidFill>
                <a:latin typeface="+mj-lt"/>
              </a:rPr>
              <a:t>Food</a:t>
            </a:r>
            <a:r>
              <a:rPr lang="it-IT" altLang="it-IT" sz="2500" b="1" dirty="0">
                <a:solidFill>
                  <a:srgbClr val="C00000"/>
                </a:solidFill>
                <a:latin typeface="+mj-lt"/>
              </a:rPr>
              <a:t> System : CAP </a:t>
            </a:r>
            <a:r>
              <a:rPr lang="it-IT" altLang="it-IT" sz="2500" b="1" dirty="0" err="1">
                <a:solidFill>
                  <a:srgbClr val="C00000"/>
                </a:solidFill>
                <a:latin typeface="+mj-lt"/>
              </a:rPr>
              <a:t>applications</a:t>
            </a:r>
            <a:endParaRPr lang="it-IT" altLang="it-IT" sz="2500" b="1" dirty="0">
              <a:solidFill>
                <a:srgbClr val="C00000"/>
              </a:solidFill>
              <a:latin typeface="+mj-lt"/>
            </a:endParaRPr>
          </a:p>
        </p:txBody>
      </p:sp>
      <p:sp>
        <p:nvSpPr>
          <p:cNvPr id="4" name="Segnaposto data 1">
            <a:extLst>
              <a:ext uri="{FF2B5EF4-FFF2-40B4-BE49-F238E27FC236}">
                <a16:creationId xmlns:a16="http://schemas.microsoft.com/office/drawing/2014/main" id="{FBF93F3A-3852-A4E5-1FBC-67CC8C6102A7}"/>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6B2348ED-857E-6606-0930-A15A79044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6" name="Segnaposto data 11">
            <a:extLst>
              <a:ext uri="{FF2B5EF4-FFF2-40B4-BE49-F238E27FC236}">
                <a16:creationId xmlns:a16="http://schemas.microsoft.com/office/drawing/2014/main" id="{7D25DA1B-9EFF-2EAA-879C-E7ADB2F5B465}"/>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pic>
        <p:nvPicPr>
          <p:cNvPr id="7" name="Picture 3">
            <a:extLst>
              <a:ext uri="{FF2B5EF4-FFF2-40B4-BE49-F238E27FC236}">
                <a16:creationId xmlns:a16="http://schemas.microsoft.com/office/drawing/2014/main" id="{DF4AC84F-B065-D8F4-82DC-25E6965E01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0462" y="4224609"/>
            <a:ext cx="3741737"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1">
            <a:extLst>
              <a:ext uri="{FF2B5EF4-FFF2-40B4-BE49-F238E27FC236}">
                <a16:creationId xmlns:a16="http://schemas.microsoft.com/office/drawing/2014/main" id="{D3574E3A-A0C5-35EC-A2F4-3A7F687E8D14}"/>
              </a:ext>
            </a:extLst>
          </p:cNvPr>
          <p:cNvSpPr>
            <a:spLocks noChangeArrowheads="1"/>
          </p:cNvSpPr>
          <p:nvPr/>
        </p:nvSpPr>
        <p:spPr bwMode="auto">
          <a:xfrm>
            <a:off x="5792401" y="4735204"/>
            <a:ext cx="977900" cy="1019175"/>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it-IT" altLang="it-IT"/>
          </a:p>
        </p:txBody>
      </p:sp>
      <p:pic>
        <p:nvPicPr>
          <p:cNvPr id="9" name="Picture 6">
            <a:extLst>
              <a:ext uri="{FF2B5EF4-FFF2-40B4-BE49-F238E27FC236}">
                <a16:creationId xmlns:a16="http://schemas.microsoft.com/office/drawing/2014/main" id="{C35FE302-850E-47AC-5633-6AB95D5381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0450" y="4269059"/>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a:extLst>
              <a:ext uri="{FF2B5EF4-FFF2-40B4-BE49-F238E27FC236}">
                <a16:creationId xmlns:a16="http://schemas.microsoft.com/office/drawing/2014/main" id="{A5E74CB0-7469-E503-DCA4-CD9ABE0E17CD}"/>
              </a:ext>
            </a:extLst>
          </p:cNvPr>
          <p:cNvSpPr/>
          <p:nvPr/>
        </p:nvSpPr>
        <p:spPr>
          <a:xfrm>
            <a:off x="720283" y="1034672"/>
            <a:ext cx="10322312" cy="1323439"/>
          </a:xfrm>
          <a:prstGeom prst="rect">
            <a:avLst/>
          </a:prstGeom>
        </p:spPr>
        <p:txBody>
          <a:bodyPr wrap="square">
            <a:spAutoFit/>
          </a:bodyPr>
          <a:lstStyle/>
          <a:p>
            <a:pPr algn="just"/>
            <a:r>
              <a:rPr lang="it-IT" altLang="it-IT" sz="1600" dirty="0" err="1"/>
              <a:t>According</a:t>
            </a:r>
            <a:r>
              <a:rPr lang="it-IT" altLang="it-IT" sz="1600" dirty="0"/>
              <a:t> to FAO, the </a:t>
            </a:r>
            <a:r>
              <a:rPr lang="it-IT" altLang="it-IT" sz="1600" dirty="0" err="1"/>
              <a:t>Food</a:t>
            </a:r>
            <a:r>
              <a:rPr lang="it-IT" altLang="it-IT" sz="1600" dirty="0"/>
              <a:t> System </a:t>
            </a:r>
            <a:r>
              <a:rPr lang="it-IT" altLang="it-IT" sz="1600" dirty="0" err="1"/>
              <a:t>requires</a:t>
            </a:r>
            <a:r>
              <a:rPr lang="it-IT" altLang="it-IT" sz="1600" dirty="0"/>
              <a:t> for more </a:t>
            </a:r>
            <a:r>
              <a:rPr lang="it-IT" altLang="it-IT" sz="1600" dirty="0" err="1"/>
              <a:t>than</a:t>
            </a:r>
            <a:r>
              <a:rPr lang="it-IT" altLang="it-IT" sz="1600" dirty="0"/>
              <a:t> 30% of the world </a:t>
            </a:r>
            <a:r>
              <a:rPr lang="it-IT" altLang="it-IT" sz="1600" dirty="0" err="1"/>
              <a:t>energy</a:t>
            </a:r>
            <a:r>
              <a:rPr lang="it-IT" altLang="it-IT" sz="1600" dirty="0"/>
              <a:t> </a:t>
            </a:r>
            <a:r>
              <a:rPr lang="it-IT" altLang="it-IT" sz="1600" dirty="0" err="1"/>
              <a:t>consumption</a:t>
            </a:r>
            <a:r>
              <a:rPr lang="it-IT" altLang="it-IT" sz="1600" dirty="0"/>
              <a:t> </a:t>
            </a:r>
            <a:r>
              <a:rPr lang="it-IT" altLang="it-IT" sz="1600" dirty="0" err="1"/>
              <a:t>which</a:t>
            </a:r>
            <a:r>
              <a:rPr lang="it-IT" altLang="it-IT" sz="1600" dirty="0"/>
              <a:t> </a:t>
            </a:r>
            <a:r>
              <a:rPr lang="it-IT" altLang="it-IT" sz="1600" dirty="0" err="1"/>
              <a:t>being</a:t>
            </a:r>
            <a:r>
              <a:rPr lang="it-IT" altLang="it-IT" sz="1600" dirty="0"/>
              <a:t> </a:t>
            </a:r>
            <a:r>
              <a:rPr lang="it-IT" altLang="it-IT" sz="1600" dirty="0" err="1"/>
              <a:t>mainly</a:t>
            </a:r>
            <a:r>
              <a:rPr lang="it-IT" altLang="it-IT" sz="1600" dirty="0"/>
              <a:t> from </a:t>
            </a:r>
            <a:r>
              <a:rPr lang="it-IT" altLang="it-IT" sz="1600" dirty="0" err="1"/>
              <a:t>fossil</a:t>
            </a:r>
            <a:r>
              <a:rPr lang="it-IT" altLang="it-IT" sz="1600" dirty="0"/>
              <a:t> </a:t>
            </a:r>
            <a:r>
              <a:rPr lang="it-IT" altLang="it-IT" sz="1600" dirty="0" err="1"/>
              <a:t>sources</a:t>
            </a:r>
            <a:r>
              <a:rPr lang="it-IT" altLang="it-IT" sz="1600" dirty="0"/>
              <a:t> </a:t>
            </a:r>
            <a:r>
              <a:rPr lang="it-IT" altLang="it-IT" sz="1600" dirty="0" err="1"/>
              <a:t>implies</a:t>
            </a:r>
            <a:r>
              <a:rPr lang="it-IT" altLang="it-IT" sz="1600" dirty="0"/>
              <a:t> an </a:t>
            </a:r>
            <a:r>
              <a:rPr lang="it-IT" altLang="it-IT" sz="1600" dirty="0" err="1"/>
              <a:t>anlogous</a:t>
            </a:r>
            <a:r>
              <a:rPr lang="it-IT" altLang="it-IT" sz="1600" dirty="0"/>
              <a:t> impact on </a:t>
            </a:r>
            <a:r>
              <a:rPr lang="it-IT" altLang="it-IT" sz="1600" dirty="0" err="1"/>
              <a:t>emission</a:t>
            </a:r>
            <a:r>
              <a:rPr lang="it-IT" altLang="it-IT" sz="1600" dirty="0"/>
              <a:t> of CO</a:t>
            </a:r>
            <a:r>
              <a:rPr lang="it-IT" altLang="it-IT" sz="1600" baseline="-25000" dirty="0"/>
              <a:t>2</a:t>
            </a:r>
            <a:r>
              <a:rPr lang="it-IT" altLang="it-IT" sz="1600" dirty="0"/>
              <a:t>.</a:t>
            </a:r>
          </a:p>
          <a:p>
            <a:pPr algn="just"/>
            <a:r>
              <a:rPr lang="it-IT" altLang="it-IT" sz="1600" dirty="0"/>
              <a:t> </a:t>
            </a:r>
          </a:p>
          <a:p>
            <a:pPr algn="just"/>
            <a:r>
              <a:rPr lang="it-IT" altLang="it-IT" sz="1600" dirty="0" err="1"/>
              <a:t>Morevoer</a:t>
            </a:r>
            <a:r>
              <a:rPr lang="it-IT" altLang="it-IT" sz="1600" dirty="0"/>
              <a:t> the </a:t>
            </a:r>
            <a:r>
              <a:rPr lang="it-IT" altLang="it-IT" sz="1600" dirty="0" err="1"/>
              <a:t>Agriculture</a:t>
            </a:r>
            <a:r>
              <a:rPr lang="it-IT" altLang="it-IT" sz="1600" dirty="0"/>
              <a:t> </a:t>
            </a:r>
            <a:r>
              <a:rPr lang="it-IT" altLang="it-IT" sz="1600" dirty="0" err="1"/>
              <a:t>is</a:t>
            </a:r>
            <a:r>
              <a:rPr lang="it-IT" altLang="it-IT" sz="1600" dirty="0"/>
              <a:t> </a:t>
            </a:r>
            <a:r>
              <a:rPr lang="it-IT" altLang="it-IT" sz="1600" dirty="0" err="1"/>
              <a:t>responsible</a:t>
            </a:r>
            <a:r>
              <a:rPr lang="it-IT" altLang="it-IT" sz="1600" dirty="0"/>
              <a:t> for the </a:t>
            </a:r>
            <a:r>
              <a:rPr lang="it-IT" altLang="it-IT" sz="1600" dirty="0" err="1"/>
              <a:t>present</a:t>
            </a:r>
            <a:r>
              <a:rPr lang="it-IT" altLang="it-IT" sz="1600" dirty="0"/>
              <a:t> </a:t>
            </a:r>
            <a:r>
              <a:rPr lang="it-IT" altLang="it-IT" sz="1600" dirty="0" err="1"/>
              <a:t>umbalance</a:t>
            </a:r>
            <a:r>
              <a:rPr lang="it-IT" altLang="it-IT" sz="1600" dirty="0"/>
              <a:t> in the </a:t>
            </a:r>
            <a:r>
              <a:rPr lang="it-IT" altLang="it-IT" sz="1600" dirty="0" err="1"/>
              <a:t>Nitrogen</a:t>
            </a:r>
            <a:r>
              <a:rPr lang="it-IT" altLang="it-IT" sz="1600" dirty="0"/>
              <a:t> </a:t>
            </a:r>
            <a:r>
              <a:rPr lang="it-IT" altLang="it-IT" sz="1600" dirty="0" err="1"/>
              <a:t>cycle</a:t>
            </a:r>
            <a:r>
              <a:rPr lang="it-IT" altLang="it-IT" sz="1600" dirty="0"/>
              <a:t> </a:t>
            </a:r>
            <a:r>
              <a:rPr lang="it-IT" altLang="it-IT" sz="1600" dirty="0" err="1"/>
              <a:t>given</a:t>
            </a:r>
            <a:r>
              <a:rPr lang="it-IT" altLang="it-IT" sz="1600" dirty="0"/>
              <a:t> the </a:t>
            </a:r>
            <a:r>
              <a:rPr lang="it-IT" altLang="it-IT" sz="1600" dirty="0" err="1"/>
              <a:t>excess</a:t>
            </a:r>
            <a:r>
              <a:rPr lang="it-IT" altLang="it-IT" sz="1600" dirty="0"/>
              <a:t> in </a:t>
            </a:r>
            <a:r>
              <a:rPr lang="it-IT" altLang="it-IT" sz="1600" dirty="0" err="1"/>
              <a:t>emissions</a:t>
            </a:r>
            <a:r>
              <a:rPr lang="it-IT" altLang="it-IT" sz="1600" dirty="0"/>
              <a:t> </a:t>
            </a:r>
          </a:p>
        </p:txBody>
      </p:sp>
    </p:spTree>
    <p:extLst>
      <p:ext uri="{BB962C8B-B14F-4D97-AF65-F5344CB8AC3E}">
        <p14:creationId xmlns:p14="http://schemas.microsoft.com/office/powerpoint/2010/main" val="2952232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1F8C2-D60B-28C4-FAC3-EB77407BA200}"/>
            </a:ext>
          </a:extLst>
        </p:cNvPr>
        <p:cNvGrpSpPr/>
        <p:nvPr/>
      </p:nvGrpSpPr>
      <p:grpSpPr>
        <a:xfrm>
          <a:off x="0" y="0"/>
          <a:ext cx="0" cy="0"/>
          <a:chOff x="0" y="0"/>
          <a:chExt cx="0" cy="0"/>
        </a:xfrm>
      </p:grpSpPr>
      <p:sp>
        <p:nvSpPr>
          <p:cNvPr id="35845" name="Freeform 2">
            <a:extLst>
              <a:ext uri="{FF2B5EF4-FFF2-40B4-BE49-F238E27FC236}">
                <a16:creationId xmlns:a16="http://schemas.microsoft.com/office/drawing/2014/main" id="{3312A4DC-5378-3467-0791-C25BBA11B107}"/>
              </a:ext>
            </a:extLst>
          </p:cNvPr>
          <p:cNvSpPr>
            <a:spLocks noChangeArrowheads="1"/>
          </p:cNvSpPr>
          <p:nvPr/>
        </p:nvSpPr>
        <p:spPr bwMode="auto">
          <a:xfrm>
            <a:off x="622000" y="197531"/>
            <a:ext cx="4791033" cy="479235"/>
          </a:xfrm>
          <a:custGeom>
            <a:avLst/>
            <a:gdLst>
              <a:gd name="T0" fmla="*/ 0 w 21600"/>
              <a:gd name="T1" fmla="*/ 0 h 21600"/>
              <a:gd name="T2" fmla="*/ 2147483647 w 21600"/>
              <a:gd name="T3" fmla="*/ 0 h 21600"/>
              <a:gd name="T4" fmla="*/ 2147483647 w 21600"/>
              <a:gd name="T5" fmla="*/ 2147483647 h 21600"/>
              <a:gd name="T6" fmla="*/ 0 w 21600"/>
              <a:gd name="T7" fmla="*/ 2147483647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eaLnBrk="1" hangingPunct="1"/>
            <a:r>
              <a:rPr lang="it-IT" altLang="it-IT" sz="2500" b="1" dirty="0" err="1">
                <a:solidFill>
                  <a:srgbClr val="C00000"/>
                </a:solidFill>
                <a:latin typeface="+mj-lt"/>
              </a:rPr>
              <a:t>Food</a:t>
            </a:r>
            <a:r>
              <a:rPr lang="it-IT" altLang="it-IT" sz="2500" b="1" dirty="0">
                <a:solidFill>
                  <a:srgbClr val="C00000"/>
                </a:solidFill>
                <a:latin typeface="+mj-lt"/>
              </a:rPr>
              <a:t> System : CAP </a:t>
            </a:r>
            <a:r>
              <a:rPr lang="it-IT" altLang="it-IT" sz="2500" b="1" dirty="0" err="1">
                <a:solidFill>
                  <a:srgbClr val="C00000"/>
                </a:solidFill>
                <a:latin typeface="+mj-lt"/>
              </a:rPr>
              <a:t>applications</a:t>
            </a:r>
            <a:endParaRPr lang="it-IT" altLang="it-IT" sz="2500" b="1" dirty="0">
              <a:solidFill>
                <a:srgbClr val="C00000"/>
              </a:solidFill>
              <a:latin typeface="+mj-lt"/>
            </a:endParaRPr>
          </a:p>
        </p:txBody>
      </p:sp>
      <p:pic>
        <p:nvPicPr>
          <p:cNvPr id="35847" name="Picture 8" descr="See the source image">
            <a:extLst>
              <a:ext uri="{FF2B5EF4-FFF2-40B4-BE49-F238E27FC236}">
                <a16:creationId xmlns:a16="http://schemas.microsoft.com/office/drawing/2014/main" id="{F80CC771-BCE7-E455-AF6C-C5C22821D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2134" y="2163144"/>
            <a:ext cx="12101136" cy="205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21C6F01-F51F-C766-F680-79AA76320ED0}"/>
              </a:ext>
            </a:extLst>
          </p:cNvPr>
          <p:cNvSpPr txBox="1"/>
          <p:nvPr/>
        </p:nvSpPr>
        <p:spPr>
          <a:xfrm>
            <a:off x="418454" y="4539748"/>
            <a:ext cx="11773546" cy="338554"/>
          </a:xfrm>
          <a:prstGeom prst="rect">
            <a:avLst/>
          </a:prstGeom>
          <a:noFill/>
        </p:spPr>
        <p:txBody>
          <a:bodyPr wrap="square" rtlCol="0">
            <a:spAutoFit/>
          </a:bodyPr>
          <a:lstStyle/>
          <a:p>
            <a:r>
              <a:rPr lang="it-IT" sz="1600" i="1" dirty="0" err="1"/>
              <a:t>Seeds</a:t>
            </a:r>
            <a:r>
              <a:rPr lang="it-IT" sz="1600" i="1" dirty="0"/>
              <a:t> treatments             </a:t>
            </a:r>
            <a:r>
              <a:rPr lang="it-IT" sz="1600" i="1" dirty="0" err="1"/>
              <a:t>Germination</a:t>
            </a:r>
            <a:r>
              <a:rPr lang="it-IT" sz="1600" i="1" dirty="0"/>
              <a:t> rate                       Plant </a:t>
            </a:r>
            <a:r>
              <a:rPr lang="it-IT" sz="1600" i="1" dirty="0" err="1"/>
              <a:t>growth</a:t>
            </a:r>
            <a:r>
              <a:rPr lang="it-IT" sz="1600" i="1" dirty="0"/>
              <a:t>                    </a:t>
            </a:r>
            <a:r>
              <a:rPr lang="it-IT" sz="1600" i="1" dirty="0" err="1"/>
              <a:t>Sanifications</a:t>
            </a:r>
            <a:r>
              <a:rPr lang="it-IT" sz="1600" i="1" dirty="0"/>
              <a:t>               Storage and Packaging    </a:t>
            </a:r>
          </a:p>
        </p:txBody>
      </p:sp>
      <p:sp>
        <p:nvSpPr>
          <p:cNvPr id="4" name="Segnaposto data 1">
            <a:extLst>
              <a:ext uri="{FF2B5EF4-FFF2-40B4-BE49-F238E27FC236}">
                <a16:creationId xmlns:a16="http://schemas.microsoft.com/office/drawing/2014/main" id="{36AF54E2-EAE2-15D8-B1D2-629F7075E901}"/>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6F472B17-2F1F-6F9F-3902-E94BE8FEF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6" name="Segnaposto data 11">
            <a:extLst>
              <a:ext uri="{FF2B5EF4-FFF2-40B4-BE49-F238E27FC236}">
                <a16:creationId xmlns:a16="http://schemas.microsoft.com/office/drawing/2014/main" id="{8B666E7A-D8F5-5C4D-8F9C-B813252EDD6A}"/>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7" name="Rectangle 1">
            <a:extLst>
              <a:ext uri="{FF2B5EF4-FFF2-40B4-BE49-F238E27FC236}">
                <a16:creationId xmlns:a16="http://schemas.microsoft.com/office/drawing/2014/main" id="{152F073A-0F67-9910-4738-0525139D4ADE}"/>
              </a:ext>
            </a:extLst>
          </p:cNvPr>
          <p:cNvSpPr/>
          <p:nvPr/>
        </p:nvSpPr>
        <p:spPr>
          <a:xfrm>
            <a:off x="588729" y="751730"/>
            <a:ext cx="10708138" cy="923330"/>
          </a:xfrm>
          <a:prstGeom prst="rect">
            <a:avLst/>
          </a:prstGeom>
        </p:spPr>
        <p:txBody>
          <a:bodyPr wrap="square">
            <a:spAutoFit/>
          </a:bodyPr>
          <a:lstStyle/>
          <a:p>
            <a:pPr algn="just"/>
            <a:r>
              <a:rPr lang="en-GB" b="1" dirty="0">
                <a:solidFill>
                  <a:schemeClr val="accent2">
                    <a:lumMod val="75000"/>
                  </a:schemeClr>
                </a:solidFill>
              </a:rPr>
              <a:t>LTP</a:t>
            </a:r>
            <a:r>
              <a:rPr lang="it-IT" altLang="it-IT" dirty="0"/>
              <a:t>’s </a:t>
            </a:r>
            <a:r>
              <a:rPr lang="it-IT" altLang="it-IT" dirty="0" err="1"/>
              <a:t>could</a:t>
            </a:r>
            <a:r>
              <a:rPr lang="it-IT" altLang="it-IT" dirty="0"/>
              <a:t> </a:t>
            </a:r>
            <a:r>
              <a:rPr lang="it-IT" altLang="it-IT" dirty="0" err="1"/>
              <a:t>constitute</a:t>
            </a:r>
            <a:r>
              <a:rPr lang="it-IT" altLang="it-IT" dirty="0"/>
              <a:t> a green alternative to </a:t>
            </a:r>
            <a:r>
              <a:rPr lang="it-IT" altLang="it-IT" dirty="0" err="1"/>
              <a:t>present</a:t>
            </a:r>
            <a:r>
              <a:rPr lang="it-IT" altLang="it-IT" dirty="0"/>
              <a:t> </a:t>
            </a:r>
            <a:r>
              <a:rPr lang="it-IT" altLang="it-IT" dirty="0" err="1"/>
              <a:t>techologies</a:t>
            </a:r>
            <a:r>
              <a:rPr lang="it-IT" altLang="it-IT" dirty="0"/>
              <a:t> and </a:t>
            </a:r>
            <a:r>
              <a:rPr lang="it-IT" altLang="it-IT" dirty="0" err="1"/>
              <a:t>practicies</a:t>
            </a:r>
            <a:r>
              <a:rPr lang="it-IT" altLang="it-IT" dirty="0"/>
              <a:t> </a:t>
            </a:r>
            <a:r>
              <a:rPr lang="it-IT" altLang="it-IT" dirty="0" err="1"/>
              <a:t>increasing</a:t>
            </a:r>
            <a:r>
              <a:rPr lang="it-IT" altLang="it-IT" dirty="0"/>
              <a:t> </a:t>
            </a:r>
            <a:r>
              <a:rPr lang="it-IT" altLang="it-IT" dirty="0" err="1"/>
              <a:t>Agricultura</a:t>
            </a:r>
            <a:r>
              <a:rPr lang="it-IT" altLang="it-IT" dirty="0"/>
              <a:t> </a:t>
            </a:r>
            <a:r>
              <a:rPr lang="it-IT" altLang="it-IT" dirty="0" err="1"/>
              <a:t>productivity</a:t>
            </a:r>
            <a:r>
              <a:rPr lang="it-IT" altLang="it-IT" dirty="0"/>
              <a:t>, </a:t>
            </a:r>
            <a:r>
              <a:rPr lang="it-IT" altLang="it-IT" dirty="0" err="1"/>
              <a:t>minimizing</a:t>
            </a:r>
            <a:r>
              <a:rPr lang="it-IT" altLang="it-IT" dirty="0"/>
              <a:t> energy water and </a:t>
            </a:r>
            <a:r>
              <a:rPr lang="it-IT" altLang="it-IT" dirty="0" err="1"/>
              <a:t>chemicals</a:t>
            </a:r>
            <a:r>
              <a:rPr lang="it-IT" altLang="it-IT" dirty="0"/>
              <a:t> </a:t>
            </a:r>
            <a:r>
              <a:rPr lang="it-IT" altLang="it-IT" dirty="0" err="1"/>
              <a:t>consumption</a:t>
            </a:r>
            <a:r>
              <a:rPr lang="it-IT" altLang="it-IT" dirty="0"/>
              <a:t>, </a:t>
            </a:r>
            <a:r>
              <a:rPr lang="it-IT" altLang="it-IT" dirty="0" err="1"/>
              <a:t>improving</a:t>
            </a:r>
            <a:r>
              <a:rPr lang="it-IT" altLang="it-IT" dirty="0"/>
              <a:t> food </a:t>
            </a:r>
            <a:r>
              <a:rPr lang="it-IT" altLang="it-IT" dirty="0" err="1"/>
              <a:t>safety</a:t>
            </a:r>
            <a:r>
              <a:rPr lang="it-IT" altLang="it-IT" dirty="0"/>
              <a:t> and </a:t>
            </a:r>
            <a:r>
              <a:rPr lang="it-IT" altLang="it-IT" dirty="0" err="1"/>
              <a:t>extending</a:t>
            </a:r>
            <a:r>
              <a:rPr lang="it-IT" altLang="it-IT" dirty="0"/>
              <a:t> </a:t>
            </a:r>
            <a:r>
              <a:rPr lang="it-IT" altLang="it-IT" dirty="0" err="1"/>
              <a:t>shelf</a:t>
            </a:r>
            <a:r>
              <a:rPr lang="it-IT" altLang="it-IT" dirty="0"/>
              <a:t>- life </a:t>
            </a:r>
          </a:p>
        </p:txBody>
      </p:sp>
    </p:spTree>
    <p:extLst>
      <p:ext uri="{BB962C8B-B14F-4D97-AF65-F5344CB8AC3E}">
        <p14:creationId xmlns:p14="http://schemas.microsoft.com/office/powerpoint/2010/main" val="464040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2" name="Rectangle 1"/>
          <p:cNvSpPr/>
          <p:nvPr/>
        </p:nvSpPr>
        <p:spPr>
          <a:xfrm>
            <a:off x="573205" y="964148"/>
            <a:ext cx="10712923" cy="4801314"/>
          </a:xfrm>
          <a:prstGeom prst="rect">
            <a:avLst/>
          </a:prstGeom>
        </p:spPr>
        <p:txBody>
          <a:bodyPr wrap="square">
            <a:spAutoFit/>
          </a:bodyPr>
          <a:lstStyle/>
          <a:p>
            <a:endParaRPr lang="en-US" dirty="0"/>
          </a:p>
          <a:p>
            <a:r>
              <a:rPr lang="en-US" b="1" dirty="0"/>
              <a:t>Seed Germination </a:t>
            </a:r>
            <a:r>
              <a:rPr lang="en-US" dirty="0"/>
              <a:t>: </a:t>
            </a:r>
            <a:r>
              <a:rPr lang="en-US" b="1" dirty="0">
                <a:solidFill>
                  <a:srgbClr val="C00000"/>
                </a:solidFill>
              </a:rPr>
              <a:t>LTP</a:t>
            </a:r>
            <a:r>
              <a:rPr lang="en-US" dirty="0"/>
              <a:t> Promote faster germination, </a:t>
            </a:r>
          </a:p>
          <a:p>
            <a:r>
              <a:rPr lang="en-US" dirty="0"/>
              <a:t>higher germination rates.</a:t>
            </a:r>
          </a:p>
          <a:p>
            <a:endParaRPr lang="en-US" dirty="0"/>
          </a:p>
          <a:p>
            <a:endParaRPr lang="en-US" dirty="0"/>
          </a:p>
          <a:p>
            <a:endParaRPr lang="en-US" b="1" dirty="0"/>
          </a:p>
          <a:p>
            <a:endParaRPr lang="en-US" b="1" dirty="0"/>
          </a:p>
          <a:p>
            <a:endParaRPr lang="en-US" b="1" dirty="0"/>
          </a:p>
          <a:p>
            <a:endParaRPr lang="en-US" b="1" dirty="0"/>
          </a:p>
          <a:p>
            <a:r>
              <a:rPr lang="en-US" b="1" dirty="0"/>
              <a:t>Plant Growth </a:t>
            </a:r>
            <a:r>
              <a:rPr lang="en-US" dirty="0"/>
              <a:t>: </a:t>
            </a:r>
            <a:r>
              <a:rPr lang="en-US" b="1" dirty="0">
                <a:solidFill>
                  <a:srgbClr val="C00000"/>
                </a:solidFill>
              </a:rPr>
              <a:t>LTP</a:t>
            </a:r>
            <a:r>
              <a:rPr lang="en-US" dirty="0"/>
              <a:t> enhance nutrient uptake, stimulate plant growth, </a:t>
            </a:r>
          </a:p>
          <a:p>
            <a:r>
              <a:rPr lang="en-US" dirty="0"/>
              <a:t>and increase crop yield.</a:t>
            </a:r>
          </a:p>
          <a:p>
            <a:endParaRPr lang="en-US" dirty="0"/>
          </a:p>
          <a:p>
            <a:endParaRPr lang="en-US" dirty="0"/>
          </a:p>
          <a:p>
            <a:endParaRPr lang="en-US" dirty="0"/>
          </a:p>
          <a:p>
            <a:r>
              <a:rPr lang="en-US" b="1" dirty="0"/>
              <a:t>Disease Control</a:t>
            </a:r>
            <a:r>
              <a:rPr lang="en-US" dirty="0"/>
              <a:t>: directly inactivates fungal spores and bacterial</a:t>
            </a:r>
          </a:p>
          <a:p>
            <a:r>
              <a:rPr lang="en-US" dirty="0"/>
              <a:t> pathogens on seed surfaces and plant leaves, reducing the need </a:t>
            </a:r>
          </a:p>
          <a:p>
            <a:r>
              <a:rPr lang="en-US" dirty="0"/>
              <a:t>for chemical fungicides and pesticides.</a:t>
            </a:r>
          </a:p>
        </p:txBody>
      </p:sp>
      <p:sp>
        <p:nvSpPr>
          <p:cNvPr id="6" name="TextBox 5"/>
          <p:cNvSpPr txBox="1"/>
          <p:nvPr/>
        </p:nvSpPr>
        <p:spPr>
          <a:xfrm>
            <a:off x="641573" y="202226"/>
            <a:ext cx="6398620" cy="477054"/>
          </a:xfrm>
          <a:prstGeom prst="rect">
            <a:avLst/>
          </a:prstGeom>
          <a:noFill/>
        </p:spPr>
        <p:txBody>
          <a:bodyPr wrap="square" rtlCol="0">
            <a:spAutoFit/>
          </a:bodyPr>
          <a:lstStyle/>
          <a:p>
            <a:r>
              <a:rPr lang="en-US" sz="2500" b="1" dirty="0">
                <a:solidFill>
                  <a:srgbClr val="C00000"/>
                </a:solidFill>
                <a:latin typeface="+mj-lt"/>
              </a:rPr>
              <a:t>FOOD SYSTEM : Seed &amp; Plant Treatment</a:t>
            </a:r>
          </a:p>
        </p:txBody>
      </p:sp>
      <p:sp>
        <p:nvSpPr>
          <p:cNvPr id="5" name="Segnaposto data 1">
            <a:extLst>
              <a:ext uri="{FF2B5EF4-FFF2-40B4-BE49-F238E27FC236}">
                <a16:creationId xmlns:a16="http://schemas.microsoft.com/office/drawing/2014/main" id="{6C04FB36-15A6-797F-664F-174ED5F8B343}"/>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7" name="Immagine 6" descr="Immagine che contiene testo, Carattere, logo, schermata&#10;&#10;Il contenuto generato dall'IA potrebbe non essere corretto.">
            <a:extLst>
              <a:ext uri="{FF2B5EF4-FFF2-40B4-BE49-F238E27FC236}">
                <a16:creationId xmlns:a16="http://schemas.microsoft.com/office/drawing/2014/main" id="{29DC33F0-E0BE-CB0F-8F19-D3B7D1EC5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9" name="Segnaposto data 11">
            <a:extLst>
              <a:ext uri="{FF2B5EF4-FFF2-40B4-BE49-F238E27FC236}">
                <a16:creationId xmlns:a16="http://schemas.microsoft.com/office/drawing/2014/main" id="{9993FBBF-997B-0DC7-0539-428A8026ECE8}"/>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grpSp>
        <p:nvGrpSpPr>
          <p:cNvPr id="10" name="Gruppo 9">
            <a:extLst>
              <a:ext uri="{FF2B5EF4-FFF2-40B4-BE49-F238E27FC236}">
                <a16:creationId xmlns:a16="http://schemas.microsoft.com/office/drawing/2014/main" id="{07891905-0330-1272-8C99-43858CD943F9}"/>
              </a:ext>
            </a:extLst>
          </p:cNvPr>
          <p:cNvGrpSpPr/>
          <p:nvPr/>
        </p:nvGrpSpPr>
        <p:grpSpPr>
          <a:xfrm>
            <a:off x="8105730" y="766792"/>
            <a:ext cx="3279140" cy="5505537"/>
            <a:chOff x="8105730" y="766792"/>
            <a:chExt cx="3279140" cy="5505537"/>
          </a:xfrm>
        </p:grpSpPr>
        <p:pic>
          <p:nvPicPr>
            <p:cNvPr id="11" name="Picture 2">
              <a:extLst>
                <a:ext uri="{FF2B5EF4-FFF2-40B4-BE49-F238E27FC236}">
                  <a16:creationId xmlns:a16="http://schemas.microsoft.com/office/drawing/2014/main" id="{CBFC19B7-6520-7B61-B44C-E3C82480C3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7186" y="5131661"/>
              <a:ext cx="2854626" cy="114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1A443B5F-371C-D3BB-F903-9971B4BE65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77186" y="2819055"/>
              <a:ext cx="2854626" cy="213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B66778FA-A323-FC70-4B89-0821617CF56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8105730" y="766792"/>
              <a:ext cx="2638703" cy="16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4">
              <a:extLst>
                <a:ext uri="{FF2B5EF4-FFF2-40B4-BE49-F238E27FC236}">
                  <a16:creationId xmlns:a16="http://schemas.microsoft.com/office/drawing/2014/main" id="{F151C508-7F8B-EF8E-A82E-D092E1A2207D}"/>
                </a:ext>
              </a:extLst>
            </p:cNvPr>
            <p:cNvSpPr/>
            <p:nvPr/>
          </p:nvSpPr>
          <p:spPr>
            <a:xfrm>
              <a:off x="8177186" y="1942266"/>
              <a:ext cx="913418" cy="5940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15" name="Oval 9">
              <a:extLst>
                <a:ext uri="{FF2B5EF4-FFF2-40B4-BE49-F238E27FC236}">
                  <a16:creationId xmlns:a16="http://schemas.microsoft.com/office/drawing/2014/main" id="{9C573EA5-6869-0EEA-13AC-8DC26690F46A}"/>
                </a:ext>
              </a:extLst>
            </p:cNvPr>
            <p:cNvSpPr/>
            <p:nvPr/>
          </p:nvSpPr>
          <p:spPr>
            <a:xfrm>
              <a:off x="9831014" y="1854880"/>
              <a:ext cx="1021645" cy="68141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16" name="Oval 10">
              <a:extLst>
                <a:ext uri="{FF2B5EF4-FFF2-40B4-BE49-F238E27FC236}">
                  <a16:creationId xmlns:a16="http://schemas.microsoft.com/office/drawing/2014/main" id="{304FBDC5-5222-DD25-EE72-B2DCD740AC7A}"/>
                </a:ext>
              </a:extLst>
            </p:cNvPr>
            <p:cNvSpPr/>
            <p:nvPr/>
          </p:nvSpPr>
          <p:spPr>
            <a:xfrm>
              <a:off x="8105730" y="3410645"/>
              <a:ext cx="913418" cy="77146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17" name="Oval 11">
              <a:extLst>
                <a:ext uri="{FF2B5EF4-FFF2-40B4-BE49-F238E27FC236}">
                  <a16:creationId xmlns:a16="http://schemas.microsoft.com/office/drawing/2014/main" id="{663840AD-4A62-7B86-18BD-915F5D5F63EF}"/>
                </a:ext>
              </a:extLst>
            </p:cNvPr>
            <p:cNvSpPr/>
            <p:nvPr/>
          </p:nvSpPr>
          <p:spPr>
            <a:xfrm>
              <a:off x="10046883" y="2819055"/>
              <a:ext cx="913418" cy="151545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18" name="TextBox 12">
              <a:extLst>
                <a:ext uri="{FF2B5EF4-FFF2-40B4-BE49-F238E27FC236}">
                  <a16:creationId xmlns:a16="http://schemas.microsoft.com/office/drawing/2014/main" id="{F326B54B-4AA7-B672-E976-3D7C8C202373}"/>
                </a:ext>
              </a:extLst>
            </p:cNvPr>
            <p:cNvSpPr txBox="1"/>
            <p:nvPr/>
          </p:nvSpPr>
          <p:spPr>
            <a:xfrm>
              <a:off x="9917865" y="2450217"/>
              <a:ext cx="1467005" cy="369332"/>
            </a:xfrm>
            <a:prstGeom prst="rect">
              <a:avLst/>
            </a:prstGeom>
            <a:noFill/>
          </p:spPr>
          <p:txBody>
            <a:bodyPr wrap="none" rtlCol="0">
              <a:spAutoFit/>
            </a:bodyPr>
            <a:lstStyle/>
            <a:p>
              <a:r>
                <a:rPr lang="it-IT" dirty="0">
                  <a:solidFill>
                    <a:srgbClr val="FF0000"/>
                  </a:solidFill>
                </a:rPr>
                <a:t>PAW </a:t>
              </a:r>
              <a:r>
                <a:rPr lang="it-IT" dirty="0" err="1">
                  <a:solidFill>
                    <a:srgbClr val="FF0000"/>
                  </a:solidFill>
                </a:rPr>
                <a:t>treated</a:t>
              </a:r>
              <a:endParaRPr lang="it-IT" dirty="0">
                <a:solidFill>
                  <a:srgbClr val="FF0000"/>
                </a:solidFill>
              </a:endParaRPr>
            </a:p>
          </p:txBody>
        </p:sp>
        <p:cxnSp>
          <p:nvCxnSpPr>
            <p:cNvPr id="19" name="Straight Arrow Connector 14">
              <a:extLst>
                <a:ext uri="{FF2B5EF4-FFF2-40B4-BE49-F238E27FC236}">
                  <a16:creationId xmlns:a16="http://schemas.microsoft.com/office/drawing/2014/main" id="{C295BB5B-AAB0-B578-BE89-E63BDACF14A5}"/>
                </a:ext>
              </a:extLst>
            </p:cNvPr>
            <p:cNvCxnSpPr/>
            <p:nvPr/>
          </p:nvCxnSpPr>
          <p:spPr>
            <a:xfrm flipV="1">
              <a:off x="9991284" y="2327166"/>
              <a:ext cx="0" cy="39379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7">
              <a:extLst>
                <a:ext uri="{FF2B5EF4-FFF2-40B4-BE49-F238E27FC236}">
                  <a16:creationId xmlns:a16="http://schemas.microsoft.com/office/drawing/2014/main" id="{5CC47A66-25B4-FC6C-02D1-5F55907CB996}"/>
                </a:ext>
              </a:extLst>
            </p:cNvPr>
            <p:cNvCxnSpPr/>
            <p:nvPr/>
          </p:nvCxnSpPr>
          <p:spPr>
            <a:xfrm>
              <a:off x="10327375" y="2819055"/>
              <a:ext cx="0" cy="3305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19">
              <a:extLst>
                <a:ext uri="{FF2B5EF4-FFF2-40B4-BE49-F238E27FC236}">
                  <a16:creationId xmlns:a16="http://schemas.microsoft.com/office/drawing/2014/main" id="{B1A38E9B-98A4-F4C0-54A9-998D205B5633}"/>
                </a:ext>
              </a:extLst>
            </p:cNvPr>
            <p:cNvCxnSpPr/>
            <p:nvPr/>
          </p:nvCxnSpPr>
          <p:spPr>
            <a:xfrm>
              <a:off x="8652806" y="2819549"/>
              <a:ext cx="0" cy="3305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0">
              <a:extLst>
                <a:ext uri="{FF2B5EF4-FFF2-40B4-BE49-F238E27FC236}">
                  <a16:creationId xmlns:a16="http://schemas.microsoft.com/office/drawing/2014/main" id="{70962F27-86AC-1774-95C8-4A79B2BD8B42}"/>
                </a:ext>
              </a:extLst>
            </p:cNvPr>
            <p:cNvCxnSpPr/>
            <p:nvPr/>
          </p:nvCxnSpPr>
          <p:spPr>
            <a:xfrm flipV="1">
              <a:off x="8652806" y="2327166"/>
              <a:ext cx="0" cy="39379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23" name="TextBox 6">
            <a:extLst>
              <a:ext uri="{FF2B5EF4-FFF2-40B4-BE49-F238E27FC236}">
                <a16:creationId xmlns:a16="http://schemas.microsoft.com/office/drawing/2014/main" id="{C792073A-EB19-770C-4EBB-DFAC1C457580}"/>
              </a:ext>
            </a:extLst>
          </p:cNvPr>
          <p:cNvSpPr txBox="1"/>
          <p:nvPr/>
        </p:nvSpPr>
        <p:spPr>
          <a:xfrm>
            <a:off x="7318734" y="2536292"/>
            <a:ext cx="2159566" cy="369332"/>
          </a:xfrm>
          <a:prstGeom prst="rect">
            <a:avLst/>
          </a:prstGeom>
          <a:noFill/>
        </p:spPr>
        <p:txBody>
          <a:bodyPr wrap="none" rtlCol="0">
            <a:spAutoFit/>
          </a:bodyPr>
          <a:lstStyle/>
          <a:p>
            <a:r>
              <a:rPr lang="it-IT" dirty="0">
                <a:solidFill>
                  <a:srgbClr val="FF0000"/>
                </a:solidFill>
              </a:rPr>
              <a:t>Control: </a:t>
            </a:r>
            <a:r>
              <a:rPr lang="it-IT" dirty="0" err="1">
                <a:solidFill>
                  <a:srgbClr val="FF0000"/>
                </a:solidFill>
              </a:rPr>
              <a:t>not</a:t>
            </a:r>
            <a:r>
              <a:rPr lang="it-IT" dirty="0">
                <a:solidFill>
                  <a:srgbClr val="FF0000"/>
                </a:solidFill>
              </a:rPr>
              <a:t> </a:t>
            </a:r>
            <a:r>
              <a:rPr lang="it-IT" dirty="0" err="1">
                <a:solidFill>
                  <a:srgbClr val="FF0000"/>
                </a:solidFill>
              </a:rPr>
              <a:t>treated</a:t>
            </a:r>
            <a:endParaRPr lang="it-IT" dirty="0">
              <a:solidFill>
                <a:srgbClr val="FF0000"/>
              </a:solidFill>
            </a:endParaRPr>
          </a:p>
        </p:txBody>
      </p:sp>
    </p:spTree>
    <p:extLst>
      <p:ext uri="{BB962C8B-B14F-4D97-AF65-F5344CB8AC3E}">
        <p14:creationId xmlns:p14="http://schemas.microsoft.com/office/powerpoint/2010/main" val="4271066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C821E-D972-3940-8839-F64855E7D1A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632EA4A-CCFD-6747-1C62-0AAAE9C478AF}"/>
              </a:ext>
            </a:extLst>
          </p:cNvPr>
          <p:cNvSpPr>
            <a:spLocks noGrp="1"/>
          </p:cNvSpPr>
          <p:nvPr>
            <p:ph type="title"/>
          </p:nvPr>
        </p:nvSpPr>
        <p:spPr>
          <a:xfrm>
            <a:off x="705515" y="158366"/>
            <a:ext cx="10995659" cy="424062"/>
          </a:xfrm>
        </p:spPr>
        <p:txBody>
          <a:bodyPr>
            <a:normAutofit/>
          </a:bodyPr>
          <a:lstStyle/>
          <a:p>
            <a:r>
              <a:rPr lang="en-GB" sz="2500" noProof="0" dirty="0"/>
              <a:t>What is a </a:t>
            </a:r>
            <a:r>
              <a:rPr lang="en-GB" sz="2500" b="1" noProof="0" dirty="0">
                <a:solidFill>
                  <a:schemeClr val="accent2">
                    <a:lumMod val="75000"/>
                  </a:schemeClr>
                </a:solidFill>
              </a:rPr>
              <a:t>L</a:t>
            </a:r>
            <a:r>
              <a:rPr lang="en-GB" sz="2500" noProof="0" dirty="0"/>
              <a:t>ow-</a:t>
            </a:r>
            <a:r>
              <a:rPr lang="en-GB" sz="2500" b="1" noProof="0" dirty="0">
                <a:solidFill>
                  <a:schemeClr val="accent2">
                    <a:lumMod val="75000"/>
                  </a:schemeClr>
                </a:solidFill>
              </a:rPr>
              <a:t>T</a:t>
            </a:r>
            <a:r>
              <a:rPr lang="en-GB" sz="2500" noProof="0" dirty="0"/>
              <a:t>emperature </a:t>
            </a:r>
            <a:r>
              <a:rPr lang="en-GB" sz="2500" b="1" noProof="0" dirty="0">
                <a:solidFill>
                  <a:schemeClr val="accent2">
                    <a:lumMod val="75000"/>
                  </a:schemeClr>
                </a:solidFill>
              </a:rPr>
              <a:t>P</a:t>
            </a:r>
            <a:r>
              <a:rPr lang="en-GB" sz="2500" noProof="0" dirty="0"/>
              <a:t>lasma</a:t>
            </a:r>
          </a:p>
        </p:txBody>
      </p:sp>
      <p:sp>
        <p:nvSpPr>
          <p:cNvPr id="675" name="CasellaDiTesto 674">
            <a:extLst>
              <a:ext uri="{FF2B5EF4-FFF2-40B4-BE49-F238E27FC236}">
                <a16:creationId xmlns:a16="http://schemas.microsoft.com/office/drawing/2014/main" id="{40FCE4A7-D278-F24E-DA18-6649D410BA49}"/>
              </a:ext>
            </a:extLst>
          </p:cNvPr>
          <p:cNvSpPr txBox="1"/>
          <p:nvPr/>
        </p:nvSpPr>
        <p:spPr>
          <a:xfrm>
            <a:off x="4133879" y="851553"/>
            <a:ext cx="6617446" cy="523220"/>
          </a:xfrm>
          <a:prstGeom prst="rect">
            <a:avLst/>
          </a:prstGeom>
          <a:noFill/>
        </p:spPr>
        <p:txBody>
          <a:bodyPr wrap="square" lIns="91440" tIns="45720" rIns="91440" bIns="45720" anchor="t">
            <a:spAutoFit/>
          </a:bodyPr>
          <a:lstStyle/>
          <a:p>
            <a:pPr algn="just"/>
            <a:r>
              <a:rPr lang="en-GB" sz="1400" b="1" noProof="0" dirty="0">
                <a:solidFill>
                  <a:schemeClr val="accent2">
                    <a:lumMod val="75000"/>
                  </a:schemeClr>
                </a:solidFill>
              </a:rPr>
              <a:t>Plasma</a:t>
            </a:r>
            <a:r>
              <a:rPr lang="en-GB" sz="1400" noProof="0" dirty="0"/>
              <a:t> is a unique state of matter composed of neutral atoms, molecules, radicals, excited states, ions and electrons.</a:t>
            </a:r>
            <a:endParaRPr lang="en-US" sz="1400" noProof="0" dirty="0"/>
          </a:p>
        </p:txBody>
      </p:sp>
      <p:grpSp>
        <p:nvGrpSpPr>
          <p:cNvPr id="4" name="Gruppo 3">
            <a:extLst>
              <a:ext uri="{FF2B5EF4-FFF2-40B4-BE49-F238E27FC236}">
                <a16:creationId xmlns:a16="http://schemas.microsoft.com/office/drawing/2014/main" id="{5D1B7602-F344-7D40-736B-CECEF603A609}"/>
              </a:ext>
            </a:extLst>
          </p:cNvPr>
          <p:cNvGrpSpPr/>
          <p:nvPr/>
        </p:nvGrpSpPr>
        <p:grpSpPr>
          <a:xfrm>
            <a:off x="7664565" y="3336079"/>
            <a:ext cx="3625515" cy="2754333"/>
            <a:chOff x="462015" y="3505895"/>
            <a:chExt cx="3625515" cy="2754333"/>
          </a:xfrm>
        </p:grpSpPr>
        <p:pic>
          <p:nvPicPr>
            <p:cNvPr id="699" name="Immagine 698">
              <a:extLst>
                <a:ext uri="{FF2B5EF4-FFF2-40B4-BE49-F238E27FC236}">
                  <a16:creationId xmlns:a16="http://schemas.microsoft.com/office/drawing/2014/main" id="{9D8960E9-40C5-B02B-44E5-3F4B3B30CF72}"/>
                </a:ext>
              </a:extLst>
            </p:cNvPr>
            <p:cNvPicPr>
              <a:picLocks noChangeAspect="1"/>
            </p:cNvPicPr>
            <p:nvPr/>
          </p:nvPicPr>
          <p:blipFill>
            <a:blip r:embed="rId3"/>
            <a:stretch>
              <a:fillRect/>
            </a:stretch>
          </p:blipFill>
          <p:spPr>
            <a:xfrm>
              <a:off x="462015" y="3505895"/>
              <a:ext cx="3625515" cy="2754333"/>
            </a:xfrm>
            <a:prstGeom prst="rect">
              <a:avLst/>
            </a:prstGeom>
          </p:spPr>
        </p:pic>
        <p:sp>
          <p:nvSpPr>
            <p:cNvPr id="701" name="CasellaDiTesto 700">
              <a:extLst>
                <a:ext uri="{FF2B5EF4-FFF2-40B4-BE49-F238E27FC236}">
                  <a16:creationId xmlns:a16="http://schemas.microsoft.com/office/drawing/2014/main" id="{5C38A77A-D5FC-DE9F-BB4D-0CA6C6D9E9D9}"/>
                </a:ext>
              </a:extLst>
            </p:cNvPr>
            <p:cNvSpPr txBox="1"/>
            <p:nvPr/>
          </p:nvSpPr>
          <p:spPr>
            <a:xfrm>
              <a:off x="1754867" y="4938111"/>
              <a:ext cx="563602" cy="284026"/>
            </a:xfrm>
            <a:prstGeom prst="rect">
              <a:avLst/>
            </a:prstGeom>
            <a:solidFill>
              <a:schemeClr val="bg1"/>
            </a:solidFill>
          </p:spPr>
          <p:txBody>
            <a:bodyPr wrap="square" rtlCol="0">
              <a:spAutoFit/>
            </a:bodyPr>
            <a:lstStyle/>
            <a:p>
              <a:r>
                <a:rPr lang="en-GB" sz="1400" b="1" noProof="0" dirty="0">
                  <a:solidFill>
                    <a:schemeClr val="accent2">
                      <a:lumMod val="75000"/>
                    </a:schemeClr>
                  </a:solidFill>
                </a:rPr>
                <a:t>LTP</a:t>
              </a:r>
              <a:endParaRPr lang="en-GB" sz="1400" noProof="0" dirty="0"/>
            </a:p>
          </p:txBody>
        </p:sp>
        <p:sp>
          <p:nvSpPr>
            <p:cNvPr id="700" name="Ovale 699">
              <a:extLst>
                <a:ext uri="{FF2B5EF4-FFF2-40B4-BE49-F238E27FC236}">
                  <a16:creationId xmlns:a16="http://schemas.microsoft.com/office/drawing/2014/main" id="{ABDDB3A5-FD84-B82E-0DD6-F234DD1E912B}"/>
                </a:ext>
              </a:extLst>
            </p:cNvPr>
            <p:cNvSpPr/>
            <p:nvPr/>
          </p:nvSpPr>
          <p:spPr>
            <a:xfrm>
              <a:off x="1560669" y="4984957"/>
              <a:ext cx="926204" cy="19033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3" name="Segnaposto data 2">
            <a:extLst>
              <a:ext uri="{FF2B5EF4-FFF2-40B4-BE49-F238E27FC236}">
                <a16:creationId xmlns:a16="http://schemas.microsoft.com/office/drawing/2014/main" id="{F1A010C6-BB36-420C-72FB-CAEDFF113455}"/>
              </a:ext>
            </a:extLst>
          </p:cNvPr>
          <p:cNvSpPr>
            <a:spLocks noGrp="1"/>
          </p:cNvSpPr>
          <p:nvPr>
            <p:ph type="dt" sz="half" idx="10"/>
          </p:nvPr>
        </p:nvSpPr>
        <p:spPr/>
        <p:txBody>
          <a:bodyPr/>
          <a:lstStyle/>
          <a:p>
            <a:r>
              <a:rPr lang="it-IT"/>
              <a:t>Conferenza Italiana Plasmi, 4 Febbraio 2026, Frascati</a:t>
            </a:r>
            <a:endParaRPr lang="en-US"/>
          </a:p>
        </p:txBody>
      </p:sp>
      <p:sp>
        <p:nvSpPr>
          <p:cNvPr id="7" name="Segnaposto data 11">
            <a:extLst>
              <a:ext uri="{FF2B5EF4-FFF2-40B4-BE49-F238E27FC236}">
                <a16:creationId xmlns:a16="http://schemas.microsoft.com/office/drawing/2014/main" id="{9A994C4A-B4D7-2F30-1361-00E5C1A47F07}"/>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7A6B5E8D-C20E-1C16-C67F-D0332E81F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13" name="CasellaDiTesto 12">
            <a:extLst>
              <a:ext uri="{FF2B5EF4-FFF2-40B4-BE49-F238E27FC236}">
                <a16:creationId xmlns:a16="http://schemas.microsoft.com/office/drawing/2014/main" id="{800EE7EE-2446-F476-6C4C-BBB6666DD2DC}"/>
              </a:ext>
            </a:extLst>
          </p:cNvPr>
          <p:cNvSpPr txBox="1"/>
          <p:nvPr/>
        </p:nvSpPr>
        <p:spPr>
          <a:xfrm>
            <a:off x="4836386" y="1752685"/>
            <a:ext cx="6803798" cy="338554"/>
          </a:xfrm>
          <a:prstGeom prst="rect">
            <a:avLst/>
          </a:prstGeom>
          <a:noFill/>
        </p:spPr>
        <p:txBody>
          <a:bodyPr wrap="square">
            <a:spAutoFit/>
          </a:bodyPr>
          <a:lstStyle/>
          <a:p>
            <a:r>
              <a:rPr lang="en-GB" sz="1600" b="1" dirty="0">
                <a:solidFill>
                  <a:schemeClr val="accent2">
                    <a:lumMod val="75000"/>
                  </a:schemeClr>
                </a:solidFill>
              </a:rPr>
              <a:t>LTP</a:t>
            </a:r>
            <a:r>
              <a:rPr lang="en-GB" sz="1600" dirty="0"/>
              <a:t> are partially ionized  with </a:t>
            </a:r>
            <a:r>
              <a:rPr lang="en-GB" sz="1600" noProof="0" dirty="0"/>
              <a:t>low ionization degree: </a:t>
            </a:r>
            <a:r>
              <a:rPr lang="en-GB" sz="1600" b="1" noProof="0" dirty="0"/>
              <a:t>n</a:t>
            </a:r>
            <a:r>
              <a:rPr lang="en-GB" sz="1600" b="1" baseline="-25000" noProof="0" dirty="0"/>
              <a:t>e</a:t>
            </a:r>
            <a:r>
              <a:rPr lang="en-GB" sz="1600" baseline="-25000" noProof="0" dirty="0"/>
              <a:t>  </a:t>
            </a:r>
            <a:r>
              <a:rPr lang="en-GB" sz="1600" noProof="0" dirty="0"/>
              <a:t>/𝑵&lt;𝟏%</a:t>
            </a:r>
          </a:p>
        </p:txBody>
      </p:sp>
      <p:sp>
        <p:nvSpPr>
          <p:cNvPr id="15" name="CasellaDiTesto 14">
            <a:extLst>
              <a:ext uri="{FF2B5EF4-FFF2-40B4-BE49-F238E27FC236}">
                <a16:creationId xmlns:a16="http://schemas.microsoft.com/office/drawing/2014/main" id="{348407F4-D97E-4AD8-0B94-0A87C1ACD250}"/>
              </a:ext>
            </a:extLst>
          </p:cNvPr>
          <p:cNvSpPr txBox="1"/>
          <p:nvPr/>
        </p:nvSpPr>
        <p:spPr>
          <a:xfrm>
            <a:off x="4682104" y="2638814"/>
            <a:ext cx="5520996" cy="338554"/>
          </a:xfrm>
          <a:prstGeom prst="rect">
            <a:avLst/>
          </a:prstGeom>
          <a:noFill/>
        </p:spPr>
        <p:txBody>
          <a:bodyPr wrap="square">
            <a:spAutoFit/>
          </a:bodyPr>
          <a:lstStyle/>
          <a:p>
            <a:r>
              <a:rPr lang="en-GB" sz="1600" noProof="0" dirty="0"/>
              <a:t>Electron temperature: T</a:t>
            </a:r>
            <a:r>
              <a:rPr lang="en-GB" sz="1600" baseline="-25000" noProof="0" dirty="0"/>
              <a:t>e</a:t>
            </a:r>
            <a:r>
              <a:rPr lang="en-GB" sz="1600" noProof="0" dirty="0"/>
              <a:t>~1-10eV</a:t>
            </a:r>
          </a:p>
        </p:txBody>
      </p:sp>
      <p:sp>
        <p:nvSpPr>
          <p:cNvPr id="17" name="CasellaDiTesto 16">
            <a:extLst>
              <a:ext uri="{FF2B5EF4-FFF2-40B4-BE49-F238E27FC236}">
                <a16:creationId xmlns:a16="http://schemas.microsoft.com/office/drawing/2014/main" id="{8B224C9A-EF98-87B7-80A2-E9A990242A2D}"/>
              </a:ext>
            </a:extLst>
          </p:cNvPr>
          <p:cNvSpPr txBox="1"/>
          <p:nvPr/>
        </p:nvSpPr>
        <p:spPr>
          <a:xfrm>
            <a:off x="705515" y="3676030"/>
            <a:ext cx="7200733" cy="338554"/>
          </a:xfrm>
          <a:prstGeom prst="rect">
            <a:avLst/>
          </a:prstGeom>
          <a:noFill/>
        </p:spPr>
        <p:txBody>
          <a:bodyPr wrap="square">
            <a:spAutoFit/>
          </a:bodyPr>
          <a:lstStyle/>
          <a:p>
            <a:pPr algn="just"/>
            <a:r>
              <a:rPr lang="en-GB" sz="1600" noProof="0" dirty="0"/>
              <a:t>Ions and neutrals temperatures are near room temperature:  T</a:t>
            </a:r>
            <a:r>
              <a:rPr lang="en-GB" sz="1600" baseline="-25000" noProof="0" dirty="0"/>
              <a:t>i</a:t>
            </a:r>
            <a:r>
              <a:rPr lang="en-GB" sz="1600" noProof="0" dirty="0"/>
              <a:t>~ T~ 0.025eV</a:t>
            </a:r>
          </a:p>
        </p:txBody>
      </p:sp>
      <p:sp>
        <p:nvSpPr>
          <p:cNvPr id="21" name="CasellaDiTesto 20">
            <a:extLst>
              <a:ext uri="{FF2B5EF4-FFF2-40B4-BE49-F238E27FC236}">
                <a16:creationId xmlns:a16="http://schemas.microsoft.com/office/drawing/2014/main" id="{06D25320-26B1-5CDA-4AFB-55AA262B0749}"/>
              </a:ext>
            </a:extLst>
          </p:cNvPr>
          <p:cNvSpPr txBox="1"/>
          <p:nvPr/>
        </p:nvSpPr>
        <p:spPr>
          <a:xfrm>
            <a:off x="1050783" y="4955650"/>
            <a:ext cx="4600819" cy="338554"/>
          </a:xfrm>
          <a:prstGeom prst="rect">
            <a:avLst/>
          </a:prstGeom>
          <a:noFill/>
        </p:spPr>
        <p:txBody>
          <a:bodyPr wrap="square">
            <a:spAutoFit/>
          </a:bodyPr>
          <a:lstStyle/>
          <a:p>
            <a:r>
              <a:rPr lang="en-GB" sz="1600" b="1" dirty="0">
                <a:solidFill>
                  <a:schemeClr val="accent2">
                    <a:lumMod val="75000"/>
                  </a:schemeClr>
                </a:solidFill>
              </a:rPr>
              <a:t>LTP  </a:t>
            </a:r>
            <a:r>
              <a:rPr lang="en-GB" sz="1600" noProof="0" dirty="0"/>
              <a:t>span over 12 orders of magnitude for n</a:t>
            </a:r>
            <a:r>
              <a:rPr lang="en-GB" sz="1600" baseline="-25000" noProof="0" dirty="0"/>
              <a:t>e</a:t>
            </a:r>
          </a:p>
        </p:txBody>
      </p:sp>
      <p:grpSp>
        <p:nvGrpSpPr>
          <p:cNvPr id="6" name="Gruppo 5">
            <a:extLst>
              <a:ext uri="{FF2B5EF4-FFF2-40B4-BE49-F238E27FC236}">
                <a16:creationId xmlns:a16="http://schemas.microsoft.com/office/drawing/2014/main" id="{783A26D9-FC55-3EFB-C0F4-C8381DF76C95}"/>
              </a:ext>
            </a:extLst>
          </p:cNvPr>
          <p:cNvGrpSpPr/>
          <p:nvPr/>
        </p:nvGrpSpPr>
        <p:grpSpPr>
          <a:xfrm>
            <a:off x="623888" y="848630"/>
            <a:ext cx="3116214" cy="1998460"/>
            <a:chOff x="7663683" y="1294635"/>
            <a:chExt cx="3254274" cy="1958940"/>
          </a:xfrm>
        </p:grpSpPr>
        <p:pic>
          <p:nvPicPr>
            <p:cNvPr id="8" name="Immagine 7">
              <a:extLst>
                <a:ext uri="{FF2B5EF4-FFF2-40B4-BE49-F238E27FC236}">
                  <a16:creationId xmlns:a16="http://schemas.microsoft.com/office/drawing/2014/main" id="{7FE2EF78-A540-F9CD-9C53-F37D151B9C4F}"/>
                </a:ext>
              </a:extLst>
            </p:cNvPr>
            <p:cNvPicPr>
              <a:picLocks noChangeAspect="1"/>
            </p:cNvPicPr>
            <p:nvPr/>
          </p:nvPicPr>
          <p:blipFill>
            <a:blip r:embed="rId5"/>
            <a:stretch>
              <a:fillRect/>
            </a:stretch>
          </p:blipFill>
          <p:spPr>
            <a:xfrm>
              <a:off x="7845505" y="1294635"/>
              <a:ext cx="2666313" cy="1406921"/>
            </a:xfrm>
            <a:prstGeom prst="rect">
              <a:avLst/>
            </a:prstGeom>
          </p:spPr>
        </p:pic>
        <p:pic>
          <p:nvPicPr>
            <p:cNvPr id="9" name="Immagine 8">
              <a:extLst>
                <a:ext uri="{FF2B5EF4-FFF2-40B4-BE49-F238E27FC236}">
                  <a16:creationId xmlns:a16="http://schemas.microsoft.com/office/drawing/2014/main" id="{456CE31E-8CE7-A1C1-F81C-21F14C2FA81A}"/>
                </a:ext>
              </a:extLst>
            </p:cNvPr>
            <p:cNvPicPr>
              <a:picLocks noChangeAspect="1"/>
            </p:cNvPicPr>
            <p:nvPr/>
          </p:nvPicPr>
          <p:blipFill>
            <a:blip r:embed="rId6"/>
            <a:stretch>
              <a:fillRect/>
            </a:stretch>
          </p:blipFill>
          <p:spPr>
            <a:xfrm>
              <a:off x="7663683" y="2764973"/>
              <a:ext cx="3254274" cy="488602"/>
            </a:xfrm>
            <a:prstGeom prst="rect">
              <a:avLst/>
            </a:prstGeom>
          </p:spPr>
        </p:pic>
      </p:grpSp>
    </p:spTree>
    <p:extLst>
      <p:ext uri="{BB962C8B-B14F-4D97-AF65-F5344CB8AC3E}">
        <p14:creationId xmlns:p14="http://schemas.microsoft.com/office/powerpoint/2010/main" val="177313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631937" y="812261"/>
            <a:ext cx="11049884" cy="595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cs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cs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cs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cs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cs typeface="Arial" panose="020B0604020202020204" pitchFamily="34" charset="0"/>
              </a:defRPr>
            </a:lvl9pPr>
          </a:lstStyle>
          <a:p>
            <a:pPr algn="just"/>
            <a:r>
              <a:rPr lang="en-US" sz="1600" dirty="0">
                <a:latin typeface="+mn-lt"/>
              </a:rPr>
              <a:t>Tomato seedlings have  irrigated with PAW generated by DBD source  and compared irrigation with conventional fertilizer.     </a:t>
            </a:r>
            <a:endParaRPr lang="en-US" sz="1600" i="1" dirty="0">
              <a:latin typeface="+mn-lt"/>
            </a:endParaRPr>
          </a:p>
        </p:txBody>
      </p:sp>
      <p:sp>
        <p:nvSpPr>
          <p:cNvPr id="93187" name="Text Box 3"/>
          <p:cNvSpPr txBox="1">
            <a:spLocks noChangeArrowheads="1"/>
          </p:cNvSpPr>
          <p:nvPr/>
        </p:nvSpPr>
        <p:spPr bwMode="auto">
          <a:xfrm>
            <a:off x="3000375" y="1916114"/>
            <a:ext cx="6400800"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Arial" panose="020B0604020202020204" pitchFamily="34" charset="0"/>
              </a:defRPr>
            </a:lvl1pPr>
            <a:lvl2pPr marL="742950" indent="-28575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Arial" panose="020B0604020202020204" pitchFamily="34" charset="0"/>
              </a:defRPr>
            </a:lvl2pPr>
            <a:lvl3pPr marL="1143000" indent="-22860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Arial" panose="020B0604020202020204" pitchFamily="34" charset="0"/>
              </a:defRPr>
            </a:lvl3pPr>
            <a:lvl4pPr marL="1600200" indent="-22860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Arial" panose="020B0604020202020204" pitchFamily="34" charset="0"/>
              </a:defRPr>
            </a:lvl4pPr>
            <a:lvl5pPr marL="2057400" indent="-22860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Arial" panose="020B0604020202020204" pitchFamily="34" charset="0"/>
              </a:defRPr>
            </a:lvl9pPr>
          </a:lstStyle>
          <a:p>
            <a:pPr eaLnBrk="1" hangingPunct="1">
              <a:lnSpc>
                <a:spcPct val="90000"/>
              </a:lnSpc>
              <a:buClr>
                <a:srgbClr val="000000"/>
              </a:buClr>
              <a:buSzPct val="100000"/>
              <a:buFont typeface="Times New Roman" panose="02020603050405020304" pitchFamily="18" charset="0"/>
              <a:buNone/>
            </a:pPr>
            <a:endParaRPr lang="it-IT" altLang="it-IT" sz="2800" b="1" dirty="0">
              <a:solidFill>
                <a:srgbClr val="FFFFFF"/>
              </a:solidFill>
              <a:latin typeface="Arial Narrow" panose="020B0606020202030204" pitchFamily="34" charset="0"/>
            </a:endParaRPr>
          </a:p>
          <a:p>
            <a:pPr eaLnBrk="1" hangingPunct="1">
              <a:lnSpc>
                <a:spcPct val="90000"/>
              </a:lnSpc>
              <a:buClr>
                <a:srgbClr val="000000"/>
              </a:buClr>
              <a:buSzPct val="100000"/>
              <a:buFont typeface="Times New Roman" panose="02020603050405020304" pitchFamily="18" charset="0"/>
              <a:buNone/>
            </a:pPr>
            <a:endParaRPr lang="it-IT" altLang="it-IT" sz="2800" b="1" dirty="0">
              <a:solidFill>
                <a:srgbClr val="FFFFFF"/>
              </a:solidFill>
              <a:latin typeface="Arial Narrow" panose="020B0606020202030204" pitchFamily="34" charset="0"/>
            </a:endParaRPr>
          </a:p>
          <a:p>
            <a:pPr eaLnBrk="1" hangingPunct="1">
              <a:lnSpc>
                <a:spcPct val="90000"/>
              </a:lnSpc>
              <a:buClr>
                <a:srgbClr val="000000"/>
              </a:buClr>
              <a:buSzPct val="100000"/>
              <a:buFont typeface="Times New Roman" panose="02020603050405020304" pitchFamily="18" charset="0"/>
              <a:buNone/>
            </a:pPr>
            <a:endParaRPr lang="it-IT" altLang="it-IT" sz="2800" b="1" dirty="0">
              <a:solidFill>
                <a:srgbClr val="FFFFFF"/>
              </a:solidFill>
              <a:latin typeface="Arial Narrow" panose="020B0606020202030204" pitchFamily="34" charset="0"/>
            </a:endParaRPr>
          </a:p>
          <a:p>
            <a:pPr eaLnBrk="1" hangingPunct="1">
              <a:lnSpc>
                <a:spcPct val="90000"/>
              </a:lnSpc>
              <a:buClr>
                <a:srgbClr val="000000"/>
              </a:buClr>
              <a:buSzPct val="100000"/>
              <a:buFont typeface="Times New Roman" panose="02020603050405020304" pitchFamily="18" charset="0"/>
              <a:buNone/>
            </a:pPr>
            <a:endParaRPr lang="it-IT" altLang="it-IT" sz="2800" b="1" dirty="0">
              <a:solidFill>
                <a:srgbClr val="FFFFFF"/>
              </a:solidFill>
              <a:latin typeface="Arial Narrow" panose="020B0606020202030204" pitchFamily="34" charset="0"/>
            </a:endParaRPr>
          </a:p>
          <a:p>
            <a:pPr eaLnBrk="1" hangingPunct="1">
              <a:lnSpc>
                <a:spcPct val="90000"/>
              </a:lnSpc>
              <a:buClr>
                <a:srgbClr val="000000"/>
              </a:buClr>
              <a:buSzPct val="100000"/>
              <a:buFont typeface="Times New Roman" panose="02020603050405020304" pitchFamily="18" charset="0"/>
              <a:buNone/>
            </a:pPr>
            <a:endParaRPr lang="it-IT" altLang="it-IT" sz="2800" b="1" dirty="0">
              <a:solidFill>
                <a:srgbClr val="FFFFFF"/>
              </a:solidFill>
              <a:latin typeface="Arial Narrow" panose="020B0606020202030204" pitchFamily="34" charset="0"/>
            </a:endParaRPr>
          </a:p>
        </p:txBody>
      </p:sp>
      <p:pic>
        <p:nvPicPr>
          <p:cNvPr id="3" name="Picture 2"/>
          <p:cNvPicPr>
            <a:picLocks noChangeAspect="1"/>
          </p:cNvPicPr>
          <p:nvPr/>
        </p:nvPicPr>
        <p:blipFill>
          <a:blip r:embed="rId3"/>
          <a:stretch>
            <a:fillRect/>
          </a:stretch>
        </p:blipFill>
        <p:spPr>
          <a:xfrm>
            <a:off x="699245" y="1647531"/>
            <a:ext cx="5087080" cy="2022574"/>
          </a:xfrm>
          <a:prstGeom prst="rect">
            <a:avLst/>
          </a:prstGeom>
        </p:spPr>
      </p:pic>
      <p:sp>
        <p:nvSpPr>
          <p:cNvPr id="4" name="TextBox 3"/>
          <p:cNvSpPr txBox="1"/>
          <p:nvPr/>
        </p:nvSpPr>
        <p:spPr>
          <a:xfrm>
            <a:off x="631937" y="197000"/>
            <a:ext cx="6137833" cy="477054"/>
          </a:xfrm>
          <a:prstGeom prst="rect">
            <a:avLst/>
          </a:prstGeom>
          <a:noFill/>
        </p:spPr>
        <p:txBody>
          <a:bodyPr wrap="square" rtlCol="0">
            <a:spAutoFit/>
          </a:bodyPr>
          <a:lstStyle/>
          <a:p>
            <a:r>
              <a:rPr lang="it-IT" sz="2500" b="1" dirty="0">
                <a:solidFill>
                  <a:srgbClr val="C00000"/>
                </a:solidFill>
                <a:latin typeface="+mj-lt"/>
              </a:rPr>
              <a:t>Plant </a:t>
            </a:r>
            <a:r>
              <a:rPr lang="it-IT" sz="2500" b="1" dirty="0" err="1">
                <a:solidFill>
                  <a:srgbClr val="C00000"/>
                </a:solidFill>
                <a:latin typeface="+mj-lt"/>
              </a:rPr>
              <a:t>Growth</a:t>
            </a:r>
            <a:r>
              <a:rPr lang="it-IT" sz="2500" b="1" dirty="0">
                <a:solidFill>
                  <a:srgbClr val="C00000"/>
                </a:solidFill>
                <a:latin typeface="+mj-lt"/>
              </a:rPr>
              <a:t> : Bari Group </a:t>
            </a:r>
            <a:r>
              <a:rPr lang="it-IT" sz="2500" b="1" dirty="0" err="1">
                <a:solidFill>
                  <a:srgbClr val="C00000"/>
                </a:solidFill>
                <a:latin typeface="+mj-lt"/>
              </a:rPr>
              <a:t>activities</a:t>
            </a:r>
            <a:endParaRPr lang="it-IT" sz="2500" b="1" dirty="0">
              <a:solidFill>
                <a:srgbClr val="C00000"/>
              </a:solidFill>
              <a:latin typeface="+mj-lt"/>
            </a:endParaRPr>
          </a:p>
        </p:txBody>
      </p:sp>
      <p:sp>
        <p:nvSpPr>
          <p:cNvPr id="5" name="Segnaposto data 1">
            <a:extLst>
              <a:ext uri="{FF2B5EF4-FFF2-40B4-BE49-F238E27FC236}">
                <a16:creationId xmlns:a16="http://schemas.microsoft.com/office/drawing/2014/main" id="{8FB7D054-96FA-31C4-8791-E0F27F8A9EB2}"/>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6" name="Immagine 5" descr="Immagine che contiene testo, Carattere, logo, schermata&#10;&#10;Il contenuto generato dall'IA potrebbe non essere corretto.">
            <a:extLst>
              <a:ext uri="{FF2B5EF4-FFF2-40B4-BE49-F238E27FC236}">
                <a16:creationId xmlns:a16="http://schemas.microsoft.com/office/drawing/2014/main" id="{E103BB12-6886-6E59-0D49-8056568A6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7" name="Segnaposto data 11">
            <a:extLst>
              <a:ext uri="{FF2B5EF4-FFF2-40B4-BE49-F238E27FC236}">
                <a16:creationId xmlns:a16="http://schemas.microsoft.com/office/drawing/2014/main" id="{B237A136-5E81-8B16-FCAB-C15CBD28E7AB}"/>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grpSp>
        <p:nvGrpSpPr>
          <p:cNvPr id="9" name="Gruppo 8">
            <a:extLst>
              <a:ext uri="{FF2B5EF4-FFF2-40B4-BE49-F238E27FC236}">
                <a16:creationId xmlns:a16="http://schemas.microsoft.com/office/drawing/2014/main" id="{7397A69F-4DBC-709C-5147-687E778A7E7F}"/>
              </a:ext>
            </a:extLst>
          </p:cNvPr>
          <p:cNvGrpSpPr/>
          <p:nvPr/>
        </p:nvGrpSpPr>
        <p:grpSpPr>
          <a:xfrm>
            <a:off x="6168145" y="1406526"/>
            <a:ext cx="5513676" cy="4203740"/>
            <a:chOff x="6168145" y="1817649"/>
            <a:chExt cx="5513676" cy="4203740"/>
          </a:xfrm>
        </p:grpSpPr>
        <p:pic>
          <p:nvPicPr>
            <p:cNvPr id="10" name="Picture 3">
              <a:extLst>
                <a:ext uri="{FF2B5EF4-FFF2-40B4-BE49-F238E27FC236}">
                  <a16:creationId xmlns:a16="http://schemas.microsoft.com/office/drawing/2014/main" id="{4C900E60-F8FC-FE56-263A-E3B159E862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6967"/>
            <a:stretch/>
          </p:blipFill>
          <p:spPr bwMode="auto">
            <a:xfrm>
              <a:off x="6168145" y="1817649"/>
              <a:ext cx="5513676" cy="4203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7">
              <a:extLst>
                <a:ext uri="{FF2B5EF4-FFF2-40B4-BE49-F238E27FC236}">
                  <a16:creationId xmlns:a16="http://schemas.microsoft.com/office/drawing/2014/main" id="{5BFF1485-960A-7522-FAB2-69ECBDA6DE0E}"/>
                </a:ext>
              </a:extLst>
            </p:cNvPr>
            <p:cNvSpPr/>
            <p:nvPr/>
          </p:nvSpPr>
          <p:spPr>
            <a:xfrm>
              <a:off x="6517342" y="1817649"/>
              <a:ext cx="1658470" cy="210187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grpSp>
      <p:sp>
        <p:nvSpPr>
          <p:cNvPr id="12" name="Rectangle 1">
            <a:extLst>
              <a:ext uri="{FF2B5EF4-FFF2-40B4-BE49-F238E27FC236}">
                <a16:creationId xmlns:a16="http://schemas.microsoft.com/office/drawing/2014/main" id="{4D8D1608-235A-FE80-FDAC-502B373B3A5D}"/>
              </a:ext>
            </a:extLst>
          </p:cNvPr>
          <p:cNvSpPr/>
          <p:nvPr/>
        </p:nvSpPr>
        <p:spPr>
          <a:xfrm>
            <a:off x="541971" y="4018092"/>
            <a:ext cx="5401629" cy="1815882"/>
          </a:xfrm>
          <a:prstGeom prst="rect">
            <a:avLst/>
          </a:prstGeom>
        </p:spPr>
        <p:txBody>
          <a:bodyPr wrap="square">
            <a:spAutoFit/>
          </a:bodyPr>
          <a:lstStyle/>
          <a:p>
            <a:pPr algn="just"/>
            <a:r>
              <a:rPr lang="en-US" sz="1600" dirty="0">
                <a:cs typeface="Arial" panose="020B0604020202020204" pitchFamily="34" charset="0"/>
              </a:rPr>
              <a:t>Results indicate that PAW-irrigated seedlings exhibit significant </a:t>
            </a:r>
            <a:r>
              <a:rPr lang="en-US" sz="1600" dirty="0">
                <a:solidFill>
                  <a:srgbClr val="FF0000"/>
                </a:solidFill>
                <a:cs typeface="Arial" panose="020B0604020202020204" pitchFamily="34" charset="0"/>
              </a:rPr>
              <a:t>growth enhancement </a:t>
            </a:r>
            <a:r>
              <a:rPr lang="en-US" sz="1600" dirty="0">
                <a:cs typeface="Arial" panose="020B0604020202020204" pitchFamily="34" charset="0"/>
              </a:rPr>
              <a:t>compared to those receiving conventional fertilization (WAN ,WNPK). </a:t>
            </a:r>
          </a:p>
          <a:p>
            <a:pPr algn="just"/>
            <a:r>
              <a:rPr lang="en-US" sz="1600" dirty="0">
                <a:cs typeface="Arial" panose="020B0604020202020204" pitchFamily="34" charset="0"/>
              </a:rPr>
              <a:t>Results indicate that PAW promote an </a:t>
            </a:r>
            <a:r>
              <a:rPr lang="en-US" sz="1600" dirty="0">
                <a:solidFill>
                  <a:srgbClr val="FF0000"/>
                </a:solidFill>
                <a:cs typeface="Arial" panose="020B0604020202020204" pitchFamily="34" charset="0"/>
              </a:rPr>
              <a:t>improved photosynthetic activity</a:t>
            </a:r>
            <a:r>
              <a:rPr lang="en-US" sz="1600" dirty="0">
                <a:cs typeface="Arial" panose="020B0604020202020204" pitchFamily="34" charset="0"/>
              </a:rPr>
              <a:t>. </a:t>
            </a:r>
          </a:p>
          <a:p>
            <a:pPr algn="just"/>
            <a:r>
              <a:rPr lang="en-US" sz="1600" dirty="0">
                <a:cs typeface="Arial" panose="020B0604020202020204" pitchFamily="34" charset="0"/>
              </a:rPr>
              <a:t>At the same time gene expression analysis has shown an </a:t>
            </a:r>
            <a:r>
              <a:rPr lang="en-US" sz="1600" dirty="0">
                <a:solidFill>
                  <a:srgbClr val="FF0000"/>
                </a:solidFill>
                <a:cs typeface="Arial" panose="020B0604020202020204" pitchFamily="34" charset="0"/>
              </a:rPr>
              <a:t>improved stress tolerance</a:t>
            </a:r>
            <a:r>
              <a:rPr lang="en-US" sz="1600" dirty="0">
                <a:cs typeface="Arial" panose="020B0604020202020204" pitchFamily="34" charset="0"/>
              </a:rPr>
              <a:t> . </a:t>
            </a:r>
            <a:endParaRPr lang="it-IT" sz="1600" dirty="0">
              <a:solidFill>
                <a:srgbClr val="FF0000"/>
              </a:solidFill>
              <a:cs typeface="Arial" panose="020B0604020202020204" pitchFamily="34" charset="0"/>
            </a:endParaRPr>
          </a:p>
        </p:txBody>
      </p:sp>
      <p:sp>
        <p:nvSpPr>
          <p:cNvPr id="13" name="CasellaDiTesto 12">
            <a:extLst>
              <a:ext uri="{FF2B5EF4-FFF2-40B4-BE49-F238E27FC236}">
                <a16:creationId xmlns:a16="http://schemas.microsoft.com/office/drawing/2014/main" id="{18D72C65-A43D-9BBF-ADE1-E420D65FADD3}"/>
              </a:ext>
            </a:extLst>
          </p:cNvPr>
          <p:cNvSpPr txBox="1"/>
          <p:nvPr/>
        </p:nvSpPr>
        <p:spPr>
          <a:xfrm>
            <a:off x="6323032" y="6045739"/>
            <a:ext cx="5536018" cy="276999"/>
          </a:xfrm>
          <a:prstGeom prst="rect">
            <a:avLst/>
          </a:prstGeom>
          <a:noFill/>
        </p:spPr>
        <p:txBody>
          <a:bodyPr wrap="square" rtlCol="0">
            <a:spAutoFit/>
          </a:bodyPr>
          <a:lstStyle/>
          <a:p>
            <a:r>
              <a:rPr lang="it-IT" sz="1200" dirty="0"/>
              <a:t>D. Aceto  et al. 2024 Frontiers in Physics 12 DOI=10.3389/fphy.2024.1399910</a:t>
            </a:r>
          </a:p>
        </p:txBody>
      </p:sp>
    </p:spTree>
    <p:extLst>
      <p:ext uri="{BB962C8B-B14F-4D97-AF65-F5344CB8AC3E}">
        <p14:creationId xmlns:p14="http://schemas.microsoft.com/office/powerpoint/2010/main" val="179506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2" name="Rectangle 1"/>
          <p:cNvSpPr/>
          <p:nvPr/>
        </p:nvSpPr>
        <p:spPr>
          <a:xfrm>
            <a:off x="667776" y="882755"/>
            <a:ext cx="10921712" cy="2800767"/>
          </a:xfrm>
          <a:prstGeom prst="rect">
            <a:avLst/>
          </a:prstGeom>
        </p:spPr>
        <p:txBody>
          <a:bodyPr wrap="square">
            <a:spAutoFit/>
          </a:bodyPr>
          <a:lstStyle/>
          <a:p>
            <a:pPr algn="just"/>
            <a:r>
              <a:rPr lang="en-US" sz="1600" dirty="0"/>
              <a:t>Contaminated food related  diseases represents a global health challenge, causing more than 420000 deaths annually (WHO 2014). </a:t>
            </a:r>
            <a:endParaRPr lang="it-IT" sz="1600" dirty="0"/>
          </a:p>
          <a:p>
            <a:pPr algn="just"/>
            <a:endParaRPr lang="en-US" sz="1600" b="1" dirty="0">
              <a:solidFill>
                <a:schemeClr val="accent5">
                  <a:lumMod val="75000"/>
                </a:schemeClr>
              </a:solidFill>
            </a:endParaRPr>
          </a:p>
          <a:p>
            <a:pPr algn="just"/>
            <a:r>
              <a:rPr lang="en-US" sz="1600" b="1" dirty="0">
                <a:solidFill>
                  <a:schemeClr val="accent5">
                    <a:lumMod val="75000"/>
                  </a:schemeClr>
                </a:solidFill>
              </a:rPr>
              <a:t>CAP</a:t>
            </a:r>
            <a:r>
              <a:rPr lang="en-US" sz="1600" dirty="0"/>
              <a:t> offer several application in this area in some case already at industrial level .</a:t>
            </a:r>
          </a:p>
          <a:p>
            <a:pPr algn="just"/>
            <a:endParaRPr lang="en-US" sz="1600" dirty="0"/>
          </a:p>
          <a:p>
            <a:pPr algn="just"/>
            <a:r>
              <a:rPr lang="en-US" sz="1600" b="1" dirty="0"/>
              <a:t>Surface Decontamination:</a:t>
            </a:r>
            <a:r>
              <a:rPr lang="en-US" sz="1600" dirty="0"/>
              <a:t> reducing microbial and pathogens loads like </a:t>
            </a:r>
            <a:r>
              <a:rPr lang="en-US" sz="1600" i="1" dirty="0"/>
              <a:t>Salmonella</a:t>
            </a:r>
            <a:r>
              <a:rPr lang="en-US" sz="1600" dirty="0"/>
              <a:t>, </a:t>
            </a:r>
            <a:r>
              <a:rPr lang="en-US" sz="1600" i="1" dirty="0"/>
              <a:t>E. coli</a:t>
            </a:r>
            <a:r>
              <a:rPr lang="en-US" sz="1600" dirty="0"/>
              <a:t>, and </a:t>
            </a:r>
            <a:r>
              <a:rPr lang="en-US" sz="1600" i="1" dirty="0"/>
              <a:t>Listeria</a:t>
            </a:r>
            <a:r>
              <a:rPr lang="en-US" sz="1600" dirty="0"/>
              <a:t>.</a:t>
            </a:r>
          </a:p>
          <a:p>
            <a:pPr algn="just"/>
            <a:endParaRPr lang="en-US" sz="1600" dirty="0"/>
          </a:p>
          <a:p>
            <a:pPr algn="just"/>
            <a:r>
              <a:rPr lang="en-US" sz="1600" b="1" dirty="0"/>
              <a:t>Spore Inactivation:</a:t>
            </a:r>
            <a:r>
              <a:rPr lang="en-US" sz="1600" dirty="0"/>
              <a:t> Effective against bacterial endospores (e.g., </a:t>
            </a:r>
            <a:r>
              <a:rPr lang="en-US" sz="1600" i="1" dirty="0"/>
              <a:t>Bacillus</a:t>
            </a:r>
            <a:r>
              <a:rPr lang="en-US" sz="1600" dirty="0"/>
              <a:t>), which are notoriously heat-resistant.</a:t>
            </a:r>
          </a:p>
          <a:p>
            <a:pPr algn="just"/>
            <a:endParaRPr lang="en-US" sz="1600" dirty="0"/>
          </a:p>
          <a:p>
            <a:pPr algn="just"/>
            <a:r>
              <a:rPr lang="en-US" sz="1600" b="1" dirty="0"/>
              <a:t>Delay of Ripening/Senescence:</a:t>
            </a:r>
            <a:r>
              <a:rPr lang="en-US" sz="1600" dirty="0"/>
              <a:t> By inactivating ethylene-producing enzymes and surface microbes that cause spoilage, </a:t>
            </a:r>
            <a:r>
              <a:rPr lang="en-US" sz="1600" b="1" dirty="0">
                <a:solidFill>
                  <a:schemeClr val="accent5">
                    <a:lumMod val="75000"/>
                  </a:schemeClr>
                </a:solidFill>
              </a:rPr>
              <a:t>CAP</a:t>
            </a:r>
            <a:r>
              <a:rPr lang="en-US" sz="1600" dirty="0"/>
              <a:t> can </a:t>
            </a:r>
            <a:r>
              <a:rPr lang="en-US" sz="1600" b="1" dirty="0"/>
              <a:t>extend the shelf-life</a:t>
            </a:r>
            <a:r>
              <a:rPr lang="en-US" sz="1600" dirty="0"/>
              <a:t> of fruits and vegetables by days or even weeks.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6327" y="4152546"/>
            <a:ext cx="3700969" cy="207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67776" y="240766"/>
            <a:ext cx="7677102" cy="477054"/>
          </a:xfrm>
          <a:prstGeom prst="rect">
            <a:avLst/>
          </a:prstGeom>
        </p:spPr>
        <p:txBody>
          <a:bodyPr wrap="none">
            <a:spAutoFit/>
          </a:bodyPr>
          <a:lstStyle/>
          <a:p>
            <a:r>
              <a:rPr lang="en-US" sz="2500" b="1" dirty="0">
                <a:solidFill>
                  <a:srgbClr val="C00000"/>
                </a:solidFill>
                <a:latin typeface="+mj-lt"/>
              </a:rPr>
              <a:t>Food System: </a:t>
            </a:r>
            <a:r>
              <a:rPr lang="en-US" sz="2500" b="1" dirty="0" err="1">
                <a:solidFill>
                  <a:srgbClr val="C00000"/>
                </a:solidFill>
                <a:latin typeface="+mj-lt"/>
              </a:rPr>
              <a:t>Sanification</a:t>
            </a:r>
            <a:r>
              <a:rPr lang="en-US" sz="2500" b="1" dirty="0">
                <a:solidFill>
                  <a:srgbClr val="C00000"/>
                </a:solidFill>
                <a:latin typeface="+mj-lt"/>
              </a:rPr>
              <a:t> for Safety &amp; Preservation</a:t>
            </a:r>
          </a:p>
        </p:txBody>
      </p:sp>
      <p:sp>
        <p:nvSpPr>
          <p:cNvPr id="5" name="Segnaposto data 1">
            <a:extLst>
              <a:ext uri="{FF2B5EF4-FFF2-40B4-BE49-F238E27FC236}">
                <a16:creationId xmlns:a16="http://schemas.microsoft.com/office/drawing/2014/main" id="{7C518F2A-1CBF-A05B-06C1-81DB8CD4A58D}"/>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6" name="Immagine 5" descr="Immagine che contiene testo, Carattere, logo, schermata&#10;&#10;Il contenuto generato dall'IA potrebbe non essere corretto.">
            <a:extLst>
              <a:ext uri="{FF2B5EF4-FFF2-40B4-BE49-F238E27FC236}">
                <a16:creationId xmlns:a16="http://schemas.microsoft.com/office/drawing/2014/main" id="{AFCCC16E-EBAC-08ED-CBF9-66689FE55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7" name="Segnaposto data 11">
            <a:extLst>
              <a:ext uri="{FF2B5EF4-FFF2-40B4-BE49-F238E27FC236}">
                <a16:creationId xmlns:a16="http://schemas.microsoft.com/office/drawing/2014/main" id="{EBEECE29-DED8-807B-3EC5-A5F0DD9BD21A}"/>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Tree>
    <p:extLst>
      <p:ext uri="{BB962C8B-B14F-4D97-AF65-F5344CB8AC3E}">
        <p14:creationId xmlns:p14="http://schemas.microsoft.com/office/powerpoint/2010/main" val="2967146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2" name="Rectangle 1"/>
          <p:cNvSpPr/>
          <p:nvPr/>
        </p:nvSpPr>
        <p:spPr>
          <a:xfrm>
            <a:off x="469765" y="1891306"/>
            <a:ext cx="6611260" cy="307777"/>
          </a:xfrm>
          <a:prstGeom prst="rect">
            <a:avLst/>
          </a:prstGeom>
        </p:spPr>
        <p:txBody>
          <a:bodyPr wrap="square">
            <a:spAutoFit/>
          </a:bodyPr>
          <a:lstStyle/>
          <a:p>
            <a:r>
              <a:rPr lang="it-IT" sz="1400" i="1" dirty="0"/>
              <a:t>Maccaferri  C et al 2025 J. </a:t>
            </a:r>
            <a:r>
              <a:rPr lang="it-IT" sz="1400" i="1" dirty="0" err="1"/>
              <a:t>Phys</a:t>
            </a:r>
            <a:r>
              <a:rPr lang="it-IT" sz="1400" i="1" dirty="0"/>
              <a:t>. D: </a:t>
            </a:r>
            <a:r>
              <a:rPr lang="it-IT" sz="1400" i="1" dirty="0" err="1"/>
              <a:t>Appl</a:t>
            </a:r>
            <a:r>
              <a:rPr lang="it-IT" sz="1400" i="1" dirty="0"/>
              <a:t>. </a:t>
            </a:r>
            <a:r>
              <a:rPr lang="it-IT" sz="1400" i="1" dirty="0" err="1"/>
              <a:t>Phys</a:t>
            </a:r>
            <a:r>
              <a:rPr lang="it-IT" sz="1400" i="1" dirty="0"/>
              <a:t>. 58 055202</a:t>
            </a:r>
          </a:p>
        </p:txBody>
      </p:sp>
      <p:sp>
        <p:nvSpPr>
          <p:cNvPr id="4" name="Rectangle 3"/>
          <p:cNvSpPr/>
          <p:nvPr/>
        </p:nvSpPr>
        <p:spPr>
          <a:xfrm>
            <a:off x="469765" y="921222"/>
            <a:ext cx="5626235" cy="923330"/>
          </a:xfrm>
          <a:prstGeom prst="rect">
            <a:avLst/>
          </a:prstGeom>
        </p:spPr>
        <p:txBody>
          <a:bodyPr wrap="square">
            <a:spAutoFit/>
          </a:bodyPr>
          <a:lstStyle/>
          <a:p>
            <a:r>
              <a:rPr lang="en-US" dirty="0"/>
              <a:t>A large-area surface dielectric barrier discharge source has been  used to treat the contaminated samples.</a:t>
            </a:r>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756" y="921223"/>
            <a:ext cx="4438186" cy="2577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53094" y="230945"/>
            <a:ext cx="6272121" cy="477054"/>
          </a:xfrm>
          <a:prstGeom prst="rect">
            <a:avLst/>
          </a:prstGeom>
          <a:noFill/>
        </p:spPr>
        <p:txBody>
          <a:bodyPr wrap="square" rtlCol="0">
            <a:spAutoFit/>
          </a:bodyPr>
          <a:lstStyle/>
          <a:p>
            <a:r>
              <a:rPr lang="it-IT" sz="2500" b="1" dirty="0" err="1">
                <a:solidFill>
                  <a:srgbClr val="C00000"/>
                </a:solidFill>
                <a:latin typeface="+mj-lt"/>
              </a:rPr>
              <a:t>Sanification</a:t>
            </a:r>
            <a:r>
              <a:rPr lang="it-IT" sz="2500" b="1" dirty="0">
                <a:solidFill>
                  <a:srgbClr val="C00000"/>
                </a:solidFill>
                <a:latin typeface="+mj-lt"/>
              </a:rPr>
              <a:t>: Bologna Group </a:t>
            </a:r>
            <a:r>
              <a:rPr lang="it-IT" sz="2500" b="1" dirty="0" err="1">
                <a:solidFill>
                  <a:srgbClr val="C00000"/>
                </a:solidFill>
                <a:latin typeface="+mj-lt"/>
              </a:rPr>
              <a:t>Activities</a:t>
            </a:r>
            <a:endParaRPr lang="it-IT" sz="2500" b="1" dirty="0">
              <a:solidFill>
                <a:srgbClr val="C00000"/>
              </a:solidFill>
              <a:latin typeface="+mj-lt"/>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031" t="2260" b="25078"/>
          <a:stretch/>
        </p:blipFill>
        <p:spPr bwMode="auto">
          <a:xfrm>
            <a:off x="8301112" y="3279792"/>
            <a:ext cx="3010164" cy="281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23888" y="3250738"/>
            <a:ext cx="6646839" cy="923330"/>
          </a:xfrm>
          <a:prstGeom prst="rect">
            <a:avLst/>
          </a:prstGeom>
        </p:spPr>
        <p:txBody>
          <a:bodyPr wrap="square">
            <a:spAutoFit/>
          </a:bodyPr>
          <a:lstStyle/>
          <a:p>
            <a:r>
              <a:rPr lang="it-IT" dirty="0" err="1"/>
              <a:t>LogR</a:t>
            </a:r>
            <a:r>
              <a:rPr lang="it-IT" dirty="0"/>
              <a:t> = LogN0 − </a:t>
            </a:r>
            <a:r>
              <a:rPr lang="it-IT" dirty="0" err="1"/>
              <a:t>LogNt</a:t>
            </a:r>
            <a:endParaRPr lang="it-IT" dirty="0"/>
          </a:p>
          <a:p>
            <a:r>
              <a:rPr lang="en-US" dirty="0"/>
              <a:t>N0 number of colony-forming units of control </a:t>
            </a:r>
          </a:p>
          <a:p>
            <a:r>
              <a:rPr lang="en-US" dirty="0" err="1"/>
              <a:t>Nt</a:t>
            </a:r>
            <a:r>
              <a:rPr lang="en-US" dirty="0"/>
              <a:t> number of colony-forming units of plasma treated, </a:t>
            </a:r>
            <a:endParaRPr lang="it-IT" dirty="0"/>
          </a:p>
        </p:txBody>
      </p:sp>
      <p:sp>
        <p:nvSpPr>
          <p:cNvPr id="6" name="Right Arrow 5"/>
          <p:cNvSpPr/>
          <p:nvPr/>
        </p:nvSpPr>
        <p:spPr>
          <a:xfrm>
            <a:off x="7891439" y="3804768"/>
            <a:ext cx="551236" cy="27603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data 1">
            <a:extLst>
              <a:ext uri="{FF2B5EF4-FFF2-40B4-BE49-F238E27FC236}">
                <a16:creationId xmlns:a16="http://schemas.microsoft.com/office/drawing/2014/main" id="{66621083-91B8-A24E-EDDF-D1F4E80259D4}"/>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BC5FBE97-CA5A-3B54-D337-D073725C4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7" name="Segnaposto data 11">
            <a:extLst>
              <a:ext uri="{FF2B5EF4-FFF2-40B4-BE49-F238E27FC236}">
                <a16:creationId xmlns:a16="http://schemas.microsoft.com/office/drawing/2014/main" id="{1744721A-38B9-3773-5D68-22E1E7BD87BC}"/>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10" name="Rectangle 11">
            <a:extLst>
              <a:ext uri="{FF2B5EF4-FFF2-40B4-BE49-F238E27FC236}">
                <a16:creationId xmlns:a16="http://schemas.microsoft.com/office/drawing/2014/main" id="{A877AFC8-D5C5-F3DA-37B2-C53E876C9DC0}"/>
              </a:ext>
            </a:extLst>
          </p:cNvPr>
          <p:cNvSpPr/>
          <p:nvPr/>
        </p:nvSpPr>
        <p:spPr>
          <a:xfrm>
            <a:off x="659501" y="4573137"/>
            <a:ext cx="7642746" cy="1477328"/>
          </a:xfrm>
          <a:prstGeom prst="rect">
            <a:avLst/>
          </a:prstGeom>
        </p:spPr>
        <p:txBody>
          <a:bodyPr wrap="square">
            <a:spAutoFit/>
          </a:bodyPr>
          <a:lstStyle/>
          <a:p>
            <a:pPr algn="just"/>
            <a:r>
              <a:rPr lang="en-US" dirty="0"/>
              <a:t>Results show a strong antimicrobial efficacy tests with abatements of order of magnitude by direct treatments.</a:t>
            </a:r>
          </a:p>
          <a:p>
            <a:pPr algn="just"/>
            <a:r>
              <a:rPr lang="en-US" dirty="0"/>
              <a:t>It has been observed the effect is increased even more by the</a:t>
            </a:r>
            <a:r>
              <a:rPr lang="en-US" dirty="0">
                <a:solidFill>
                  <a:srgbClr val="FF0000"/>
                </a:solidFill>
              </a:rPr>
              <a:t> presence of mist </a:t>
            </a:r>
            <a:r>
              <a:rPr lang="en-US" dirty="0"/>
              <a:t>suggesting that gaseous species reacting with water molecules in aerosol droplets can give significant contribution. </a:t>
            </a:r>
            <a:endParaRPr lang="it-IT" dirty="0"/>
          </a:p>
        </p:txBody>
      </p:sp>
    </p:spTree>
    <p:extLst>
      <p:ext uri="{BB962C8B-B14F-4D97-AF65-F5344CB8AC3E}">
        <p14:creationId xmlns:p14="http://schemas.microsoft.com/office/powerpoint/2010/main" val="3149140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2" name="TextBox 1"/>
          <p:cNvSpPr txBox="1"/>
          <p:nvPr/>
        </p:nvSpPr>
        <p:spPr>
          <a:xfrm>
            <a:off x="623888" y="190659"/>
            <a:ext cx="5797733" cy="477054"/>
          </a:xfrm>
          <a:prstGeom prst="rect">
            <a:avLst/>
          </a:prstGeom>
          <a:noFill/>
        </p:spPr>
        <p:txBody>
          <a:bodyPr wrap="square" rtlCol="0">
            <a:spAutoFit/>
          </a:bodyPr>
          <a:lstStyle/>
          <a:p>
            <a:r>
              <a:rPr lang="it-IT" sz="2500" b="1" dirty="0" err="1">
                <a:solidFill>
                  <a:srgbClr val="C00000"/>
                </a:solidFill>
                <a:latin typeface="+mj-lt"/>
              </a:rPr>
              <a:t>Sanification</a:t>
            </a:r>
            <a:r>
              <a:rPr lang="it-IT" sz="2500" b="1" dirty="0">
                <a:solidFill>
                  <a:srgbClr val="C00000"/>
                </a:solidFill>
                <a:latin typeface="+mj-lt"/>
              </a:rPr>
              <a:t>: Bari Group </a:t>
            </a:r>
            <a:r>
              <a:rPr lang="it-IT" sz="2500" b="1" dirty="0" err="1">
                <a:solidFill>
                  <a:srgbClr val="C00000"/>
                </a:solidFill>
                <a:latin typeface="+mj-lt"/>
              </a:rPr>
              <a:t>Activities</a:t>
            </a:r>
            <a:endParaRPr lang="it-IT" sz="2500" b="1" dirty="0">
              <a:solidFill>
                <a:srgbClr val="C00000"/>
              </a:solidFill>
              <a:latin typeface="+mj-lt"/>
            </a:endParaRPr>
          </a:p>
        </p:txBody>
      </p:sp>
      <p:sp>
        <p:nvSpPr>
          <p:cNvPr id="3" name="Segnaposto data 1">
            <a:extLst>
              <a:ext uri="{FF2B5EF4-FFF2-40B4-BE49-F238E27FC236}">
                <a16:creationId xmlns:a16="http://schemas.microsoft.com/office/drawing/2014/main" id="{15BB5EFB-35A8-2AFC-9B7C-099C53E79EE2}"/>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sp>
        <p:nvSpPr>
          <p:cNvPr id="4" name="Segnaposto data 11">
            <a:extLst>
              <a:ext uri="{FF2B5EF4-FFF2-40B4-BE49-F238E27FC236}">
                <a16:creationId xmlns:a16="http://schemas.microsoft.com/office/drawing/2014/main" id="{2F316409-D8C2-45CF-FC2C-D58C0BE5E128}"/>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5" name="Rectangle 3">
            <a:extLst>
              <a:ext uri="{FF2B5EF4-FFF2-40B4-BE49-F238E27FC236}">
                <a16:creationId xmlns:a16="http://schemas.microsoft.com/office/drawing/2014/main" id="{CF2E5AA8-692E-3CD7-522E-D3EDD5D98931}"/>
              </a:ext>
            </a:extLst>
          </p:cNvPr>
          <p:cNvSpPr/>
          <p:nvPr/>
        </p:nvSpPr>
        <p:spPr>
          <a:xfrm>
            <a:off x="772631" y="905844"/>
            <a:ext cx="10774327" cy="1477328"/>
          </a:xfrm>
          <a:prstGeom prst="rect">
            <a:avLst/>
          </a:prstGeom>
        </p:spPr>
        <p:txBody>
          <a:bodyPr wrap="square">
            <a:spAutoFit/>
          </a:bodyPr>
          <a:lstStyle/>
          <a:p>
            <a:pPr algn="just"/>
            <a:r>
              <a:rPr lang="it-IT" dirty="0"/>
              <a:t>The </a:t>
            </a:r>
            <a:r>
              <a:rPr lang="it-IT" dirty="0" err="1"/>
              <a:t>effect</a:t>
            </a:r>
            <a:r>
              <a:rPr lang="it-IT" dirty="0"/>
              <a:t> of </a:t>
            </a:r>
            <a:r>
              <a:rPr lang="it-IT" dirty="0" err="1"/>
              <a:t>mist</a:t>
            </a:r>
            <a:r>
              <a:rPr lang="it-IT" dirty="0"/>
              <a:t> </a:t>
            </a:r>
            <a:r>
              <a:rPr lang="it-IT" dirty="0" err="1"/>
              <a:t>is</a:t>
            </a:r>
            <a:r>
              <a:rPr lang="it-IT" dirty="0"/>
              <a:t> </a:t>
            </a:r>
            <a:r>
              <a:rPr lang="it-IT" dirty="0" err="1"/>
              <a:t>coherent</a:t>
            </a:r>
            <a:r>
              <a:rPr lang="it-IT" dirty="0"/>
              <a:t> with the </a:t>
            </a:r>
            <a:r>
              <a:rPr lang="it-IT" dirty="0" err="1"/>
              <a:t>results</a:t>
            </a:r>
            <a:r>
              <a:rPr lang="it-IT" dirty="0"/>
              <a:t> </a:t>
            </a:r>
            <a:r>
              <a:rPr lang="en-US" dirty="0"/>
              <a:t>on the efficacy of an aerosol made by droplets of water nebulized and activated trough a plasma discharge</a:t>
            </a:r>
          </a:p>
          <a:p>
            <a:pPr algn="just"/>
            <a:r>
              <a:rPr lang="en-US" dirty="0"/>
              <a:t>This </a:t>
            </a:r>
            <a:r>
              <a:rPr lang="en-US" dirty="0">
                <a:solidFill>
                  <a:schemeClr val="accent2"/>
                </a:solidFill>
              </a:rPr>
              <a:t>novel</a:t>
            </a:r>
            <a:r>
              <a:rPr lang="en-US" dirty="0"/>
              <a:t> application named </a:t>
            </a:r>
            <a:r>
              <a:rPr lang="en-US" dirty="0">
                <a:solidFill>
                  <a:schemeClr val="accent2"/>
                </a:solidFill>
              </a:rPr>
              <a:t>plasma-activated fog (PAF)</a:t>
            </a:r>
            <a:r>
              <a:rPr lang="en-US" dirty="0"/>
              <a:t> has been shown able to completely inhibited fungal growth and reduced fruit rot, improving food safety and extending the shelf life of fresh products, significantly lowering at the same time  pesticide residues. </a:t>
            </a:r>
            <a:endParaRPr lang="it-IT" dirty="0"/>
          </a:p>
        </p:txBody>
      </p:sp>
      <p:pic>
        <p:nvPicPr>
          <p:cNvPr id="7" name="Picture 2">
            <a:extLst>
              <a:ext uri="{FF2B5EF4-FFF2-40B4-BE49-F238E27FC236}">
                <a16:creationId xmlns:a16="http://schemas.microsoft.com/office/drawing/2014/main" id="{CEDE44DF-B99F-8B77-6431-A7C11B0BA5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631" y="2663232"/>
            <a:ext cx="3796093" cy="2004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0C7CFDAF-FDB3-783C-8568-3BE19C275BB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33" t="16985" r="22908" b="13902"/>
          <a:stretch/>
        </p:blipFill>
        <p:spPr bwMode="auto">
          <a:xfrm>
            <a:off x="5332988" y="2931309"/>
            <a:ext cx="2044166" cy="154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7">
            <a:extLst>
              <a:ext uri="{FF2B5EF4-FFF2-40B4-BE49-F238E27FC236}">
                <a16:creationId xmlns:a16="http://schemas.microsoft.com/office/drawing/2014/main" id="{6D67E7E5-5CA9-09EE-BAB5-C2B1808A1F89}"/>
              </a:ext>
            </a:extLst>
          </p:cNvPr>
          <p:cNvSpPr/>
          <p:nvPr/>
        </p:nvSpPr>
        <p:spPr>
          <a:xfrm>
            <a:off x="859558" y="5292174"/>
            <a:ext cx="10058399" cy="646331"/>
          </a:xfrm>
          <a:prstGeom prst="rect">
            <a:avLst/>
          </a:prstGeom>
        </p:spPr>
        <p:txBody>
          <a:bodyPr wrap="square">
            <a:spAutoFit/>
          </a:bodyPr>
          <a:lstStyle/>
          <a:p>
            <a:pPr algn="just"/>
            <a:r>
              <a:rPr lang="en-US" dirty="0"/>
              <a:t>Compared with the untreated control, both treatments with PAF significantly reduced rot symptoms by 40% and 74% after 5 min and 10 min of treatment, respectively.</a:t>
            </a:r>
            <a:endParaRPr lang="it-IT" dirty="0"/>
          </a:p>
        </p:txBody>
      </p:sp>
      <p:pic>
        <p:nvPicPr>
          <p:cNvPr id="11" name="Picture 2">
            <a:extLst>
              <a:ext uri="{FF2B5EF4-FFF2-40B4-BE49-F238E27FC236}">
                <a16:creationId xmlns:a16="http://schemas.microsoft.com/office/drawing/2014/main" id="{49AE83A9-7000-726C-F0BD-199C4503F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1807" y="2383172"/>
            <a:ext cx="2454088" cy="2612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sellaDiTesto 12">
            <a:extLst>
              <a:ext uri="{FF2B5EF4-FFF2-40B4-BE49-F238E27FC236}">
                <a16:creationId xmlns:a16="http://schemas.microsoft.com/office/drawing/2014/main" id="{2033D2DE-7E2C-02EF-9081-E00625A9EA5E}"/>
              </a:ext>
            </a:extLst>
          </p:cNvPr>
          <p:cNvSpPr txBox="1"/>
          <p:nvPr/>
        </p:nvSpPr>
        <p:spPr>
          <a:xfrm>
            <a:off x="7205169" y="6028996"/>
            <a:ext cx="6096000" cy="307777"/>
          </a:xfrm>
          <a:prstGeom prst="rect">
            <a:avLst/>
          </a:prstGeom>
          <a:noFill/>
        </p:spPr>
        <p:txBody>
          <a:bodyPr wrap="square">
            <a:spAutoFit/>
          </a:bodyPr>
          <a:lstStyle/>
          <a:p>
            <a:r>
              <a:rPr lang="it-IT" sz="1400" dirty="0"/>
              <a:t>D. Aceto, </a:t>
            </a:r>
            <a:r>
              <a:rPr lang="it-IT" sz="1400" i="1" dirty="0"/>
              <a:t>Chem. </a:t>
            </a:r>
            <a:r>
              <a:rPr lang="it-IT" sz="1400" i="1" dirty="0" err="1"/>
              <a:t>Biol</a:t>
            </a:r>
            <a:r>
              <a:rPr lang="it-IT" sz="1400" i="1" dirty="0"/>
              <a:t>. </a:t>
            </a:r>
            <a:r>
              <a:rPr lang="it-IT" sz="1400" i="1" dirty="0" err="1"/>
              <a:t>Technol</a:t>
            </a:r>
            <a:r>
              <a:rPr lang="it-IT" sz="1400" i="1" dirty="0"/>
              <a:t>. </a:t>
            </a:r>
            <a:r>
              <a:rPr lang="it-IT" sz="1400" i="1" dirty="0" err="1"/>
              <a:t>Agric</a:t>
            </a:r>
            <a:r>
              <a:rPr lang="it-IT" sz="1400" i="1" dirty="0"/>
              <a:t>.</a:t>
            </a:r>
            <a:r>
              <a:rPr lang="it-IT" sz="1400" dirty="0"/>
              <a:t> 2025, 12, 151</a:t>
            </a:r>
          </a:p>
        </p:txBody>
      </p:sp>
    </p:spTree>
    <p:extLst>
      <p:ext uri="{BB962C8B-B14F-4D97-AF65-F5344CB8AC3E}">
        <p14:creationId xmlns:p14="http://schemas.microsoft.com/office/powerpoint/2010/main" val="431219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2" name="Rectangle 1"/>
          <p:cNvSpPr/>
          <p:nvPr/>
        </p:nvSpPr>
        <p:spPr>
          <a:xfrm>
            <a:off x="5923155" y="5762180"/>
            <a:ext cx="5605345" cy="523220"/>
          </a:xfrm>
          <a:prstGeom prst="rect">
            <a:avLst/>
          </a:prstGeom>
        </p:spPr>
        <p:txBody>
          <a:bodyPr wrap="square">
            <a:spAutoFit/>
          </a:bodyPr>
          <a:lstStyle/>
          <a:p>
            <a:r>
              <a:rPr lang="it-IT" sz="1400" i="1" dirty="0"/>
              <a:t>IEEE TRANSACTIONS ON PLASMA SCIENCE, VOL. 43, NO. 10, OCTOBER 2015 K. </a:t>
            </a:r>
            <a:r>
              <a:rPr lang="it-IT" sz="1400" i="1" dirty="0" err="1"/>
              <a:t>Takaki</a:t>
            </a:r>
            <a:endParaRPr lang="it-IT" sz="1400" i="1" dirty="0"/>
          </a:p>
        </p:txBody>
      </p:sp>
      <p:sp>
        <p:nvSpPr>
          <p:cNvPr id="3" name="Rectangle 2"/>
          <p:cNvSpPr/>
          <p:nvPr/>
        </p:nvSpPr>
        <p:spPr>
          <a:xfrm>
            <a:off x="629368" y="722817"/>
            <a:ext cx="10567638" cy="2031325"/>
          </a:xfrm>
          <a:prstGeom prst="rect">
            <a:avLst/>
          </a:prstGeom>
        </p:spPr>
        <p:txBody>
          <a:bodyPr wrap="square">
            <a:spAutoFit/>
          </a:bodyPr>
          <a:lstStyle/>
          <a:p>
            <a:pPr algn="just"/>
            <a:r>
              <a:rPr lang="en-GB" noProof="0" dirty="0"/>
              <a:t>It is interesting noticing that </a:t>
            </a:r>
            <a:r>
              <a:rPr lang="en-GB" b="1" noProof="0" dirty="0">
                <a:solidFill>
                  <a:schemeClr val="accent5">
                    <a:lumMod val="75000"/>
                  </a:schemeClr>
                </a:solidFill>
              </a:rPr>
              <a:t>CAP</a:t>
            </a:r>
            <a:r>
              <a:rPr lang="en-GB" noProof="0" dirty="0"/>
              <a:t> can offer also alternative  innovative approaches to the </a:t>
            </a:r>
            <a:r>
              <a:rPr lang="en-GB" noProof="0" dirty="0" err="1"/>
              <a:t>sanification</a:t>
            </a:r>
            <a:r>
              <a:rPr lang="en-GB" noProof="0" dirty="0"/>
              <a:t> as the case of ethylene decomposition.</a:t>
            </a:r>
          </a:p>
          <a:p>
            <a:pPr algn="just"/>
            <a:endParaRPr lang="en-US" dirty="0"/>
          </a:p>
          <a:p>
            <a:pPr algn="just"/>
            <a:r>
              <a:rPr lang="en-US" dirty="0"/>
              <a:t>Ethylene (C</a:t>
            </a:r>
            <a:r>
              <a:rPr lang="en-US" baseline="-25000" dirty="0"/>
              <a:t>2</a:t>
            </a:r>
            <a:r>
              <a:rPr lang="en-US" dirty="0"/>
              <a:t>H</a:t>
            </a:r>
            <a:r>
              <a:rPr lang="en-US" baseline="-25000" dirty="0"/>
              <a:t>4</a:t>
            </a:r>
            <a:r>
              <a:rPr lang="en-US" dirty="0"/>
              <a:t>) is a plant phytohormone that plays a crucial role in fruit ripening.</a:t>
            </a:r>
          </a:p>
          <a:p>
            <a:pPr algn="just"/>
            <a:r>
              <a:rPr lang="en-US" dirty="0"/>
              <a:t>In a pioneering work decomposition of Ethylene was achieved using a Dielectric Barrier Discharge cylindrical reactor showing effective abatement   and proposed  as an alternative /complementary method to refrigeration for keeping freshness of fruits and vegetables during transportation</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799" y="3031141"/>
            <a:ext cx="4007005" cy="3217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706530" y="3181011"/>
            <a:ext cx="3451957" cy="2582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4733" y="170828"/>
            <a:ext cx="7437613" cy="477054"/>
          </a:xfrm>
          <a:prstGeom prst="rect">
            <a:avLst/>
          </a:prstGeom>
          <a:noFill/>
        </p:spPr>
        <p:txBody>
          <a:bodyPr wrap="none" rtlCol="0">
            <a:spAutoFit/>
          </a:bodyPr>
          <a:lstStyle/>
          <a:p>
            <a:r>
              <a:rPr lang="it-IT" sz="2500" b="1" dirty="0" err="1">
                <a:solidFill>
                  <a:srgbClr val="C00000"/>
                </a:solidFill>
                <a:latin typeface="+mj-lt"/>
              </a:rPr>
              <a:t>Food</a:t>
            </a:r>
            <a:r>
              <a:rPr lang="it-IT" sz="2500" b="1" dirty="0">
                <a:solidFill>
                  <a:srgbClr val="C00000"/>
                </a:solidFill>
                <a:latin typeface="+mj-lt"/>
              </a:rPr>
              <a:t> System </a:t>
            </a:r>
            <a:r>
              <a:rPr lang="it-IT" sz="2500" b="1" dirty="0" err="1">
                <a:solidFill>
                  <a:srgbClr val="C00000"/>
                </a:solidFill>
                <a:latin typeface="+mj-lt"/>
              </a:rPr>
              <a:t>Sanification</a:t>
            </a:r>
            <a:r>
              <a:rPr lang="it-IT" sz="2500" b="1" dirty="0">
                <a:solidFill>
                  <a:srgbClr val="C00000"/>
                </a:solidFill>
                <a:latin typeface="+mj-lt"/>
              </a:rPr>
              <a:t> : </a:t>
            </a:r>
            <a:r>
              <a:rPr lang="it-IT" sz="2500" b="1" dirty="0" err="1">
                <a:solidFill>
                  <a:srgbClr val="C00000"/>
                </a:solidFill>
                <a:latin typeface="+mj-lt"/>
              </a:rPr>
              <a:t>Etylene</a:t>
            </a:r>
            <a:r>
              <a:rPr lang="it-IT" sz="2500" b="1" dirty="0">
                <a:solidFill>
                  <a:srgbClr val="C00000"/>
                </a:solidFill>
                <a:latin typeface="+mj-lt"/>
              </a:rPr>
              <a:t> </a:t>
            </a:r>
            <a:r>
              <a:rPr lang="it-IT" sz="2500" b="1" dirty="0" err="1">
                <a:solidFill>
                  <a:srgbClr val="C00000"/>
                </a:solidFill>
                <a:latin typeface="+mj-lt"/>
              </a:rPr>
              <a:t>decomposition</a:t>
            </a:r>
            <a:endParaRPr lang="it-IT" sz="2500" b="1" dirty="0">
              <a:solidFill>
                <a:srgbClr val="C00000"/>
              </a:solidFill>
              <a:latin typeface="+mj-lt"/>
            </a:endParaRPr>
          </a:p>
        </p:txBody>
      </p:sp>
      <p:sp>
        <p:nvSpPr>
          <p:cNvPr id="5" name="Segnaposto data 1">
            <a:extLst>
              <a:ext uri="{FF2B5EF4-FFF2-40B4-BE49-F238E27FC236}">
                <a16:creationId xmlns:a16="http://schemas.microsoft.com/office/drawing/2014/main" id="{9B1755FB-EC12-A213-9E92-C22623CB14FD}"/>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6" name="Immagine 5" descr="Immagine che contiene testo, Carattere, logo, schermata&#10;&#10;Il contenuto generato dall'IA potrebbe non essere corretto.">
            <a:extLst>
              <a:ext uri="{FF2B5EF4-FFF2-40B4-BE49-F238E27FC236}">
                <a16:creationId xmlns:a16="http://schemas.microsoft.com/office/drawing/2014/main" id="{41C49271-B66E-82A2-B2B0-3563E3799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7" name="Segnaposto data 11">
            <a:extLst>
              <a:ext uri="{FF2B5EF4-FFF2-40B4-BE49-F238E27FC236}">
                <a16:creationId xmlns:a16="http://schemas.microsoft.com/office/drawing/2014/main" id="{666C5E2C-8FEE-CA06-E0DD-DBEB980834AD}"/>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Tree>
    <p:extLst>
      <p:ext uri="{BB962C8B-B14F-4D97-AF65-F5344CB8AC3E}">
        <p14:creationId xmlns:p14="http://schemas.microsoft.com/office/powerpoint/2010/main" val="2764762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2" name="TextBox 1"/>
          <p:cNvSpPr txBox="1"/>
          <p:nvPr/>
        </p:nvSpPr>
        <p:spPr>
          <a:xfrm>
            <a:off x="616665" y="185708"/>
            <a:ext cx="5867312" cy="477054"/>
          </a:xfrm>
          <a:prstGeom prst="rect">
            <a:avLst/>
          </a:prstGeom>
          <a:noFill/>
        </p:spPr>
        <p:txBody>
          <a:bodyPr wrap="none" rtlCol="0">
            <a:spAutoFit/>
          </a:bodyPr>
          <a:lstStyle/>
          <a:p>
            <a:r>
              <a:rPr lang="it-IT" sz="2500" dirty="0">
                <a:solidFill>
                  <a:srgbClr val="C00000"/>
                </a:solidFill>
                <a:latin typeface="+mj-lt"/>
              </a:rPr>
              <a:t>Plasma Medicine: </a:t>
            </a:r>
            <a:r>
              <a:rPr lang="it-IT" sz="2500" dirty="0" err="1">
                <a:solidFill>
                  <a:srgbClr val="C00000"/>
                </a:solidFill>
                <a:latin typeface="+mj-lt"/>
              </a:rPr>
              <a:t>interaction</a:t>
            </a:r>
            <a:r>
              <a:rPr lang="it-IT" sz="2500" dirty="0">
                <a:solidFill>
                  <a:srgbClr val="C00000"/>
                </a:solidFill>
                <a:latin typeface="+mj-lt"/>
              </a:rPr>
              <a:t> with </a:t>
            </a:r>
            <a:r>
              <a:rPr lang="it-IT" sz="2500" dirty="0" err="1">
                <a:solidFill>
                  <a:srgbClr val="C00000"/>
                </a:solidFill>
                <a:latin typeface="+mj-lt"/>
              </a:rPr>
              <a:t>cells</a:t>
            </a:r>
            <a:endParaRPr lang="it-IT" sz="2500" dirty="0">
              <a:solidFill>
                <a:srgbClr val="C00000"/>
              </a:solidFill>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366" y="2440741"/>
            <a:ext cx="5415307" cy="3795064"/>
          </a:xfrm>
          <a:prstGeom prst="rect">
            <a:avLst/>
          </a:prstGeom>
        </p:spPr>
      </p:pic>
      <p:sp>
        <p:nvSpPr>
          <p:cNvPr id="3" name="Segnaposto data 1">
            <a:extLst>
              <a:ext uri="{FF2B5EF4-FFF2-40B4-BE49-F238E27FC236}">
                <a16:creationId xmlns:a16="http://schemas.microsoft.com/office/drawing/2014/main" id="{52AA1844-28BD-A911-BDE8-6B06829380B2}"/>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4" name="Immagine 3" descr="Immagine che contiene testo, Carattere, logo, schermata&#10;&#10;Il contenuto generato dall'IA potrebbe non essere corretto.">
            <a:extLst>
              <a:ext uri="{FF2B5EF4-FFF2-40B4-BE49-F238E27FC236}">
                <a16:creationId xmlns:a16="http://schemas.microsoft.com/office/drawing/2014/main" id="{509C7A56-6078-34DA-5C0A-2DA0374C9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6" name="Segnaposto data 11">
            <a:extLst>
              <a:ext uri="{FF2B5EF4-FFF2-40B4-BE49-F238E27FC236}">
                <a16:creationId xmlns:a16="http://schemas.microsoft.com/office/drawing/2014/main" id="{DA380F01-8CD7-EA43-1B65-198B682F4403}"/>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8" name="TextBox 4">
            <a:extLst>
              <a:ext uri="{FF2B5EF4-FFF2-40B4-BE49-F238E27FC236}">
                <a16:creationId xmlns:a16="http://schemas.microsoft.com/office/drawing/2014/main" id="{9E8673DF-154A-A4CD-CB2E-422C0FFFDAE1}"/>
              </a:ext>
            </a:extLst>
          </p:cNvPr>
          <p:cNvSpPr txBox="1"/>
          <p:nvPr/>
        </p:nvSpPr>
        <p:spPr>
          <a:xfrm>
            <a:off x="599219" y="747451"/>
            <a:ext cx="10515600" cy="1754326"/>
          </a:xfrm>
          <a:prstGeom prst="rect">
            <a:avLst/>
          </a:prstGeom>
          <a:noFill/>
        </p:spPr>
        <p:txBody>
          <a:bodyPr wrap="square" rtlCol="0">
            <a:spAutoFit/>
          </a:bodyPr>
          <a:lstStyle/>
          <a:p>
            <a:pPr algn="just"/>
            <a:r>
              <a:rPr lang="it-IT" dirty="0" err="1"/>
              <a:t>Whatever</a:t>
            </a:r>
            <a:r>
              <a:rPr lang="it-IT" dirty="0"/>
              <a:t> the treatment the </a:t>
            </a:r>
            <a:r>
              <a:rPr lang="it-IT" dirty="0" err="1"/>
              <a:t>effects</a:t>
            </a:r>
            <a:r>
              <a:rPr lang="it-IT" dirty="0"/>
              <a:t> </a:t>
            </a:r>
            <a:r>
              <a:rPr lang="it-IT" dirty="0" err="1"/>
              <a:t>observed</a:t>
            </a:r>
            <a:r>
              <a:rPr lang="it-IT" dirty="0"/>
              <a:t> in </a:t>
            </a:r>
            <a:r>
              <a:rPr lang="it-IT" dirty="0" err="1"/>
              <a:t>food</a:t>
            </a:r>
            <a:r>
              <a:rPr lang="it-IT" dirty="0"/>
              <a:t> </a:t>
            </a:r>
            <a:r>
              <a:rPr lang="it-IT" dirty="0" err="1"/>
              <a:t>system</a:t>
            </a:r>
            <a:r>
              <a:rPr lang="it-IT" dirty="0"/>
              <a:t> </a:t>
            </a:r>
            <a:r>
              <a:rPr lang="it-IT" dirty="0" err="1"/>
              <a:t>applications</a:t>
            </a:r>
            <a:r>
              <a:rPr lang="it-IT" dirty="0"/>
              <a:t> are </a:t>
            </a:r>
            <a:r>
              <a:rPr lang="it-IT" dirty="0" err="1"/>
              <a:t>all</a:t>
            </a:r>
            <a:r>
              <a:rPr lang="it-IT" dirty="0"/>
              <a:t> </a:t>
            </a:r>
            <a:r>
              <a:rPr lang="it-IT" dirty="0" err="1"/>
              <a:t>related</a:t>
            </a:r>
            <a:r>
              <a:rPr lang="it-IT" dirty="0"/>
              <a:t> to the </a:t>
            </a:r>
            <a:r>
              <a:rPr lang="it-IT" dirty="0" err="1"/>
              <a:t>presence</a:t>
            </a:r>
            <a:r>
              <a:rPr lang="it-IT" dirty="0"/>
              <a:t> of </a:t>
            </a:r>
            <a:r>
              <a:rPr lang="it-IT" dirty="0" err="1"/>
              <a:t>chemical</a:t>
            </a:r>
            <a:r>
              <a:rPr lang="it-IT" dirty="0"/>
              <a:t> </a:t>
            </a:r>
            <a:r>
              <a:rPr lang="it-IT" dirty="0" err="1"/>
              <a:t>reactive</a:t>
            </a:r>
            <a:r>
              <a:rPr lang="it-IT" dirty="0"/>
              <a:t> </a:t>
            </a:r>
            <a:r>
              <a:rPr lang="it-IT" dirty="0" err="1"/>
              <a:t>species</a:t>
            </a:r>
            <a:r>
              <a:rPr lang="it-IT" dirty="0"/>
              <a:t>.</a:t>
            </a:r>
          </a:p>
          <a:p>
            <a:pPr algn="just"/>
            <a:r>
              <a:rPr lang="it-IT" dirty="0" err="1"/>
              <a:t>This</a:t>
            </a:r>
            <a:r>
              <a:rPr lang="it-IT" dirty="0"/>
              <a:t> </a:t>
            </a:r>
            <a:r>
              <a:rPr lang="it-IT" dirty="0" err="1"/>
              <a:t>effects</a:t>
            </a:r>
            <a:r>
              <a:rPr lang="it-IT" dirty="0"/>
              <a:t> </a:t>
            </a:r>
            <a:r>
              <a:rPr lang="it-IT" dirty="0" err="1"/>
              <a:t>were</a:t>
            </a:r>
            <a:r>
              <a:rPr lang="it-IT" dirty="0"/>
              <a:t> </a:t>
            </a:r>
            <a:r>
              <a:rPr lang="it-IT" dirty="0" err="1"/>
              <a:t>initially</a:t>
            </a:r>
            <a:r>
              <a:rPr lang="it-IT" dirty="0"/>
              <a:t> </a:t>
            </a:r>
            <a:r>
              <a:rPr lang="it-IT" dirty="0" err="1"/>
              <a:t>found</a:t>
            </a:r>
            <a:r>
              <a:rPr lang="it-IT" dirty="0"/>
              <a:t> in plasma medicine </a:t>
            </a:r>
            <a:r>
              <a:rPr lang="it-IT" dirty="0" err="1"/>
              <a:t>studies</a:t>
            </a:r>
            <a:r>
              <a:rPr lang="it-IT" dirty="0"/>
              <a:t>  so </a:t>
            </a:r>
            <a:r>
              <a:rPr lang="it-IT" dirty="0" err="1"/>
              <a:t>that</a:t>
            </a:r>
            <a:r>
              <a:rPr lang="it-IT" dirty="0"/>
              <a:t> Plasma </a:t>
            </a:r>
            <a:r>
              <a:rPr lang="it-IT" dirty="0" err="1"/>
              <a:t>Agricuture</a:t>
            </a:r>
            <a:r>
              <a:rPr lang="it-IT" dirty="0"/>
              <a:t> </a:t>
            </a:r>
            <a:r>
              <a:rPr lang="it-IT" dirty="0" err="1"/>
              <a:t>relies</a:t>
            </a:r>
            <a:r>
              <a:rPr lang="it-IT" dirty="0"/>
              <a:t> on </a:t>
            </a:r>
            <a:r>
              <a:rPr lang="it-IT" dirty="0" err="1"/>
              <a:t>this</a:t>
            </a:r>
            <a:r>
              <a:rPr lang="it-IT" dirty="0"/>
              <a:t> discipline </a:t>
            </a:r>
          </a:p>
          <a:p>
            <a:pPr algn="just"/>
            <a:r>
              <a:rPr lang="it-IT" dirty="0"/>
              <a:t>In </a:t>
            </a:r>
            <a:r>
              <a:rPr lang="it-IT" dirty="0" err="1"/>
              <a:t>particular</a:t>
            </a:r>
            <a:r>
              <a:rPr lang="it-IT" dirty="0"/>
              <a:t> </a:t>
            </a:r>
            <a:r>
              <a:rPr lang="it-IT" dirty="0" err="1"/>
              <a:t>it</a:t>
            </a:r>
            <a:r>
              <a:rPr lang="it-IT" dirty="0"/>
              <a:t> </a:t>
            </a:r>
            <a:r>
              <a:rPr lang="it-IT" dirty="0" err="1"/>
              <a:t>was</a:t>
            </a:r>
            <a:r>
              <a:rPr lang="it-IT" dirty="0"/>
              <a:t> </a:t>
            </a:r>
            <a:r>
              <a:rPr lang="it-IT" dirty="0" err="1"/>
              <a:t>observed</a:t>
            </a:r>
            <a:r>
              <a:rPr lang="it-IT" dirty="0"/>
              <a:t> </a:t>
            </a:r>
            <a:r>
              <a:rPr lang="it-IT" dirty="0" err="1"/>
              <a:t>that</a:t>
            </a:r>
            <a:r>
              <a:rPr lang="it-IT" dirty="0"/>
              <a:t> the </a:t>
            </a:r>
            <a:r>
              <a:rPr lang="it-IT" dirty="0" err="1"/>
              <a:t>effects</a:t>
            </a:r>
            <a:r>
              <a:rPr lang="it-IT" dirty="0"/>
              <a:t> </a:t>
            </a:r>
            <a:r>
              <a:rPr lang="it-IT" dirty="0" err="1"/>
              <a:t>were</a:t>
            </a:r>
            <a:r>
              <a:rPr lang="it-IT" dirty="0"/>
              <a:t> dose </a:t>
            </a:r>
            <a:r>
              <a:rPr lang="en-US" dirty="0"/>
              <a:t>dependent so that the oxidative stress can lead from  stimulation of cellular processes to cell death as in pioneering treatments for cancer. </a:t>
            </a:r>
          </a:p>
        </p:txBody>
      </p:sp>
    </p:spTree>
    <p:extLst>
      <p:ext uri="{BB962C8B-B14F-4D97-AF65-F5344CB8AC3E}">
        <p14:creationId xmlns:p14="http://schemas.microsoft.com/office/powerpoint/2010/main" val="2794595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2" name="TextBox 1"/>
          <p:cNvSpPr txBox="1"/>
          <p:nvPr/>
        </p:nvSpPr>
        <p:spPr>
          <a:xfrm>
            <a:off x="623888" y="198921"/>
            <a:ext cx="2658100" cy="477054"/>
          </a:xfrm>
          <a:prstGeom prst="rect">
            <a:avLst/>
          </a:prstGeom>
          <a:noFill/>
        </p:spPr>
        <p:txBody>
          <a:bodyPr wrap="none" rtlCol="0">
            <a:spAutoFit/>
          </a:bodyPr>
          <a:lstStyle/>
          <a:p>
            <a:r>
              <a:rPr lang="it-IT" sz="2500" b="1" dirty="0">
                <a:solidFill>
                  <a:srgbClr val="C00000"/>
                </a:solidFill>
                <a:latin typeface="+mj-lt"/>
              </a:rPr>
              <a:t>Plasma Medicine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062" y="2003463"/>
            <a:ext cx="5468557" cy="371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772619" y="2430332"/>
            <a:ext cx="4487922" cy="2862322"/>
          </a:xfrm>
          <a:prstGeom prst="rect">
            <a:avLst/>
          </a:prstGeom>
        </p:spPr>
        <p:txBody>
          <a:bodyPr wrap="square">
            <a:spAutoFit/>
          </a:bodyPr>
          <a:lstStyle/>
          <a:p>
            <a:r>
              <a:rPr lang="en-US" dirty="0"/>
              <a:t>Schematic depiction of low temperature plasma interacting with biological targets.</a:t>
            </a:r>
          </a:p>
          <a:p>
            <a:r>
              <a:rPr lang="en-US" dirty="0"/>
              <a:t> </a:t>
            </a:r>
          </a:p>
          <a:p>
            <a:r>
              <a:rPr lang="en-US" dirty="0"/>
              <a:t>Cells are typically covered by biological fluids, so the plasma first interacts with a liquid layer. </a:t>
            </a:r>
          </a:p>
          <a:p>
            <a:endParaRPr lang="en-US" dirty="0"/>
          </a:p>
          <a:p>
            <a:r>
              <a:rPr lang="en-US" dirty="0"/>
              <a:t>Secondary and tertiary reaction by-products generated in the liquid then interact with the biological cells.</a:t>
            </a:r>
            <a:endParaRPr lang="it-IT" dirty="0"/>
          </a:p>
        </p:txBody>
      </p:sp>
      <p:sp>
        <p:nvSpPr>
          <p:cNvPr id="8" name="Rectangle 7"/>
          <p:cNvSpPr/>
          <p:nvPr/>
        </p:nvSpPr>
        <p:spPr>
          <a:xfrm>
            <a:off x="1410165" y="5739735"/>
            <a:ext cx="9995848" cy="307777"/>
          </a:xfrm>
          <a:prstGeom prst="rect">
            <a:avLst/>
          </a:prstGeom>
        </p:spPr>
        <p:txBody>
          <a:bodyPr wrap="square">
            <a:spAutoFit/>
          </a:bodyPr>
          <a:lstStyle/>
          <a:p>
            <a:r>
              <a:rPr lang="fr-FR" sz="1400" dirty="0"/>
              <a:t>T </a:t>
            </a:r>
            <a:r>
              <a:rPr lang="fr-FR" sz="1400" dirty="0" err="1"/>
              <a:t>von</a:t>
            </a:r>
            <a:r>
              <a:rPr lang="fr-FR" sz="1400" dirty="0"/>
              <a:t> </a:t>
            </a:r>
            <a:r>
              <a:rPr lang="fr-FR" sz="1400" dirty="0" err="1"/>
              <a:t>Woedtke</a:t>
            </a:r>
            <a:r>
              <a:rPr lang="fr-FR" sz="1400" dirty="0"/>
              <a:t> et al 2022 Plasma Sources </a:t>
            </a:r>
            <a:r>
              <a:rPr lang="fr-FR" sz="1400" dirty="0" err="1"/>
              <a:t>Sci</a:t>
            </a:r>
            <a:r>
              <a:rPr lang="fr-FR" sz="1400" dirty="0"/>
              <a:t>. </a:t>
            </a:r>
            <a:r>
              <a:rPr lang="fr-FR" sz="1400" dirty="0" err="1"/>
              <a:t>Technol</a:t>
            </a:r>
            <a:r>
              <a:rPr lang="fr-FR" sz="1400" dirty="0"/>
              <a:t>. 31 054002 </a:t>
            </a:r>
            <a:endParaRPr lang="it-IT" sz="1400" dirty="0"/>
          </a:p>
        </p:txBody>
      </p:sp>
      <p:sp>
        <p:nvSpPr>
          <p:cNvPr id="3" name="Segnaposto data 1">
            <a:extLst>
              <a:ext uri="{FF2B5EF4-FFF2-40B4-BE49-F238E27FC236}">
                <a16:creationId xmlns:a16="http://schemas.microsoft.com/office/drawing/2014/main" id="{4F3593CF-3FBE-C074-BF8B-FD650EAEC104}"/>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6" name="Immagine 5" descr="Immagine che contiene testo, Carattere, logo, schermata&#10;&#10;Il contenuto generato dall'IA potrebbe non essere corretto.">
            <a:extLst>
              <a:ext uri="{FF2B5EF4-FFF2-40B4-BE49-F238E27FC236}">
                <a16:creationId xmlns:a16="http://schemas.microsoft.com/office/drawing/2014/main" id="{6EA10EF0-29A9-4788-DC26-E196AB100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9" name="Segnaposto data 11">
            <a:extLst>
              <a:ext uri="{FF2B5EF4-FFF2-40B4-BE49-F238E27FC236}">
                <a16:creationId xmlns:a16="http://schemas.microsoft.com/office/drawing/2014/main" id="{493AB553-1122-9BE8-EDAF-B85207621911}"/>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10" name="TextBox 4">
            <a:extLst>
              <a:ext uri="{FF2B5EF4-FFF2-40B4-BE49-F238E27FC236}">
                <a16:creationId xmlns:a16="http://schemas.microsoft.com/office/drawing/2014/main" id="{F516FFD1-1180-F96B-9B58-BA8529862DFA}"/>
              </a:ext>
            </a:extLst>
          </p:cNvPr>
          <p:cNvSpPr txBox="1"/>
          <p:nvPr/>
        </p:nvSpPr>
        <p:spPr>
          <a:xfrm>
            <a:off x="490940" y="803134"/>
            <a:ext cx="10515600" cy="1200329"/>
          </a:xfrm>
          <a:prstGeom prst="rect">
            <a:avLst/>
          </a:prstGeom>
          <a:noFill/>
        </p:spPr>
        <p:txBody>
          <a:bodyPr wrap="square" rtlCol="0">
            <a:spAutoFit/>
          </a:bodyPr>
          <a:lstStyle/>
          <a:p>
            <a:r>
              <a:rPr lang="en-US" dirty="0"/>
              <a:t>In plasma medicine the biological targets are exposed to  charged species, metastable species, and other atomic and molecular reactive species depending on the direct or indirect treatment.</a:t>
            </a:r>
          </a:p>
          <a:p>
            <a:r>
              <a:rPr lang="en-US" dirty="0"/>
              <a:t>When the liquid-dominated bio-interfaces enter in contact with these primary species , other secondary reactive species ae generated with strong oxidative properties</a:t>
            </a:r>
          </a:p>
        </p:txBody>
      </p:sp>
    </p:spTree>
    <p:extLst>
      <p:ext uri="{BB962C8B-B14F-4D97-AF65-F5344CB8AC3E}">
        <p14:creationId xmlns:p14="http://schemas.microsoft.com/office/powerpoint/2010/main" val="771064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2" name="TextBox 1"/>
          <p:cNvSpPr txBox="1"/>
          <p:nvPr/>
        </p:nvSpPr>
        <p:spPr>
          <a:xfrm>
            <a:off x="623888" y="218652"/>
            <a:ext cx="5547352" cy="477054"/>
          </a:xfrm>
          <a:prstGeom prst="rect">
            <a:avLst/>
          </a:prstGeom>
          <a:noFill/>
        </p:spPr>
        <p:txBody>
          <a:bodyPr wrap="none" rtlCol="0">
            <a:spAutoFit/>
          </a:bodyPr>
          <a:lstStyle/>
          <a:p>
            <a:r>
              <a:rPr lang="it-IT" sz="2500" b="1" dirty="0" err="1">
                <a:solidFill>
                  <a:srgbClr val="C00000"/>
                </a:solidFill>
                <a:latin typeface="+mj-lt"/>
              </a:rPr>
              <a:t>Coagulation</a:t>
            </a:r>
            <a:r>
              <a:rPr lang="it-IT" sz="2500" b="1" dirty="0">
                <a:solidFill>
                  <a:srgbClr val="C00000"/>
                </a:solidFill>
                <a:latin typeface="+mj-lt"/>
              </a:rPr>
              <a:t> Padova Group </a:t>
            </a:r>
            <a:r>
              <a:rPr lang="it-IT" sz="2500" b="1" dirty="0" err="1">
                <a:solidFill>
                  <a:srgbClr val="C00000"/>
                </a:solidFill>
                <a:latin typeface="+mj-lt"/>
              </a:rPr>
              <a:t>activities</a:t>
            </a:r>
            <a:r>
              <a:rPr lang="it-IT" sz="2500" b="1" dirty="0">
                <a:solidFill>
                  <a:srgbClr val="C00000"/>
                </a:solidFill>
                <a:latin typeface="+mj-lt"/>
              </a:rPr>
              <a:t> </a:t>
            </a:r>
          </a:p>
        </p:txBody>
      </p:sp>
      <p:sp>
        <p:nvSpPr>
          <p:cNvPr id="3" name="Segnaposto data 1">
            <a:extLst>
              <a:ext uri="{FF2B5EF4-FFF2-40B4-BE49-F238E27FC236}">
                <a16:creationId xmlns:a16="http://schemas.microsoft.com/office/drawing/2014/main" id="{894B8900-FF31-A190-3AD4-D7BB82D26E1B}"/>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6" name="Immagine 5" descr="Immagine che contiene testo, Carattere, logo, schermata&#10;&#10;Il contenuto generato dall'IA potrebbe non essere corretto.">
            <a:extLst>
              <a:ext uri="{FF2B5EF4-FFF2-40B4-BE49-F238E27FC236}">
                <a16:creationId xmlns:a16="http://schemas.microsoft.com/office/drawing/2014/main" id="{BFDF9F1D-AC2D-CA9D-2412-5059CEDA4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7" name="Segnaposto data 11">
            <a:extLst>
              <a:ext uri="{FF2B5EF4-FFF2-40B4-BE49-F238E27FC236}">
                <a16:creationId xmlns:a16="http://schemas.microsoft.com/office/drawing/2014/main" id="{58B1857A-756C-FFFA-7EE0-A10B0C37B8F4}"/>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13" name="Rectangle 4">
            <a:extLst>
              <a:ext uri="{FF2B5EF4-FFF2-40B4-BE49-F238E27FC236}">
                <a16:creationId xmlns:a16="http://schemas.microsoft.com/office/drawing/2014/main" id="{7CF8E2C7-DA24-E328-8EB9-4748449FC9A3}"/>
              </a:ext>
            </a:extLst>
          </p:cNvPr>
          <p:cNvSpPr/>
          <p:nvPr/>
        </p:nvSpPr>
        <p:spPr>
          <a:xfrm>
            <a:off x="6825243" y="5975812"/>
            <a:ext cx="5168707" cy="307777"/>
          </a:xfrm>
          <a:prstGeom prst="rect">
            <a:avLst/>
          </a:prstGeom>
        </p:spPr>
        <p:txBody>
          <a:bodyPr wrap="square">
            <a:spAutoFit/>
          </a:bodyPr>
          <a:lstStyle/>
          <a:p>
            <a:pPr algn="just"/>
            <a:r>
              <a:rPr lang="en-US" sz="1400" i="1" dirty="0"/>
              <a:t>Paola </a:t>
            </a:r>
            <a:r>
              <a:rPr lang="en-US" sz="1400" i="1" dirty="0" err="1"/>
              <a:t>Brun,et</a:t>
            </a:r>
            <a:r>
              <a:rPr lang="en-US" sz="1400" i="1" dirty="0"/>
              <a:t> al. Plasma Medicine, 5(2–4): 237–247 (2015</a:t>
            </a:r>
            <a:r>
              <a:rPr lang="en-US" sz="1400" dirty="0"/>
              <a:t>)</a:t>
            </a:r>
            <a:endParaRPr lang="it-IT" sz="1400" dirty="0"/>
          </a:p>
        </p:txBody>
      </p:sp>
      <p:sp>
        <p:nvSpPr>
          <p:cNvPr id="15" name="TextBox 3">
            <a:extLst>
              <a:ext uri="{FF2B5EF4-FFF2-40B4-BE49-F238E27FC236}">
                <a16:creationId xmlns:a16="http://schemas.microsoft.com/office/drawing/2014/main" id="{0C7D4568-0129-C1CC-DA85-62D161CC9B4F}"/>
              </a:ext>
            </a:extLst>
          </p:cNvPr>
          <p:cNvSpPr txBox="1"/>
          <p:nvPr/>
        </p:nvSpPr>
        <p:spPr>
          <a:xfrm>
            <a:off x="579836" y="1469506"/>
            <a:ext cx="10440365" cy="923330"/>
          </a:xfrm>
          <a:prstGeom prst="rect">
            <a:avLst/>
          </a:prstGeom>
          <a:noFill/>
        </p:spPr>
        <p:txBody>
          <a:bodyPr wrap="square" rtlCol="0">
            <a:spAutoFit/>
          </a:bodyPr>
          <a:lstStyle/>
          <a:p>
            <a:pPr algn="just"/>
            <a:r>
              <a:rPr lang="en-US" b="1" dirty="0">
                <a:solidFill>
                  <a:schemeClr val="accent5">
                    <a:lumMod val="75000"/>
                  </a:schemeClr>
                </a:solidFill>
              </a:rPr>
              <a:t>CAP</a:t>
            </a:r>
            <a:r>
              <a:rPr lang="it-IT" dirty="0"/>
              <a:t> </a:t>
            </a:r>
            <a:r>
              <a:rPr lang="en-US" dirty="0"/>
              <a:t>produced by applying a radio-frequency (RF) electric field to a flow of helium at atmospheric pressure </a:t>
            </a:r>
            <a:r>
              <a:rPr lang="it-IT" dirty="0" err="1"/>
              <a:t>has</a:t>
            </a:r>
            <a:r>
              <a:rPr lang="it-IT" dirty="0"/>
              <a:t> </a:t>
            </a:r>
            <a:r>
              <a:rPr lang="it-IT" dirty="0" err="1"/>
              <a:t>shown</a:t>
            </a:r>
            <a:r>
              <a:rPr lang="it-IT" dirty="0"/>
              <a:t> in-vitro </a:t>
            </a:r>
            <a:r>
              <a:rPr lang="it-IT" dirty="0" err="1"/>
              <a:t>effective</a:t>
            </a:r>
            <a:r>
              <a:rPr lang="it-IT" dirty="0"/>
              <a:t> promotion of </a:t>
            </a:r>
            <a:r>
              <a:rPr lang="it-IT" dirty="0" err="1"/>
              <a:t>proliferation</a:t>
            </a:r>
            <a:r>
              <a:rPr lang="it-IT" dirty="0"/>
              <a:t> of </a:t>
            </a:r>
            <a:r>
              <a:rPr lang="it-IT" dirty="0" err="1"/>
              <a:t>fibroplast</a:t>
            </a:r>
            <a:r>
              <a:rPr lang="it-IT" dirty="0"/>
              <a:t> i.e. the </a:t>
            </a:r>
            <a:r>
              <a:rPr lang="it-IT" dirty="0" err="1"/>
              <a:t>biological</a:t>
            </a:r>
            <a:r>
              <a:rPr lang="it-IT" dirty="0"/>
              <a:t> </a:t>
            </a:r>
            <a:r>
              <a:rPr lang="it-IT" dirty="0" err="1"/>
              <a:t>cells</a:t>
            </a:r>
            <a:r>
              <a:rPr lang="it-IT" dirty="0"/>
              <a:t> </a:t>
            </a:r>
            <a:r>
              <a:rPr lang="it-IT" dirty="0" err="1"/>
              <a:t>entering</a:t>
            </a:r>
            <a:r>
              <a:rPr lang="it-IT" dirty="0"/>
              <a:t> in the </a:t>
            </a:r>
            <a:r>
              <a:rPr lang="it-IT" dirty="0" err="1"/>
              <a:t>process</a:t>
            </a:r>
            <a:r>
              <a:rPr lang="it-IT" dirty="0"/>
              <a:t> of </a:t>
            </a:r>
            <a:r>
              <a:rPr lang="it-IT" dirty="0" err="1"/>
              <a:t>coagulation</a:t>
            </a:r>
            <a:r>
              <a:rPr lang="it-IT" dirty="0"/>
              <a:t>.</a:t>
            </a:r>
          </a:p>
        </p:txBody>
      </p:sp>
      <p:grpSp>
        <p:nvGrpSpPr>
          <p:cNvPr id="16" name="Group 11">
            <a:extLst>
              <a:ext uri="{FF2B5EF4-FFF2-40B4-BE49-F238E27FC236}">
                <a16:creationId xmlns:a16="http://schemas.microsoft.com/office/drawing/2014/main" id="{C0CCEA8C-CE18-653E-BF15-CCFA243AA675}"/>
              </a:ext>
            </a:extLst>
          </p:cNvPr>
          <p:cNvGrpSpPr/>
          <p:nvPr/>
        </p:nvGrpSpPr>
        <p:grpSpPr>
          <a:xfrm>
            <a:off x="6623822" y="2184595"/>
            <a:ext cx="3445727" cy="3563852"/>
            <a:chOff x="6623822" y="2095385"/>
            <a:chExt cx="3445727" cy="3563852"/>
          </a:xfrm>
        </p:grpSpPr>
        <p:pic>
          <p:nvPicPr>
            <p:cNvPr id="17" name="Picture 2">
              <a:extLst>
                <a:ext uri="{FF2B5EF4-FFF2-40B4-BE49-F238E27FC236}">
                  <a16:creationId xmlns:a16="http://schemas.microsoft.com/office/drawing/2014/main" id="{425353F6-272E-E911-064C-C03DB1B58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88" r="42139" b="9587"/>
            <a:stretch/>
          </p:blipFill>
          <p:spPr bwMode="auto">
            <a:xfrm>
              <a:off x="6623822" y="2095385"/>
              <a:ext cx="3445727" cy="3563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0">
              <a:extLst>
                <a:ext uri="{FF2B5EF4-FFF2-40B4-BE49-F238E27FC236}">
                  <a16:creationId xmlns:a16="http://schemas.microsoft.com/office/drawing/2014/main" id="{BE417A3E-A205-0BB5-34A6-52D93127AF7C}"/>
                </a:ext>
              </a:extLst>
            </p:cNvPr>
            <p:cNvGrpSpPr/>
            <p:nvPr/>
          </p:nvGrpSpPr>
          <p:grpSpPr>
            <a:xfrm>
              <a:off x="7062841" y="5129560"/>
              <a:ext cx="1441420" cy="369332"/>
              <a:chOff x="7062841" y="5129560"/>
              <a:chExt cx="1441420" cy="369332"/>
            </a:xfrm>
          </p:grpSpPr>
          <p:sp>
            <p:nvSpPr>
              <p:cNvPr id="19" name="Rectangle 9">
                <a:extLst>
                  <a:ext uri="{FF2B5EF4-FFF2-40B4-BE49-F238E27FC236}">
                    <a16:creationId xmlns:a16="http://schemas.microsoft.com/office/drawing/2014/main" id="{9710BF92-41B3-DDC8-3478-C9872F0784FC}"/>
                  </a:ext>
                </a:extLst>
              </p:cNvPr>
              <p:cNvSpPr/>
              <p:nvPr/>
            </p:nvSpPr>
            <p:spPr>
              <a:xfrm>
                <a:off x="7783551" y="5129560"/>
                <a:ext cx="563134"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8">
                <a:extLst>
                  <a:ext uri="{FF2B5EF4-FFF2-40B4-BE49-F238E27FC236}">
                    <a16:creationId xmlns:a16="http://schemas.microsoft.com/office/drawing/2014/main" id="{C89DD58C-F136-AD17-07AB-0DCBB1BA8E6A}"/>
                  </a:ext>
                </a:extLst>
              </p:cNvPr>
              <p:cNvSpPr txBox="1"/>
              <p:nvPr/>
            </p:nvSpPr>
            <p:spPr>
              <a:xfrm>
                <a:off x="7062841" y="5129560"/>
                <a:ext cx="1441420" cy="369332"/>
              </a:xfrm>
              <a:prstGeom prst="rect">
                <a:avLst/>
              </a:prstGeom>
              <a:noFill/>
            </p:spPr>
            <p:txBody>
              <a:bodyPr wrap="none" rtlCol="0">
                <a:spAutoFit/>
              </a:bodyPr>
              <a:lstStyle/>
              <a:p>
                <a:r>
                  <a:rPr lang="it-IT" dirty="0"/>
                  <a:t>No </a:t>
                </a:r>
                <a:r>
                  <a:rPr lang="it-IT" dirty="0" err="1"/>
                  <a:t>treated</a:t>
                </a:r>
                <a:r>
                  <a:rPr lang="it-IT" dirty="0"/>
                  <a:t>  l</a:t>
                </a:r>
              </a:p>
            </p:txBody>
          </p:sp>
        </p:grpSp>
      </p:grpSp>
      <p:sp>
        <p:nvSpPr>
          <p:cNvPr id="21" name="Rectangle 13">
            <a:extLst>
              <a:ext uri="{FF2B5EF4-FFF2-40B4-BE49-F238E27FC236}">
                <a16:creationId xmlns:a16="http://schemas.microsoft.com/office/drawing/2014/main" id="{A2AB6DD2-9CDA-302B-4CE8-FF3574F5F5F2}"/>
              </a:ext>
            </a:extLst>
          </p:cNvPr>
          <p:cNvSpPr/>
          <p:nvPr/>
        </p:nvSpPr>
        <p:spPr>
          <a:xfrm>
            <a:off x="579836" y="764464"/>
            <a:ext cx="10643191" cy="646331"/>
          </a:xfrm>
          <a:prstGeom prst="rect">
            <a:avLst/>
          </a:prstGeom>
        </p:spPr>
        <p:txBody>
          <a:bodyPr wrap="square">
            <a:spAutoFit/>
          </a:bodyPr>
          <a:lstStyle/>
          <a:p>
            <a:pPr algn="just"/>
            <a:r>
              <a:rPr lang="en-US" dirty="0"/>
              <a:t>Coagulation is a good example of a  dynamic, well-organized process requiring cooperation of </a:t>
            </a:r>
            <a:r>
              <a:rPr lang="en-US" dirty="0">
                <a:solidFill>
                  <a:schemeClr val="accent2"/>
                </a:solidFill>
              </a:rPr>
              <a:t>different intracellular signaling </a:t>
            </a:r>
            <a:r>
              <a:rPr lang="en-US" dirty="0"/>
              <a:t>to repair lesions and damaged tissues.</a:t>
            </a:r>
            <a:endParaRPr lang="it-IT" dirty="0"/>
          </a:p>
        </p:txBody>
      </p:sp>
      <p:pic>
        <p:nvPicPr>
          <p:cNvPr id="22" name="Picture 12">
            <a:extLst>
              <a:ext uri="{FF2B5EF4-FFF2-40B4-BE49-F238E27FC236}">
                <a16:creationId xmlns:a16="http://schemas.microsoft.com/office/drawing/2014/main" id="{7C0EC522-1FBC-5BFB-68A9-57DCAB7FC0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250" y="2480481"/>
            <a:ext cx="3163634" cy="2986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a:extLst>
              <a:ext uri="{FF2B5EF4-FFF2-40B4-BE49-F238E27FC236}">
                <a16:creationId xmlns:a16="http://schemas.microsoft.com/office/drawing/2014/main" id="{91122EE6-854F-4DD3-1035-D3F9208FC4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8364" y="3729251"/>
            <a:ext cx="1995619" cy="1834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Oval 15">
            <a:extLst>
              <a:ext uri="{FF2B5EF4-FFF2-40B4-BE49-F238E27FC236}">
                <a16:creationId xmlns:a16="http://schemas.microsoft.com/office/drawing/2014/main" id="{D2EE84DD-6F2C-0BAD-DE54-A15D3E3C19ED}"/>
              </a:ext>
            </a:extLst>
          </p:cNvPr>
          <p:cNvSpPr/>
          <p:nvPr/>
        </p:nvSpPr>
        <p:spPr>
          <a:xfrm>
            <a:off x="9046521" y="2695549"/>
            <a:ext cx="914400" cy="68504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solidFill>
            </a:endParaRPr>
          </a:p>
        </p:txBody>
      </p:sp>
      <p:sp>
        <p:nvSpPr>
          <p:cNvPr id="25" name="Oval 16">
            <a:extLst>
              <a:ext uri="{FF2B5EF4-FFF2-40B4-BE49-F238E27FC236}">
                <a16:creationId xmlns:a16="http://schemas.microsoft.com/office/drawing/2014/main" id="{43C9C78D-E241-B3AD-9A45-486671FDE9D0}"/>
              </a:ext>
            </a:extLst>
          </p:cNvPr>
          <p:cNvSpPr/>
          <p:nvPr/>
        </p:nvSpPr>
        <p:spPr>
          <a:xfrm>
            <a:off x="7697972" y="4533721"/>
            <a:ext cx="648713" cy="68504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solidFill>
            </a:endParaRPr>
          </a:p>
        </p:txBody>
      </p:sp>
    </p:spTree>
    <p:extLst>
      <p:ext uri="{BB962C8B-B14F-4D97-AF65-F5344CB8AC3E}">
        <p14:creationId xmlns:p14="http://schemas.microsoft.com/office/powerpoint/2010/main" val="1724845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8" name="TextBox 7"/>
          <p:cNvSpPr txBox="1"/>
          <p:nvPr/>
        </p:nvSpPr>
        <p:spPr>
          <a:xfrm>
            <a:off x="581906" y="243079"/>
            <a:ext cx="4751301" cy="477054"/>
          </a:xfrm>
          <a:prstGeom prst="rect">
            <a:avLst/>
          </a:prstGeom>
          <a:noFill/>
        </p:spPr>
        <p:txBody>
          <a:bodyPr wrap="square" rtlCol="0">
            <a:spAutoFit/>
          </a:bodyPr>
          <a:lstStyle/>
          <a:p>
            <a:r>
              <a:rPr lang="it-IT" sz="2500" b="1" dirty="0" err="1">
                <a:solidFill>
                  <a:srgbClr val="C00000"/>
                </a:solidFill>
                <a:latin typeface="+mj-lt"/>
              </a:rPr>
              <a:t>Wound</a:t>
            </a:r>
            <a:r>
              <a:rPr lang="it-IT" sz="2500" b="1" dirty="0">
                <a:solidFill>
                  <a:srgbClr val="C00000"/>
                </a:solidFill>
                <a:latin typeface="+mj-lt"/>
              </a:rPr>
              <a:t> </a:t>
            </a:r>
            <a:r>
              <a:rPr lang="it-IT" sz="2500" b="1" dirty="0" err="1">
                <a:solidFill>
                  <a:srgbClr val="C00000"/>
                </a:solidFill>
                <a:latin typeface="+mj-lt"/>
              </a:rPr>
              <a:t>healing</a:t>
            </a:r>
            <a:r>
              <a:rPr lang="it-IT" sz="2500" b="1" dirty="0">
                <a:solidFill>
                  <a:srgbClr val="C00000"/>
                </a:solidFill>
                <a:latin typeface="+mj-lt"/>
              </a:rPr>
              <a:t> and </a:t>
            </a:r>
            <a:r>
              <a:rPr lang="it-IT" sz="2500" b="1" dirty="0" err="1">
                <a:solidFill>
                  <a:srgbClr val="C00000"/>
                </a:solidFill>
                <a:latin typeface="+mj-lt"/>
              </a:rPr>
              <a:t>disinfection</a:t>
            </a:r>
            <a:endParaRPr lang="it-IT" sz="2500" b="1" dirty="0">
              <a:solidFill>
                <a:srgbClr val="C00000"/>
              </a:solidFill>
              <a:latin typeface="+mj-lt"/>
            </a:endParaRPr>
          </a:p>
        </p:txBody>
      </p:sp>
      <p:sp>
        <p:nvSpPr>
          <p:cNvPr id="4" name="Segnaposto data 1">
            <a:extLst>
              <a:ext uri="{FF2B5EF4-FFF2-40B4-BE49-F238E27FC236}">
                <a16:creationId xmlns:a16="http://schemas.microsoft.com/office/drawing/2014/main" id="{AA898DA7-A3E0-2C14-F7D3-1C20FA45CA35}"/>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B24F570B-24C2-1D8A-C20B-DC80F844D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11" name="Segnaposto data 11">
            <a:extLst>
              <a:ext uri="{FF2B5EF4-FFF2-40B4-BE49-F238E27FC236}">
                <a16:creationId xmlns:a16="http://schemas.microsoft.com/office/drawing/2014/main" id="{259B059A-328A-6767-B135-23DF8FB33094}"/>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13" name="Rectangle 2">
            <a:extLst>
              <a:ext uri="{FF2B5EF4-FFF2-40B4-BE49-F238E27FC236}">
                <a16:creationId xmlns:a16="http://schemas.microsoft.com/office/drawing/2014/main" id="{52A90F25-39C2-C6A4-9EEE-34813187B6A3}"/>
              </a:ext>
            </a:extLst>
          </p:cNvPr>
          <p:cNvSpPr/>
          <p:nvPr/>
        </p:nvSpPr>
        <p:spPr>
          <a:xfrm>
            <a:off x="693898" y="3246138"/>
            <a:ext cx="4851008" cy="338554"/>
          </a:xfrm>
          <a:prstGeom prst="rect">
            <a:avLst/>
          </a:prstGeom>
        </p:spPr>
        <p:txBody>
          <a:bodyPr wrap="none">
            <a:spAutoFit/>
          </a:bodyPr>
          <a:lstStyle/>
          <a:p>
            <a:r>
              <a:rPr lang="it-IT" sz="1600" i="1" dirty="0"/>
              <a:t>P. </a:t>
            </a:r>
            <a:r>
              <a:rPr lang="it-IT" sz="1600" i="1" dirty="0" err="1"/>
              <a:t>Brun</a:t>
            </a:r>
            <a:r>
              <a:rPr lang="it-IT" sz="1600" i="1" dirty="0"/>
              <a:t> et </a:t>
            </a:r>
            <a:r>
              <a:rPr lang="it-IT" sz="1600" i="1" dirty="0" err="1"/>
              <a:t>al.Plasma</a:t>
            </a:r>
            <a:r>
              <a:rPr lang="it-IT" sz="1600" i="1" dirty="0"/>
              <a:t> Medicine, 7(2):147–157 (2017)</a:t>
            </a:r>
          </a:p>
        </p:txBody>
      </p:sp>
      <p:sp>
        <p:nvSpPr>
          <p:cNvPr id="17" name="Rectangle 9">
            <a:extLst>
              <a:ext uri="{FF2B5EF4-FFF2-40B4-BE49-F238E27FC236}">
                <a16:creationId xmlns:a16="http://schemas.microsoft.com/office/drawing/2014/main" id="{5CBCCDCB-D9D1-5D9F-A26A-7E03E625B24A}"/>
              </a:ext>
            </a:extLst>
          </p:cNvPr>
          <p:cNvSpPr/>
          <p:nvPr/>
        </p:nvSpPr>
        <p:spPr>
          <a:xfrm>
            <a:off x="654206" y="5566301"/>
            <a:ext cx="5917004" cy="338554"/>
          </a:xfrm>
          <a:prstGeom prst="rect">
            <a:avLst/>
          </a:prstGeom>
        </p:spPr>
        <p:txBody>
          <a:bodyPr wrap="none">
            <a:spAutoFit/>
          </a:bodyPr>
          <a:lstStyle/>
          <a:p>
            <a:r>
              <a:rPr lang="it-IT" sz="1600" i="1" dirty="0"/>
              <a:t>E. Martines </a:t>
            </a:r>
            <a:r>
              <a:rPr lang="it-IT" sz="1600" i="1" dirty="0" err="1"/>
              <a:t>etal.Clinical</a:t>
            </a:r>
            <a:r>
              <a:rPr lang="it-IT" sz="1600" i="1" dirty="0"/>
              <a:t> Plasma Medicine 17–18 (2020) 100095</a:t>
            </a:r>
          </a:p>
        </p:txBody>
      </p:sp>
      <p:sp>
        <p:nvSpPr>
          <p:cNvPr id="2" name="Rectangle 1">
            <a:extLst>
              <a:ext uri="{FF2B5EF4-FFF2-40B4-BE49-F238E27FC236}">
                <a16:creationId xmlns:a16="http://schemas.microsoft.com/office/drawing/2014/main" id="{1BBFC481-2C1A-A415-5F7F-D1D684D0F4A3}"/>
              </a:ext>
            </a:extLst>
          </p:cNvPr>
          <p:cNvSpPr/>
          <p:nvPr/>
        </p:nvSpPr>
        <p:spPr>
          <a:xfrm>
            <a:off x="654206" y="720133"/>
            <a:ext cx="6657528" cy="2308324"/>
          </a:xfrm>
          <a:prstGeom prst="rect">
            <a:avLst/>
          </a:prstGeom>
        </p:spPr>
        <p:txBody>
          <a:bodyPr wrap="square">
            <a:spAutoFit/>
          </a:bodyPr>
          <a:lstStyle/>
          <a:p>
            <a:r>
              <a:rPr lang="en-US" dirty="0"/>
              <a:t>CAP offers the possibility of </a:t>
            </a:r>
            <a:r>
              <a:rPr lang="en-US" dirty="0">
                <a:solidFill>
                  <a:schemeClr val="accent2"/>
                </a:solidFill>
              </a:rPr>
              <a:t>new treatments </a:t>
            </a:r>
            <a:r>
              <a:rPr lang="en-US" dirty="0"/>
              <a:t>were the conventional ones are poorly or not effective as in case of Infectious </a:t>
            </a:r>
            <a:r>
              <a:rPr lang="en-US" dirty="0">
                <a:hlinkClick r:id="rId3" tooltip="Learn more about keratitis from ScienceDirect's AI-generated Topic Pages"/>
              </a:rPr>
              <a:t>keratitis</a:t>
            </a:r>
            <a:r>
              <a:rPr lang="en-US" dirty="0"/>
              <a:t> of the eye which is induced by proliferation and penetration of microorganisms in the cornea. </a:t>
            </a:r>
          </a:p>
          <a:p>
            <a:endParaRPr lang="en-US" dirty="0"/>
          </a:p>
          <a:p>
            <a:r>
              <a:rPr lang="en-US" dirty="0"/>
              <a:t>The same RF source in Helium has been applied showing e</a:t>
            </a:r>
            <a:r>
              <a:rPr lang="en-US" dirty="0">
                <a:solidFill>
                  <a:schemeClr val="accent2"/>
                </a:solidFill>
              </a:rPr>
              <a:t>ffective inactivation </a:t>
            </a:r>
            <a:r>
              <a:rPr lang="en-US" dirty="0"/>
              <a:t>of Gram-positive  and Gram-negative bacteria including those antibiotic-resistant </a:t>
            </a:r>
          </a:p>
        </p:txBody>
      </p:sp>
      <p:sp>
        <p:nvSpPr>
          <p:cNvPr id="3" name="Rectangle 8">
            <a:extLst>
              <a:ext uri="{FF2B5EF4-FFF2-40B4-BE49-F238E27FC236}">
                <a16:creationId xmlns:a16="http://schemas.microsoft.com/office/drawing/2014/main" id="{3E041F8F-CF60-E2F8-CA42-6833E2D71978}"/>
              </a:ext>
            </a:extLst>
          </p:cNvPr>
          <p:cNvSpPr/>
          <p:nvPr/>
        </p:nvSpPr>
        <p:spPr>
          <a:xfrm>
            <a:off x="654206" y="4079374"/>
            <a:ext cx="7150092" cy="1200329"/>
          </a:xfrm>
          <a:prstGeom prst="rect">
            <a:avLst/>
          </a:prstGeom>
        </p:spPr>
        <p:txBody>
          <a:bodyPr wrap="square">
            <a:spAutoFit/>
          </a:bodyPr>
          <a:lstStyle/>
          <a:p>
            <a:r>
              <a:rPr lang="en-US" dirty="0"/>
              <a:t>As an application of the </a:t>
            </a:r>
            <a:r>
              <a:rPr lang="en-US" dirty="0">
                <a:solidFill>
                  <a:schemeClr val="accent2"/>
                </a:solidFill>
              </a:rPr>
              <a:t>faster coagulation and sterilization </a:t>
            </a:r>
            <a:r>
              <a:rPr lang="en-US" dirty="0"/>
              <a:t>effectiveness  a specific CAP source has been developed  showing a faster  wound closure time and a drastic reduction of  the bacterial load in test on animals .</a:t>
            </a:r>
          </a:p>
        </p:txBody>
      </p:sp>
      <p:pic>
        <p:nvPicPr>
          <p:cNvPr id="6" name="Picture 2">
            <a:extLst>
              <a:ext uri="{FF2B5EF4-FFF2-40B4-BE49-F238E27FC236}">
                <a16:creationId xmlns:a16="http://schemas.microsoft.com/office/drawing/2014/main" id="{A3845E6E-FD24-A669-8C46-295260978E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368"/>
          <a:stretch/>
        </p:blipFill>
        <p:spPr bwMode="auto">
          <a:xfrm>
            <a:off x="7452614" y="1084521"/>
            <a:ext cx="4045488" cy="2634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10">
            <a:extLst>
              <a:ext uri="{FF2B5EF4-FFF2-40B4-BE49-F238E27FC236}">
                <a16:creationId xmlns:a16="http://schemas.microsoft.com/office/drawing/2014/main" id="{2A754725-C270-15B2-14AB-23904C43BCBB}"/>
              </a:ext>
            </a:extLst>
          </p:cNvPr>
          <p:cNvSpPr/>
          <p:nvPr/>
        </p:nvSpPr>
        <p:spPr>
          <a:xfrm>
            <a:off x="8378455" y="1189246"/>
            <a:ext cx="2009553" cy="511963"/>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solidFill>
            </a:endParaRPr>
          </a:p>
        </p:txBody>
      </p:sp>
      <p:sp>
        <p:nvSpPr>
          <p:cNvPr id="9" name="Oval 11">
            <a:extLst>
              <a:ext uri="{FF2B5EF4-FFF2-40B4-BE49-F238E27FC236}">
                <a16:creationId xmlns:a16="http://schemas.microsoft.com/office/drawing/2014/main" id="{4177264F-C6F9-0A0A-5FA7-AFC3A90DC01B}"/>
              </a:ext>
            </a:extLst>
          </p:cNvPr>
          <p:cNvSpPr/>
          <p:nvPr/>
        </p:nvSpPr>
        <p:spPr>
          <a:xfrm>
            <a:off x="9973340" y="3349256"/>
            <a:ext cx="1511571" cy="30299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solidFill>
            </a:endParaRPr>
          </a:p>
        </p:txBody>
      </p:sp>
      <p:pic>
        <p:nvPicPr>
          <p:cNvPr id="10" name="Picture 2">
            <a:extLst>
              <a:ext uri="{FF2B5EF4-FFF2-40B4-BE49-F238E27FC236}">
                <a16:creationId xmlns:a16="http://schemas.microsoft.com/office/drawing/2014/main" id="{DF785AA4-57E9-90ED-8B64-C7AE5A3F5A9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2832"/>
          <a:stretch/>
        </p:blipFill>
        <p:spPr bwMode="auto">
          <a:xfrm>
            <a:off x="8173940" y="3623889"/>
            <a:ext cx="1928465" cy="1405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a:extLst>
              <a:ext uri="{FF2B5EF4-FFF2-40B4-BE49-F238E27FC236}">
                <a16:creationId xmlns:a16="http://schemas.microsoft.com/office/drawing/2014/main" id="{8282C301-FBFF-7CD5-DD97-77BA9DAEE6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22754" y="4727767"/>
            <a:ext cx="1173480" cy="128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6764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6" name="TextBox 5"/>
          <p:cNvSpPr txBox="1"/>
          <p:nvPr/>
        </p:nvSpPr>
        <p:spPr>
          <a:xfrm>
            <a:off x="641472" y="166938"/>
            <a:ext cx="3959738" cy="477054"/>
          </a:xfrm>
          <a:prstGeom prst="rect">
            <a:avLst/>
          </a:prstGeom>
          <a:noFill/>
        </p:spPr>
        <p:txBody>
          <a:bodyPr wrap="none" rtlCol="0">
            <a:spAutoFit/>
          </a:bodyPr>
          <a:lstStyle/>
          <a:p>
            <a:r>
              <a:rPr lang="it-IT" sz="2500" b="1" dirty="0">
                <a:solidFill>
                  <a:srgbClr val="C00000"/>
                </a:solidFill>
                <a:latin typeface="+mj-lt"/>
              </a:rPr>
              <a:t>Plasma Medicine  </a:t>
            </a:r>
            <a:r>
              <a:rPr lang="it-IT" sz="2500" b="1" dirty="0" err="1">
                <a:solidFill>
                  <a:srgbClr val="C00000"/>
                </a:solidFill>
                <a:latin typeface="+mj-lt"/>
              </a:rPr>
              <a:t>Sources</a:t>
            </a:r>
            <a:endParaRPr lang="it-IT" sz="2500" b="1" dirty="0">
              <a:solidFill>
                <a:srgbClr val="C00000"/>
              </a:solidFill>
              <a:latin typeface="+mj-lt"/>
            </a:endParaRPr>
          </a:p>
        </p:txBody>
      </p:sp>
      <p:sp>
        <p:nvSpPr>
          <p:cNvPr id="2" name="Segnaposto data 1">
            <a:extLst>
              <a:ext uri="{FF2B5EF4-FFF2-40B4-BE49-F238E27FC236}">
                <a16:creationId xmlns:a16="http://schemas.microsoft.com/office/drawing/2014/main" id="{866FDDD6-98E2-F046-59E9-8512A0294E9F}"/>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10" name="Immagine 9" descr="Immagine che contiene testo, Carattere, logo, schermata&#10;&#10;Il contenuto generato dall'IA potrebbe non essere corretto.">
            <a:extLst>
              <a:ext uri="{FF2B5EF4-FFF2-40B4-BE49-F238E27FC236}">
                <a16:creationId xmlns:a16="http://schemas.microsoft.com/office/drawing/2014/main" id="{287BA249-5DB2-9CDF-36FC-5398265B7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11" name="Segnaposto data 11">
            <a:extLst>
              <a:ext uri="{FF2B5EF4-FFF2-40B4-BE49-F238E27FC236}">
                <a16:creationId xmlns:a16="http://schemas.microsoft.com/office/drawing/2014/main" id="{56F77414-C971-5FDC-9B88-A576F24A6790}"/>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pic>
        <p:nvPicPr>
          <p:cNvPr id="12" name="Picture 2">
            <a:extLst>
              <a:ext uri="{FF2B5EF4-FFF2-40B4-BE49-F238E27FC236}">
                <a16:creationId xmlns:a16="http://schemas.microsoft.com/office/drawing/2014/main" id="{0FEF278A-C7CC-18C0-686E-DCD1A06809FD}"/>
              </a:ext>
            </a:extLst>
          </p:cNvPr>
          <p:cNvPicPr>
            <a:picLocks noChangeAspect="1"/>
          </p:cNvPicPr>
          <p:nvPr/>
        </p:nvPicPr>
        <p:blipFill rotWithShape="1">
          <a:blip r:embed="rId3">
            <a:extLst>
              <a:ext uri="{28A0092B-C50C-407E-A947-70E740481C1C}">
                <a14:useLocalDpi xmlns:a14="http://schemas.microsoft.com/office/drawing/2010/main" val="0"/>
              </a:ext>
            </a:extLst>
          </a:blip>
          <a:srcRect t="3973" r="46238" b="55292"/>
          <a:stretch/>
        </p:blipFill>
        <p:spPr>
          <a:xfrm>
            <a:off x="7852434" y="2045068"/>
            <a:ext cx="3558982" cy="1416206"/>
          </a:xfrm>
          <a:prstGeom prst="rect">
            <a:avLst/>
          </a:prstGeom>
        </p:spPr>
      </p:pic>
      <p:pic>
        <p:nvPicPr>
          <p:cNvPr id="13" name="Picture 4">
            <a:extLst>
              <a:ext uri="{FF2B5EF4-FFF2-40B4-BE49-F238E27FC236}">
                <a16:creationId xmlns:a16="http://schemas.microsoft.com/office/drawing/2014/main" id="{99707662-F655-18CD-A558-FF2C2A4BA911}"/>
              </a:ext>
            </a:extLst>
          </p:cNvPr>
          <p:cNvPicPr>
            <a:picLocks noChangeAspect="1"/>
          </p:cNvPicPr>
          <p:nvPr/>
        </p:nvPicPr>
        <p:blipFill rotWithShape="1">
          <a:blip r:embed="rId4">
            <a:extLst>
              <a:ext uri="{28A0092B-C50C-407E-A947-70E740481C1C}">
                <a14:useLocalDpi xmlns:a14="http://schemas.microsoft.com/office/drawing/2010/main" val="0"/>
              </a:ext>
            </a:extLst>
          </a:blip>
          <a:srcRect l="19011" t="7732" r="50936" b="15389"/>
          <a:stretch/>
        </p:blipFill>
        <p:spPr>
          <a:xfrm>
            <a:off x="6921307" y="3035901"/>
            <a:ext cx="1862253" cy="2465950"/>
          </a:xfrm>
          <a:prstGeom prst="rect">
            <a:avLst/>
          </a:prstGeom>
        </p:spPr>
      </p:pic>
      <p:sp>
        <p:nvSpPr>
          <p:cNvPr id="14" name="Rectangle 3">
            <a:extLst>
              <a:ext uri="{FF2B5EF4-FFF2-40B4-BE49-F238E27FC236}">
                <a16:creationId xmlns:a16="http://schemas.microsoft.com/office/drawing/2014/main" id="{0B12DB6F-58A2-F580-BF72-6E89B81DD93C}"/>
              </a:ext>
            </a:extLst>
          </p:cNvPr>
          <p:cNvSpPr/>
          <p:nvPr/>
        </p:nvSpPr>
        <p:spPr>
          <a:xfrm>
            <a:off x="535259" y="949615"/>
            <a:ext cx="10767150" cy="1200329"/>
          </a:xfrm>
          <a:prstGeom prst="rect">
            <a:avLst/>
          </a:prstGeom>
        </p:spPr>
        <p:txBody>
          <a:bodyPr wrap="square">
            <a:spAutoFit/>
          </a:bodyPr>
          <a:lstStyle/>
          <a:p>
            <a:pPr algn="just"/>
            <a:r>
              <a:rPr lang="en-US" dirty="0"/>
              <a:t>Teams working in plasma medicine are used to develop their own source so that it is sometime difficult to compare the results</a:t>
            </a:r>
          </a:p>
          <a:p>
            <a:pPr algn="just"/>
            <a:r>
              <a:rPr lang="en-US" dirty="0"/>
              <a:t>In particular two types of low temperature plasma sources have been extensively used, the dielectric barrier discharge  and atmospheric pressure plasma jets both in different configurations and geometries. </a:t>
            </a:r>
            <a:endParaRPr lang="it-IT" dirty="0"/>
          </a:p>
        </p:txBody>
      </p:sp>
      <p:pic>
        <p:nvPicPr>
          <p:cNvPr id="15" name="Picture 6">
            <a:extLst>
              <a:ext uri="{FF2B5EF4-FFF2-40B4-BE49-F238E27FC236}">
                <a16:creationId xmlns:a16="http://schemas.microsoft.com/office/drawing/2014/main" id="{7BF8334F-BC1F-04F9-CF1E-A3164B1FCEF0}"/>
              </a:ext>
            </a:extLst>
          </p:cNvPr>
          <p:cNvPicPr>
            <a:picLocks noChangeAspect="1"/>
          </p:cNvPicPr>
          <p:nvPr/>
        </p:nvPicPr>
        <p:blipFill rotWithShape="1">
          <a:blip r:embed="rId5">
            <a:extLst>
              <a:ext uri="{28A0092B-C50C-407E-A947-70E740481C1C}">
                <a14:useLocalDpi xmlns:a14="http://schemas.microsoft.com/office/drawing/2010/main" val="0"/>
              </a:ext>
            </a:extLst>
          </a:blip>
          <a:srcRect b="54631"/>
          <a:stretch/>
        </p:blipFill>
        <p:spPr>
          <a:xfrm>
            <a:off x="155264" y="2288586"/>
            <a:ext cx="6713887" cy="1494630"/>
          </a:xfrm>
          <a:prstGeom prst="rect">
            <a:avLst/>
          </a:prstGeom>
        </p:spPr>
      </p:pic>
      <p:pic>
        <p:nvPicPr>
          <p:cNvPr id="16" name="Picture 7">
            <a:extLst>
              <a:ext uri="{FF2B5EF4-FFF2-40B4-BE49-F238E27FC236}">
                <a16:creationId xmlns:a16="http://schemas.microsoft.com/office/drawing/2014/main" id="{A7DF44E5-4B78-CA39-D157-1E350FEF987D}"/>
              </a:ext>
            </a:extLst>
          </p:cNvPr>
          <p:cNvPicPr>
            <a:picLocks noChangeAspect="1"/>
          </p:cNvPicPr>
          <p:nvPr/>
        </p:nvPicPr>
        <p:blipFill rotWithShape="1">
          <a:blip r:embed="rId6">
            <a:extLst>
              <a:ext uri="{28A0092B-C50C-407E-A947-70E740481C1C}">
                <a14:useLocalDpi xmlns:a14="http://schemas.microsoft.com/office/drawing/2010/main" val="0"/>
              </a:ext>
            </a:extLst>
          </a:blip>
          <a:srcRect b="16840"/>
          <a:stretch/>
        </p:blipFill>
        <p:spPr>
          <a:xfrm>
            <a:off x="1914461" y="3589258"/>
            <a:ext cx="2226791" cy="1912593"/>
          </a:xfrm>
          <a:prstGeom prst="rect">
            <a:avLst/>
          </a:prstGeom>
        </p:spPr>
      </p:pic>
      <p:sp>
        <p:nvSpPr>
          <p:cNvPr id="17" name="Rectangle 8">
            <a:extLst>
              <a:ext uri="{FF2B5EF4-FFF2-40B4-BE49-F238E27FC236}">
                <a16:creationId xmlns:a16="http://schemas.microsoft.com/office/drawing/2014/main" id="{23F6D021-3FCC-CFD6-3B1E-1AFBAC7CC5A1}"/>
              </a:ext>
            </a:extLst>
          </p:cNvPr>
          <p:cNvSpPr/>
          <p:nvPr/>
        </p:nvSpPr>
        <p:spPr>
          <a:xfrm>
            <a:off x="735980" y="5629442"/>
            <a:ext cx="10767149" cy="646331"/>
          </a:xfrm>
          <a:prstGeom prst="rect">
            <a:avLst/>
          </a:prstGeom>
        </p:spPr>
        <p:txBody>
          <a:bodyPr wrap="square">
            <a:spAutoFit/>
          </a:bodyPr>
          <a:lstStyle/>
          <a:p>
            <a:pPr algn="just"/>
            <a:r>
              <a:rPr lang="en-US" dirty="0"/>
              <a:t>Both sources  can also  operate typically with noble gases (such as helium and argon) or gas mixtures (such as He/air, </a:t>
            </a:r>
            <a:r>
              <a:rPr lang="en-US" dirty="0" err="1"/>
              <a:t>Ar</a:t>
            </a:r>
            <a:r>
              <a:rPr lang="en-US" dirty="0"/>
              <a:t>/air, He/O</a:t>
            </a:r>
            <a:r>
              <a:rPr lang="en-US" baseline="-25000" dirty="0"/>
              <a:t>2</a:t>
            </a:r>
            <a:r>
              <a:rPr lang="en-US" dirty="0"/>
              <a:t>, </a:t>
            </a:r>
            <a:r>
              <a:rPr lang="en-US" dirty="0" err="1"/>
              <a:t>Ar</a:t>
            </a:r>
            <a:r>
              <a:rPr lang="en-US" dirty="0"/>
              <a:t>/O</a:t>
            </a:r>
            <a:r>
              <a:rPr lang="en-US" baseline="-25000" dirty="0"/>
              <a:t>2</a:t>
            </a:r>
            <a:r>
              <a:rPr lang="en-US" dirty="0"/>
              <a:t>, </a:t>
            </a:r>
            <a:r>
              <a:rPr lang="en-US" dirty="0" err="1"/>
              <a:t>etc</a:t>
            </a:r>
            <a:r>
              <a:rPr lang="en-US" dirty="0"/>
              <a:t>)</a:t>
            </a:r>
            <a:endParaRPr lang="it-IT" dirty="0"/>
          </a:p>
        </p:txBody>
      </p:sp>
    </p:spTree>
    <p:extLst>
      <p:ext uri="{BB962C8B-B14F-4D97-AF65-F5344CB8AC3E}">
        <p14:creationId xmlns:p14="http://schemas.microsoft.com/office/powerpoint/2010/main" val="1859014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4B5D6-3F33-D360-8130-AC627BCC666B}"/>
            </a:ext>
          </a:extLst>
        </p:cNvPr>
        <p:cNvGrpSpPr/>
        <p:nvPr/>
      </p:nvGrpSpPr>
      <p:grpSpPr>
        <a:xfrm>
          <a:off x="0" y="0"/>
          <a:ext cx="0" cy="0"/>
          <a:chOff x="0" y="0"/>
          <a:chExt cx="0" cy="0"/>
        </a:xfrm>
      </p:grpSpPr>
      <p:sp>
        <p:nvSpPr>
          <p:cNvPr id="3" name="Titolo 1">
            <a:extLst>
              <a:ext uri="{FF2B5EF4-FFF2-40B4-BE49-F238E27FC236}">
                <a16:creationId xmlns:a16="http://schemas.microsoft.com/office/drawing/2014/main" id="{10DD9C65-DF0C-C3EA-A112-789C98D67B7A}"/>
              </a:ext>
            </a:extLst>
          </p:cNvPr>
          <p:cNvSpPr>
            <a:spLocks noGrp="1"/>
          </p:cNvSpPr>
          <p:nvPr>
            <p:ph type="title"/>
          </p:nvPr>
        </p:nvSpPr>
        <p:spPr>
          <a:xfrm>
            <a:off x="635588" y="238175"/>
            <a:ext cx="10995659" cy="424062"/>
          </a:xfrm>
        </p:spPr>
        <p:txBody>
          <a:bodyPr>
            <a:normAutofit/>
          </a:bodyPr>
          <a:lstStyle/>
          <a:p>
            <a:r>
              <a:rPr lang="en-GB" sz="2500" b="1" noProof="0">
                <a:solidFill>
                  <a:schemeClr val="accent2">
                    <a:lumMod val="75000"/>
                  </a:schemeClr>
                </a:solidFill>
              </a:rPr>
              <a:t>LTP bridge between </a:t>
            </a:r>
            <a:r>
              <a:rPr lang="en-GB" sz="2500" b="1" cap="small" noProof="0">
                <a:solidFill>
                  <a:schemeClr val="accent5"/>
                </a:solidFill>
              </a:rPr>
              <a:t>chemistry</a:t>
            </a:r>
            <a:r>
              <a:rPr lang="en-GB" sz="2500" b="1" noProof="0">
                <a:solidFill>
                  <a:schemeClr val="accent2">
                    <a:lumMod val="75000"/>
                  </a:schemeClr>
                </a:solidFill>
              </a:rPr>
              <a:t> and </a:t>
            </a:r>
            <a:r>
              <a:rPr lang="en-GB" sz="2500" b="1" cap="small" noProof="0">
                <a:solidFill>
                  <a:schemeClr val="accent4"/>
                </a:solidFill>
              </a:rPr>
              <a:t>physics</a:t>
            </a:r>
            <a:endParaRPr lang="en-GB" sz="2500" cap="small" noProof="0">
              <a:solidFill>
                <a:schemeClr val="accent4"/>
              </a:solidFill>
            </a:endParaRPr>
          </a:p>
        </p:txBody>
      </p:sp>
      <p:sp>
        <p:nvSpPr>
          <p:cNvPr id="23" name="CasellaDiTesto 22">
            <a:extLst>
              <a:ext uri="{FF2B5EF4-FFF2-40B4-BE49-F238E27FC236}">
                <a16:creationId xmlns:a16="http://schemas.microsoft.com/office/drawing/2014/main" id="{4B2C40CD-5E3A-0C91-A95B-445A4870C5ED}"/>
              </a:ext>
            </a:extLst>
          </p:cNvPr>
          <p:cNvSpPr txBox="1"/>
          <p:nvPr/>
        </p:nvSpPr>
        <p:spPr>
          <a:xfrm>
            <a:off x="623888" y="1865983"/>
            <a:ext cx="11023535" cy="830997"/>
          </a:xfrm>
          <a:prstGeom prst="rect">
            <a:avLst/>
          </a:prstGeom>
          <a:noFill/>
        </p:spPr>
        <p:txBody>
          <a:bodyPr wrap="square">
            <a:spAutoFit/>
          </a:bodyPr>
          <a:lstStyle/>
          <a:p>
            <a:pPr algn="just"/>
            <a:r>
              <a:rPr lang="en-US" sz="1600" noProof="0" dirty="0"/>
              <a:t>Even with energetic electrons, the average temperature of an </a:t>
            </a:r>
            <a:r>
              <a:rPr lang="en-GB" sz="1600" b="1" dirty="0">
                <a:solidFill>
                  <a:schemeClr val="accent2">
                    <a:lumMod val="75000"/>
                  </a:schemeClr>
                </a:solidFill>
              </a:rPr>
              <a:t>LTP</a:t>
            </a:r>
            <a:r>
              <a:rPr lang="en-US" sz="1600" noProof="0" dirty="0"/>
              <a:t> is low. Maintaining this non-equilibrium state is possible because energy transfer from electric fields to the electrons is generally much faster and more efficient than the subsequent collisional energy transfer between electrons and heavy particle.</a:t>
            </a:r>
            <a:endParaRPr lang="en-GB" sz="1600" noProof="0" dirty="0"/>
          </a:p>
        </p:txBody>
      </p:sp>
      <p:sp>
        <p:nvSpPr>
          <p:cNvPr id="29" name="CasellaDiTesto 28">
            <a:extLst>
              <a:ext uri="{FF2B5EF4-FFF2-40B4-BE49-F238E27FC236}">
                <a16:creationId xmlns:a16="http://schemas.microsoft.com/office/drawing/2014/main" id="{D84B5204-911A-B06B-4821-73B697C9FEF8}"/>
              </a:ext>
            </a:extLst>
          </p:cNvPr>
          <p:cNvSpPr txBox="1"/>
          <p:nvPr/>
        </p:nvSpPr>
        <p:spPr>
          <a:xfrm>
            <a:off x="635588" y="3282794"/>
            <a:ext cx="8077152" cy="338554"/>
          </a:xfrm>
          <a:prstGeom prst="rect">
            <a:avLst/>
          </a:prstGeom>
          <a:noFill/>
        </p:spPr>
        <p:txBody>
          <a:bodyPr wrap="square">
            <a:spAutoFit/>
          </a:bodyPr>
          <a:lstStyle/>
          <a:p>
            <a:r>
              <a:rPr lang="en-GB" sz="1600" noProof="0" dirty="0"/>
              <a:t>Highly reactive plasmas can be generated near room gas temperatures</a:t>
            </a:r>
          </a:p>
        </p:txBody>
      </p:sp>
      <p:sp>
        <p:nvSpPr>
          <p:cNvPr id="33" name="CasellaDiTesto 32">
            <a:extLst>
              <a:ext uri="{FF2B5EF4-FFF2-40B4-BE49-F238E27FC236}">
                <a16:creationId xmlns:a16="http://schemas.microsoft.com/office/drawing/2014/main" id="{2628461B-B61F-72F4-45C7-82A530E88C28}"/>
              </a:ext>
            </a:extLst>
          </p:cNvPr>
          <p:cNvSpPr txBox="1"/>
          <p:nvPr/>
        </p:nvSpPr>
        <p:spPr>
          <a:xfrm>
            <a:off x="635588" y="4268718"/>
            <a:ext cx="10653711" cy="830997"/>
          </a:xfrm>
          <a:prstGeom prst="rect">
            <a:avLst/>
          </a:prstGeom>
          <a:noFill/>
        </p:spPr>
        <p:txBody>
          <a:bodyPr wrap="square">
            <a:spAutoFit/>
          </a:bodyPr>
          <a:lstStyle/>
          <a:p>
            <a:pPr algn="just"/>
            <a:r>
              <a:rPr lang="en-GB" sz="1600" dirty="0"/>
              <a:t>A large fraction of the electron energy can then be </a:t>
            </a:r>
            <a:r>
              <a:rPr lang="en-GB" sz="1600" dirty="0" err="1"/>
              <a:t>channeled</a:t>
            </a:r>
            <a:r>
              <a:rPr lang="en-GB" sz="1600" dirty="0"/>
              <a:t> into the production of electronically excited states, and, in molecular gases, vibrationally excited species and short-lived radicals, or for molecular dissociation generating a very rich and complex electrons-driven chemistry. </a:t>
            </a:r>
          </a:p>
        </p:txBody>
      </p:sp>
      <p:sp>
        <p:nvSpPr>
          <p:cNvPr id="4" name="CasellaDiTesto 3">
            <a:extLst>
              <a:ext uri="{FF2B5EF4-FFF2-40B4-BE49-F238E27FC236}">
                <a16:creationId xmlns:a16="http://schemas.microsoft.com/office/drawing/2014/main" id="{F680DF5F-34CC-6765-36E7-B9C61DB127A7}"/>
              </a:ext>
            </a:extLst>
          </p:cNvPr>
          <p:cNvSpPr txBox="1"/>
          <p:nvPr/>
        </p:nvSpPr>
        <p:spPr>
          <a:xfrm>
            <a:off x="354607" y="5562419"/>
            <a:ext cx="11557620" cy="369332"/>
          </a:xfrm>
          <a:prstGeom prst="rect">
            <a:avLst/>
          </a:prstGeom>
          <a:noFill/>
        </p:spPr>
        <p:txBody>
          <a:bodyPr wrap="square">
            <a:spAutoFit/>
          </a:bodyPr>
          <a:lstStyle/>
          <a:p>
            <a:r>
              <a:rPr lang="en-GB" dirty="0">
                <a:solidFill>
                  <a:schemeClr val="accent5">
                    <a:lumMod val="75000"/>
                  </a:schemeClr>
                </a:solidFill>
                <a:latin typeface="Comic Sans MS" panose="030F0702030302020204" pitchFamily="66" charset="0"/>
              </a:rPr>
              <a:t>The generation of chemically reactive environments at low gas temperature is a defining property of</a:t>
            </a:r>
            <a:r>
              <a:rPr lang="en-GB" dirty="0"/>
              <a:t> </a:t>
            </a:r>
            <a:r>
              <a:rPr lang="en-GB" b="1" dirty="0">
                <a:solidFill>
                  <a:schemeClr val="accent2">
                    <a:lumMod val="75000"/>
                  </a:schemeClr>
                </a:solidFill>
              </a:rPr>
              <a:t>LTP</a:t>
            </a:r>
            <a:endParaRPr lang="it-IT" dirty="0"/>
          </a:p>
        </p:txBody>
      </p:sp>
      <p:sp>
        <p:nvSpPr>
          <p:cNvPr id="2" name="Segnaposto data 1">
            <a:extLst>
              <a:ext uri="{FF2B5EF4-FFF2-40B4-BE49-F238E27FC236}">
                <a16:creationId xmlns:a16="http://schemas.microsoft.com/office/drawing/2014/main" id="{9469320B-6C7F-10DC-887D-AF13FCF2070E}"/>
              </a:ext>
            </a:extLst>
          </p:cNvPr>
          <p:cNvSpPr>
            <a:spLocks noGrp="1"/>
          </p:cNvSpPr>
          <p:nvPr>
            <p:ph type="dt" sz="half" idx="10"/>
          </p:nvPr>
        </p:nvSpPr>
        <p:spPr/>
        <p:txBody>
          <a:bodyPr/>
          <a:lstStyle/>
          <a:p>
            <a:r>
              <a:rPr lang="it-IT"/>
              <a:t>Conferenza Italiana Plasmi, 4 Febbraio 2026, Frascati</a:t>
            </a:r>
            <a:endParaRPr lang="en-US"/>
          </a:p>
        </p:txBody>
      </p:sp>
      <p:sp>
        <p:nvSpPr>
          <p:cNvPr id="6" name="Segnaposto data 11">
            <a:extLst>
              <a:ext uri="{FF2B5EF4-FFF2-40B4-BE49-F238E27FC236}">
                <a16:creationId xmlns:a16="http://schemas.microsoft.com/office/drawing/2014/main" id="{EBEB8394-7B81-5F61-ECC3-84F2C1BAA5FA}"/>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M.Rutigliano and V. Antoni</a:t>
            </a:r>
            <a:endParaRPr lang="en-US"/>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A262DA9C-9D49-55B8-79B7-1104AA517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9" name="CasellaDiTesto 8">
            <a:extLst>
              <a:ext uri="{FF2B5EF4-FFF2-40B4-BE49-F238E27FC236}">
                <a16:creationId xmlns:a16="http://schemas.microsoft.com/office/drawing/2014/main" id="{2CB857AA-6121-0F99-70E9-80ABCA276993}"/>
              </a:ext>
            </a:extLst>
          </p:cNvPr>
          <p:cNvSpPr txBox="1"/>
          <p:nvPr/>
        </p:nvSpPr>
        <p:spPr>
          <a:xfrm>
            <a:off x="635588" y="862437"/>
            <a:ext cx="10742848" cy="584775"/>
          </a:xfrm>
          <a:prstGeom prst="rect">
            <a:avLst/>
          </a:prstGeom>
          <a:noFill/>
        </p:spPr>
        <p:txBody>
          <a:bodyPr wrap="square">
            <a:spAutoFit/>
          </a:bodyPr>
          <a:lstStyle/>
          <a:p>
            <a:r>
              <a:rPr lang="en-US" sz="1600" noProof="0" dirty="0"/>
              <a:t>Essentially, this plasma represents a </a:t>
            </a:r>
            <a:r>
              <a:rPr lang="en-GB" sz="1600" b="1" cap="small" dirty="0">
                <a:solidFill>
                  <a:srgbClr val="0070C0"/>
                </a:solidFill>
              </a:rPr>
              <a:t>highly non-equilibrium </a:t>
            </a:r>
            <a:r>
              <a:rPr lang="en-US" sz="1600" noProof="0" dirty="0"/>
              <a:t>, with the electron temperature being higher than the ion temperature, even of orders of magnitude. </a:t>
            </a:r>
            <a:endParaRPr lang="it-IT" sz="1600" dirty="0"/>
          </a:p>
        </p:txBody>
      </p:sp>
    </p:spTree>
    <p:extLst>
      <p:ext uri="{BB962C8B-B14F-4D97-AF65-F5344CB8AC3E}">
        <p14:creationId xmlns:p14="http://schemas.microsoft.com/office/powerpoint/2010/main" val="156519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0-#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0"/>
                            </p:stCondLst>
                            <p:childTnLst>
                              <p:par>
                                <p:cTn id="26" presetID="26" presetClass="emph" presetSubtype="0" fill="hold" grpId="0" nodeType="afterEffect">
                                  <p:stCondLst>
                                    <p:cond delay="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3" grpId="0"/>
      <p:bldP spid="4" grpId="0"/>
      <p:bldP spid="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6" name="TextBox 5"/>
          <p:cNvSpPr txBox="1"/>
          <p:nvPr/>
        </p:nvSpPr>
        <p:spPr>
          <a:xfrm>
            <a:off x="623888" y="220089"/>
            <a:ext cx="6086923" cy="477054"/>
          </a:xfrm>
          <a:prstGeom prst="rect">
            <a:avLst/>
          </a:prstGeom>
          <a:noFill/>
        </p:spPr>
        <p:txBody>
          <a:bodyPr wrap="none" rtlCol="0">
            <a:spAutoFit/>
          </a:bodyPr>
          <a:lstStyle/>
          <a:p>
            <a:r>
              <a:rPr lang="it-IT" sz="2500" b="1" dirty="0">
                <a:solidFill>
                  <a:srgbClr val="C00000"/>
                </a:solidFill>
                <a:latin typeface="+mj-lt"/>
              </a:rPr>
              <a:t>Plasma medicine : the </a:t>
            </a:r>
            <a:r>
              <a:rPr lang="it-IT" sz="2500" b="1" dirty="0" err="1">
                <a:solidFill>
                  <a:srgbClr val="C00000"/>
                </a:solidFill>
                <a:latin typeface="+mj-lt"/>
              </a:rPr>
              <a:t>quest</a:t>
            </a:r>
            <a:r>
              <a:rPr lang="it-IT" sz="2500" b="1" dirty="0">
                <a:solidFill>
                  <a:srgbClr val="C00000"/>
                </a:solidFill>
                <a:latin typeface="+mj-lt"/>
              </a:rPr>
              <a:t> for standard</a:t>
            </a:r>
          </a:p>
        </p:txBody>
      </p:sp>
      <p:sp>
        <p:nvSpPr>
          <p:cNvPr id="4" name="Segnaposto data 1">
            <a:extLst>
              <a:ext uri="{FF2B5EF4-FFF2-40B4-BE49-F238E27FC236}">
                <a16:creationId xmlns:a16="http://schemas.microsoft.com/office/drawing/2014/main" id="{05CC1BD7-E007-3F47-97AB-6520D11CD7FB}"/>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9" name="Immagine 8" descr="Immagine che contiene testo, Carattere, logo, schermata&#10;&#10;Il contenuto generato dall'IA potrebbe non essere corretto.">
            <a:extLst>
              <a:ext uri="{FF2B5EF4-FFF2-40B4-BE49-F238E27FC236}">
                <a16:creationId xmlns:a16="http://schemas.microsoft.com/office/drawing/2014/main" id="{9E2D50C2-3681-E9AE-22B0-BAA410401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10" name="Segnaposto data 11">
            <a:extLst>
              <a:ext uri="{FF2B5EF4-FFF2-40B4-BE49-F238E27FC236}">
                <a16:creationId xmlns:a16="http://schemas.microsoft.com/office/drawing/2014/main" id="{BE57C1A3-73A2-26EA-7479-B5C27186E92B}"/>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11" name="Rectangle 1">
            <a:extLst>
              <a:ext uri="{FF2B5EF4-FFF2-40B4-BE49-F238E27FC236}">
                <a16:creationId xmlns:a16="http://schemas.microsoft.com/office/drawing/2014/main" id="{51E951A2-C067-5C49-88A5-D9AB8D4C8C2D}"/>
              </a:ext>
            </a:extLst>
          </p:cNvPr>
          <p:cNvSpPr/>
          <p:nvPr/>
        </p:nvSpPr>
        <p:spPr>
          <a:xfrm>
            <a:off x="536463" y="846306"/>
            <a:ext cx="11119074" cy="923330"/>
          </a:xfrm>
          <a:prstGeom prst="rect">
            <a:avLst/>
          </a:prstGeom>
        </p:spPr>
        <p:txBody>
          <a:bodyPr wrap="square">
            <a:spAutoFit/>
          </a:bodyPr>
          <a:lstStyle/>
          <a:p>
            <a:pPr algn="just"/>
            <a:r>
              <a:rPr lang="en-US" dirty="0"/>
              <a:t>The wide variety of sources and procedures make quite difficult defining a common standard which  is mandatory  for equipment approval in particular for medical equipment. It is therefore mandatory to compare the tools is same experimental conditions. </a:t>
            </a:r>
            <a:endParaRPr lang="it-IT" dirty="0"/>
          </a:p>
        </p:txBody>
      </p:sp>
      <p:sp>
        <p:nvSpPr>
          <p:cNvPr id="12" name="Rectangle 2">
            <a:extLst>
              <a:ext uri="{FF2B5EF4-FFF2-40B4-BE49-F238E27FC236}">
                <a16:creationId xmlns:a16="http://schemas.microsoft.com/office/drawing/2014/main" id="{6439A4D5-3490-E560-1F8F-F51B5AA15DA5}"/>
              </a:ext>
            </a:extLst>
          </p:cNvPr>
          <p:cNvSpPr/>
          <p:nvPr/>
        </p:nvSpPr>
        <p:spPr>
          <a:xfrm>
            <a:off x="8179727" y="5996904"/>
            <a:ext cx="4867509" cy="307777"/>
          </a:xfrm>
          <a:prstGeom prst="rect">
            <a:avLst/>
          </a:prstGeom>
        </p:spPr>
        <p:txBody>
          <a:bodyPr wrap="square">
            <a:spAutoFit/>
          </a:bodyPr>
          <a:lstStyle/>
          <a:p>
            <a:r>
              <a:rPr lang="en-US" sz="1400" dirty="0" err="1"/>
              <a:t>L.Zampieri</a:t>
            </a:r>
            <a:r>
              <a:rPr lang="en-US" sz="1400" dirty="0"/>
              <a:t> A</a:t>
            </a:r>
            <a:r>
              <a:rPr lang="it-IT" sz="1400" dirty="0" err="1"/>
              <a:t>ppl</a:t>
            </a:r>
            <a:r>
              <a:rPr lang="it-IT" sz="1400" dirty="0"/>
              <a:t>. Sci. 2025, 15, 7037</a:t>
            </a:r>
          </a:p>
        </p:txBody>
      </p:sp>
      <p:sp>
        <p:nvSpPr>
          <p:cNvPr id="13" name="Rectangle 4">
            <a:extLst>
              <a:ext uri="{FF2B5EF4-FFF2-40B4-BE49-F238E27FC236}">
                <a16:creationId xmlns:a16="http://schemas.microsoft.com/office/drawing/2014/main" id="{DB04FAA3-77C2-4E66-0CB8-795504FFA3C7}"/>
              </a:ext>
            </a:extLst>
          </p:cNvPr>
          <p:cNvSpPr/>
          <p:nvPr/>
        </p:nvSpPr>
        <p:spPr>
          <a:xfrm>
            <a:off x="982077" y="4986308"/>
            <a:ext cx="10043532" cy="923330"/>
          </a:xfrm>
          <a:prstGeom prst="rect">
            <a:avLst/>
          </a:prstGeom>
        </p:spPr>
        <p:txBody>
          <a:bodyPr wrap="square">
            <a:spAutoFit/>
          </a:bodyPr>
          <a:lstStyle/>
          <a:p>
            <a:pPr algn="just"/>
            <a:r>
              <a:rPr lang="en-US" dirty="0"/>
              <a:t>The results have allowed a first comparison of the effectiveness of the sources and at the same time  has allowed to improve the understanding of the optimal mix of species for an efficient bactericidal effect.</a:t>
            </a:r>
            <a:endParaRPr lang="it-IT" dirty="0"/>
          </a:p>
        </p:txBody>
      </p:sp>
      <p:pic>
        <p:nvPicPr>
          <p:cNvPr id="14" name="Picture 2">
            <a:extLst>
              <a:ext uri="{FF2B5EF4-FFF2-40B4-BE49-F238E27FC236}">
                <a16:creationId xmlns:a16="http://schemas.microsoft.com/office/drawing/2014/main" id="{529C14B8-3FC8-BAC2-6836-48FB69848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0755"/>
            <a:ext cx="5268950" cy="2580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7">
            <a:extLst>
              <a:ext uri="{FF2B5EF4-FFF2-40B4-BE49-F238E27FC236}">
                <a16:creationId xmlns:a16="http://schemas.microsoft.com/office/drawing/2014/main" id="{B928867A-08E9-1353-6B47-4C95E11C3074}"/>
              </a:ext>
            </a:extLst>
          </p:cNvPr>
          <p:cNvSpPr/>
          <p:nvPr/>
        </p:nvSpPr>
        <p:spPr>
          <a:xfrm>
            <a:off x="5445514" y="2020114"/>
            <a:ext cx="5580095" cy="2031325"/>
          </a:xfrm>
          <a:prstGeom prst="rect">
            <a:avLst/>
          </a:prstGeom>
        </p:spPr>
        <p:txBody>
          <a:bodyPr wrap="square">
            <a:spAutoFit/>
          </a:bodyPr>
          <a:lstStyle/>
          <a:p>
            <a:pPr algn="just"/>
            <a:r>
              <a:rPr lang="en-US" dirty="0"/>
              <a:t>The Milano Group has done it for three different plasma sources relevant for biomedical applications: a </a:t>
            </a:r>
            <a:r>
              <a:rPr lang="en-US" dirty="0" err="1"/>
              <a:t>micropulsed</a:t>
            </a:r>
            <a:r>
              <a:rPr lang="en-US" dirty="0"/>
              <a:t> source, a radiofrequency source and a DBD source. </a:t>
            </a:r>
          </a:p>
          <a:p>
            <a:pPr algn="just"/>
            <a:r>
              <a:rPr lang="en-US" dirty="0"/>
              <a:t>The three sources have been applied to the   investigation of processes concerning the bactericidal properties of direct plasma treatments. </a:t>
            </a:r>
            <a:endParaRPr lang="it-IT" dirty="0"/>
          </a:p>
        </p:txBody>
      </p:sp>
    </p:spTree>
    <p:extLst>
      <p:ext uri="{BB962C8B-B14F-4D97-AF65-F5344CB8AC3E}">
        <p14:creationId xmlns:p14="http://schemas.microsoft.com/office/powerpoint/2010/main" val="1671222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2" name="Rectangle 1"/>
          <p:cNvSpPr/>
          <p:nvPr/>
        </p:nvSpPr>
        <p:spPr>
          <a:xfrm>
            <a:off x="623888" y="194009"/>
            <a:ext cx="5649624" cy="477054"/>
          </a:xfrm>
          <a:prstGeom prst="rect">
            <a:avLst/>
          </a:prstGeom>
        </p:spPr>
        <p:txBody>
          <a:bodyPr wrap="none">
            <a:spAutoFit/>
          </a:bodyPr>
          <a:lstStyle/>
          <a:p>
            <a:r>
              <a:rPr lang="en-US" sz="2500" b="1" dirty="0">
                <a:solidFill>
                  <a:srgbClr val="C00000"/>
                </a:solidFill>
                <a:latin typeface="+mj-lt"/>
              </a:rPr>
              <a:t>Signaling pathways in biological cells </a:t>
            </a:r>
            <a:endParaRPr lang="it-IT" sz="2500" b="1" dirty="0">
              <a:solidFill>
                <a:srgbClr val="C00000"/>
              </a:solidFill>
              <a:latin typeface="+mj-lt"/>
            </a:endParaRPr>
          </a:p>
        </p:txBody>
      </p:sp>
      <p:sp>
        <p:nvSpPr>
          <p:cNvPr id="3" name="Segnaposto data 1">
            <a:extLst>
              <a:ext uri="{FF2B5EF4-FFF2-40B4-BE49-F238E27FC236}">
                <a16:creationId xmlns:a16="http://schemas.microsoft.com/office/drawing/2014/main" id="{37DAF936-2565-8EED-6CC5-0C2E75A3C869}"/>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4" name="Immagine 3" descr="Immagine che contiene testo, Carattere, logo, schermata&#10;&#10;Il contenuto generato dall'IA potrebbe non essere corretto.">
            <a:extLst>
              <a:ext uri="{FF2B5EF4-FFF2-40B4-BE49-F238E27FC236}">
                <a16:creationId xmlns:a16="http://schemas.microsoft.com/office/drawing/2014/main" id="{2DFFA5A6-E400-7662-5D40-DFBCBC4F4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6" name="Segnaposto data 11">
            <a:extLst>
              <a:ext uri="{FF2B5EF4-FFF2-40B4-BE49-F238E27FC236}">
                <a16:creationId xmlns:a16="http://schemas.microsoft.com/office/drawing/2014/main" id="{5171B2CA-AFD7-F8AA-EE10-24E40E121A7F}"/>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7" name="TextBox 4">
            <a:extLst>
              <a:ext uri="{FF2B5EF4-FFF2-40B4-BE49-F238E27FC236}">
                <a16:creationId xmlns:a16="http://schemas.microsoft.com/office/drawing/2014/main" id="{BACD0797-E75F-9A9C-6C16-C9C27B3D3F80}"/>
              </a:ext>
            </a:extLst>
          </p:cNvPr>
          <p:cNvSpPr txBox="1"/>
          <p:nvPr/>
        </p:nvSpPr>
        <p:spPr>
          <a:xfrm>
            <a:off x="1178314" y="1332339"/>
            <a:ext cx="9801922" cy="3139321"/>
          </a:xfrm>
          <a:prstGeom prst="rect">
            <a:avLst/>
          </a:prstGeom>
          <a:noFill/>
        </p:spPr>
        <p:txBody>
          <a:bodyPr wrap="square" rtlCol="0">
            <a:spAutoFit/>
          </a:bodyPr>
          <a:lstStyle/>
          <a:p>
            <a:pPr algn="just"/>
            <a:r>
              <a:rPr lang="en-US" dirty="0"/>
              <a:t>From Plasma Medicine research the  simultaneous presence and interaction of long and short living species emerge as a key player to interpret the effects observed.</a:t>
            </a:r>
          </a:p>
          <a:p>
            <a:pPr algn="just"/>
            <a:endParaRPr lang="en-US" dirty="0"/>
          </a:p>
          <a:p>
            <a:pPr algn="just"/>
            <a:r>
              <a:rPr lang="en-US" dirty="0"/>
              <a:t>In particular reactive oxygen species (ROS) and reactive nitrogen species (RNS) which possess strong oxidative properties can trigger </a:t>
            </a:r>
            <a:r>
              <a:rPr lang="en-US" dirty="0">
                <a:solidFill>
                  <a:schemeClr val="accent2"/>
                </a:solidFill>
              </a:rPr>
              <a:t>signaling pathways </a:t>
            </a:r>
            <a:r>
              <a:rPr lang="en-US" dirty="0"/>
              <a:t>in biological cells as in the case of blood coagulation.</a:t>
            </a:r>
          </a:p>
          <a:p>
            <a:pPr algn="just"/>
            <a:endParaRPr lang="en-US" dirty="0">
              <a:solidFill>
                <a:schemeClr val="accent2"/>
              </a:solidFill>
            </a:endParaRPr>
          </a:p>
          <a:p>
            <a:pPr algn="just"/>
            <a:r>
              <a:rPr lang="en-US" dirty="0"/>
              <a:t>Therefore, going deeper in the biological signaling can contribute to better understand processes  ultimately affecting  the cells and in perspective to better control them.</a:t>
            </a:r>
          </a:p>
          <a:p>
            <a:pPr algn="just"/>
            <a:endParaRPr lang="en-US" dirty="0"/>
          </a:p>
          <a:p>
            <a:pPr algn="just"/>
            <a:r>
              <a:rPr lang="en-US" dirty="0"/>
              <a:t>The study of Calcium signaling in plants offers an example of the research on this field.</a:t>
            </a:r>
          </a:p>
        </p:txBody>
      </p:sp>
    </p:spTree>
    <p:extLst>
      <p:ext uri="{BB962C8B-B14F-4D97-AF65-F5344CB8AC3E}">
        <p14:creationId xmlns:p14="http://schemas.microsoft.com/office/powerpoint/2010/main" val="3936784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4" name="TextBox 3"/>
          <p:cNvSpPr txBox="1"/>
          <p:nvPr/>
        </p:nvSpPr>
        <p:spPr>
          <a:xfrm>
            <a:off x="623888" y="182962"/>
            <a:ext cx="3770584" cy="477054"/>
          </a:xfrm>
          <a:prstGeom prst="rect">
            <a:avLst/>
          </a:prstGeom>
          <a:noFill/>
        </p:spPr>
        <p:txBody>
          <a:bodyPr wrap="none" rtlCol="0">
            <a:spAutoFit/>
          </a:bodyPr>
          <a:lstStyle/>
          <a:p>
            <a:r>
              <a:rPr lang="it-IT" sz="2500" b="1" dirty="0" err="1">
                <a:solidFill>
                  <a:srgbClr val="C00000"/>
                </a:solidFill>
                <a:latin typeface="+mj-lt"/>
              </a:rPr>
              <a:t>Plant</a:t>
            </a:r>
            <a:r>
              <a:rPr lang="it-IT" sz="2500" b="1" dirty="0">
                <a:solidFill>
                  <a:srgbClr val="C00000"/>
                </a:solidFill>
                <a:latin typeface="+mj-lt"/>
              </a:rPr>
              <a:t> </a:t>
            </a:r>
            <a:r>
              <a:rPr lang="it-IT" sz="2500" b="1" dirty="0" err="1">
                <a:solidFill>
                  <a:srgbClr val="C00000"/>
                </a:solidFill>
                <a:latin typeface="+mj-lt"/>
              </a:rPr>
              <a:t>Calcium</a:t>
            </a:r>
            <a:r>
              <a:rPr lang="it-IT" sz="2500" b="1" dirty="0">
                <a:solidFill>
                  <a:srgbClr val="C00000"/>
                </a:solidFill>
                <a:latin typeface="+mj-lt"/>
              </a:rPr>
              <a:t> </a:t>
            </a:r>
            <a:r>
              <a:rPr lang="it-IT" sz="2500" b="1" dirty="0" err="1">
                <a:solidFill>
                  <a:srgbClr val="C00000"/>
                </a:solidFill>
                <a:latin typeface="+mj-lt"/>
              </a:rPr>
              <a:t>signalling</a:t>
            </a:r>
            <a:r>
              <a:rPr lang="it-IT" sz="2500" b="1" dirty="0">
                <a:solidFill>
                  <a:srgbClr val="C00000"/>
                </a:solidFill>
                <a:latin typeface="+mj-lt"/>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324" y="2847386"/>
            <a:ext cx="4580827" cy="325767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461" t="66268" r="45586" b="2511"/>
          <a:stretch/>
        </p:blipFill>
        <p:spPr>
          <a:xfrm>
            <a:off x="6907109" y="2724227"/>
            <a:ext cx="3534693" cy="2294128"/>
          </a:xfrm>
          <a:prstGeom prst="rect">
            <a:avLst/>
          </a:prstGeom>
        </p:spPr>
      </p:pic>
      <p:sp>
        <p:nvSpPr>
          <p:cNvPr id="8" name="Segnaposto data 1">
            <a:extLst>
              <a:ext uri="{FF2B5EF4-FFF2-40B4-BE49-F238E27FC236}">
                <a16:creationId xmlns:a16="http://schemas.microsoft.com/office/drawing/2014/main" id="{A13BF752-EE9B-B530-0130-B94227FB444A}"/>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9" name="Immagine 8" descr="Immagine che contiene testo, Carattere, logo, schermata&#10;&#10;Il contenuto generato dall'IA potrebbe non essere corretto.">
            <a:extLst>
              <a:ext uri="{FF2B5EF4-FFF2-40B4-BE49-F238E27FC236}">
                <a16:creationId xmlns:a16="http://schemas.microsoft.com/office/drawing/2014/main" id="{E481840C-ABB7-6204-DBAA-2B1AAFC41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10" name="Segnaposto data 11">
            <a:extLst>
              <a:ext uri="{FF2B5EF4-FFF2-40B4-BE49-F238E27FC236}">
                <a16:creationId xmlns:a16="http://schemas.microsoft.com/office/drawing/2014/main" id="{18F6C569-EDA7-8DC7-998D-7DB1A37F240A}"/>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11" name="Rectangle 1">
            <a:extLst>
              <a:ext uri="{FF2B5EF4-FFF2-40B4-BE49-F238E27FC236}">
                <a16:creationId xmlns:a16="http://schemas.microsoft.com/office/drawing/2014/main" id="{690ECAE9-4EB5-BD80-D1C7-88F1A6C49A19}"/>
              </a:ext>
            </a:extLst>
          </p:cNvPr>
          <p:cNvSpPr/>
          <p:nvPr/>
        </p:nvSpPr>
        <p:spPr>
          <a:xfrm>
            <a:off x="928048" y="1510580"/>
            <a:ext cx="10151078" cy="923330"/>
          </a:xfrm>
          <a:prstGeom prst="rect">
            <a:avLst/>
          </a:prstGeom>
        </p:spPr>
        <p:txBody>
          <a:bodyPr wrap="square">
            <a:spAutoFit/>
          </a:bodyPr>
          <a:lstStyle/>
          <a:p>
            <a:r>
              <a:rPr lang="en-US" dirty="0"/>
              <a:t>In plants, it plays a fundamental role as an intracellular transducer in a variety of </a:t>
            </a:r>
            <a:r>
              <a:rPr lang="en-US" dirty="0">
                <a:solidFill>
                  <a:schemeClr val="accent2"/>
                </a:solidFill>
              </a:rPr>
              <a:t>signaling pathways</a:t>
            </a:r>
            <a:r>
              <a:rPr lang="en-US" dirty="0"/>
              <a:t>, including those activated by </a:t>
            </a:r>
            <a:r>
              <a:rPr lang="en-US" dirty="0">
                <a:solidFill>
                  <a:schemeClr val="accent2"/>
                </a:solidFill>
              </a:rPr>
              <a:t>abiotic stresses </a:t>
            </a:r>
            <a:r>
              <a:rPr lang="en-US" dirty="0"/>
              <a:t>(such as cold/heat, salinity, drought)</a:t>
            </a:r>
          </a:p>
          <a:p>
            <a:r>
              <a:rPr lang="en-US" dirty="0"/>
              <a:t>and by </a:t>
            </a:r>
            <a:r>
              <a:rPr lang="en-US" dirty="0">
                <a:solidFill>
                  <a:schemeClr val="accent2"/>
                </a:solidFill>
              </a:rPr>
              <a:t>biotic stress </a:t>
            </a:r>
            <a:r>
              <a:rPr lang="en-US" dirty="0"/>
              <a:t>(such as during pathogen attack)</a:t>
            </a:r>
            <a:endParaRPr lang="it-IT" dirty="0"/>
          </a:p>
        </p:txBody>
      </p:sp>
      <p:sp>
        <p:nvSpPr>
          <p:cNvPr id="12" name="Rectangle 2">
            <a:extLst>
              <a:ext uri="{FF2B5EF4-FFF2-40B4-BE49-F238E27FC236}">
                <a16:creationId xmlns:a16="http://schemas.microsoft.com/office/drawing/2014/main" id="{59E9976A-C54D-589D-C90D-C0F7F218C834}"/>
              </a:ext>
            </a:extLst>
          </p:cNvPr>
          <p:cNvSpPr/>
          <p:nvPr/>
        </p:nvSpPr>
        <p:spPr>
          <a:xfrm>
            <a:off x="955343" y="1061685"/>
            <a:ext cx="10524254" cy="369332"/>
          </a:xfrm>
          <a:prstGeom prst="rect">
            <a:avLst/>
          </a:prstGeom>
        </p:spPr>
        <p:txBody>
          <a:bodyPr wrap="square">
            <a:spAutoFit/>
          </a:bodyPr>
          <a:lstStyle/>
          <a:p>
            <a:r>
              <a:rPr lang="en-US" dirty="0">
                <a:solidFill>
                  <a:schemeClr val="accent2"/>
                </a:solidFill>
              </a:rPr>
              <a:t>Calcium signaling </a:t>
            </a:r>
            <a:r>
              <a:rPr lang="en-US" dirty="0"/>
              <a:t>is involved in a wide range of physiological processes in </a:t>
            </a:r>
            <a:r>
              <a:rPr lang="en-US" dirty="0">
                <a:solidFill>
                  <a:schemeClr val="accent2"/>
                </a:solidFill>
              </a:rPr>
              <a:t>all living organisms</a:t>
            </a:r>
            <a:r>
              <a:rPr lang="en-US" dirty="0"/>
              <a:t>.</a:t>
            </a:r>
            <a:endParaRPr lang="it-IT" dirty="0"/>
          </a:p>
        </p:txBody>
      </p:sp>
      <p:sp>
        <p:nvSpPr>
          <p:cNvPr id="13" name="Rectangle 6">
            <a:extLst>
              <a:ext uri="{FF2B5EF4-FFF2-40B4-BE49-F238E27FC236}">
                <a16:creationId xmlns:a16="http://schemas.microsoft.com/office/drawing/2014/main" id="{4A5ADAAC-362D-9527-F36C-A9437C99D2CC}"/>
              </a:ext>
            </a:extLst>
          </p:cNvPr>
          <p:cNvSpPr/>
          <p:nvPr/>
        </p:nvSpPr>
        <p:spPr>
          <a:xfrm>
            <a:off x="6565915" y="5373368"/>
            <a:ext cx="5391219" cy="646331"/>
          </a:xfrm>
          <a:prstGeom prst="rect">
            <a:avLst/>
          </a:prstGeom>
        </p:spPr>
        <p:txBody>
          <a:bodyPr wrap="none">
            <a:spAutoFit/>
          </a:bodyPr>
          <a:lstStyle/>
          <a:p>
            <a:r>
              <a:rPr lang="en-US" dirty="0">
                <a:solidFill>
                  <a:schemeClr val="accent2"/>
                </a:solidFill>
              </a:rPr>
              <a:t>Experimental Calcium signal </a:t>
            </a:r>
            <a:r>
              <a:rPr lang="en-US" dirty="0"/>
              <a:t>after administration of</a:t>
            </a:r>
          </a:p>
          <a:p>
            <a:r>
              <a:rPr lang="en-US" dirty="0"/>
              <a:t>sorbitol  to mimic an abiotic  stress.</a:t>
            </a:r>
            <a:endParaRPr lang="it-IT" dirty="0"/>
          </a:p>
        </p:txBody>
      </p:sp>
    </p:spTree>
    <p:extLst>
      <p:ext uri="{BB962C8B-B14F-4D97-AF65-F5344CB8AC3E}">
        <p14:creationId xmlns:p14="http://schemas.microsoft.com/office/powerpoint/2010/main" val="3588991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366"/>
          <a:stretch/>
        </p:blipFill>
        <p:spPr bwMode="auto">
          <a:xfrm>
            <a:off x="6825243" y="1961138"/>
            <a:ext cx="3803548" cy="3090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3209" y="2312861"/>
            <a:ext cx="2856263" cy="214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3888" y="239404"/>
            <a:ext cx="2876108" cy="477054"/>
          </a:xfrm>
          <a:prstGeom prst="rect">
            <a:avLst/>
          </a:prstGeom>
          <a:noFill/>
        </p:spPr>
        <p:txBody>
          <a:bodyPr wrap="none" rtlCol="0">
            <a:spAutoFit/>
          </a:bodyPr>
          <a:lstStyle/>
          <a:p>
            <a:r>
              <a:rPr lang="it-IT" sz="2500" b="1" dirty="0" err="1">
                <a:solidFill>
                  <a:srgbClr val="C00000"/>
                </a:solidFill>
                <a:latin typeface="+mj-lt"/>
              </a:rPr>
              <a:t>Calcium</a:t>
            </a:r>
            <a:r>
              <a:rPr lang="it-IT" sz="2500" b="1" dirty="0">
                <a:solidFill>
                  <a:srgbClr val="C00000"/>
                </a:solidFill>
                <a:latin typeface="+mj-lt"/>
              </a:rPr>
              <a:t> </a:t>
            </a:r>
            <a:r>
              <a:rPr lang="it-IT" sz="2500" b="1" dirty="0" err="1">
                <a:solidFill>
                  <a:srgbClr val="C00000"/>
                </a:solidFill>
                <a:latin typeface="+mj-lt"/>
              </a:rPr>
              <a:t>Signalling</a:t>
            </a:r>
            <a:endParaRPr lang="it-IT" sz="2500" b="1" dirty="0">
              <a:solidFill>
                <a:srgbClr val="C00000"/>
              </a:solidFill>
              <a:latin typeface="+mj-lt"/>
            </a:endParaRPr>
          </a:p>
        </p:txBody>
      </p:sp>
      <p:sp>
        <p:nvSpPr>
          <p:cNvPr id="4" name="Rectangle 3"/>
          <p:cNvSpPr/>
          <p:nvPr/>
        </p:nvSpPr>
        <p:spPr>
          <a:xfrm>
            <a:off x="6033655" y="5903191"/>
            <a:ext cx="5929745" cy="307777"/>
          </a:xfrm>
          <a:prstGeom prst="rect">
            <a:avLst/>
          </a:prstGeom>
        </p:spPr>
        <p:txBody>
          <a:bodyPr wrap="square">
            <a:spAutoFit/>
          </a:bodyPr>
          <a:lstStyle/>
          <a:p>
            <a:r>
              <a:rPr lang="it-IT" sz="1400" i="1" dirty="0"/>
              <a:t>E. Cortese et al. . </a:t>
            </a:r>
            <a:r>
              <a:rPr lang="it-IT" sz="1400" i="1" dirty="0" err="1"/>
              <a:t>Plants</a:t>
            </a:r>
            <a:r>
              <a:rPr lang="it-IT" sz="1400" i="1" dirty="0"/>
              <a:t>. 10(11):2516. doi:10.3390/plants10112516</a:t>
            </a:r>
          </a:p>
        </p:txBody>
      </p:sp>
      <p:sp>
        <p:nvSpPr>
          <p:cNvPr id="7" name="Segnaposto data 1">
            <a:extLst>
              <a:ext uri="{FF2B5EF4-FFF2-40B4-BE49-F238E27FC236}">
                <a16:creationId xmlns:a16="http://schemas.microsoft.com/office/drawing/2014/main" id="{5F609FE7-E2D2-D3F9-9A8D-58D73CB19CE9}"/>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8" name="Immagine 7" descr="Immagine che contiene testo, Carattere, logo, schermata&#10;&#10;Il contenuto generato dall'IA potrebbe non essere corretto.">
            <a:extLst>
              <a:ext uri="{FF2B5EF4-FFF2-40B4-BE49-F238E27FC236}">
                <a16:creationId xmlns:a16="http://schemas.microsoft.com/office/drawing/2014/main" id="{A9267160-E0DB-1E68-1B3B-3CF1B3979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9" name="Segnaposto data 11">
            <a:extLst>
              <a:ext uri="{FF2B5EF4-FFF2-40B4-BE49-F238E27FC236}">
                <a16:creationId xmlns:a16="http://schemas.microsoft.com/office/drawing/2014/main" id="{C22B0355-6314-9A3B-A500-DC12B01CB623}"/>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10" name="Rectangle 5">
            <a:extLst>
              <a:ext uri="{FF2B5EF4-FFF2-40B4-BE49-F238E27FC236}">
                <a16:creationId xmlns:a16="http://schemas.microsoft.com/office/drawing/2014/main" id="{7B711644-C08D-E554-CEC6-B7E47892E2CD}"/>
              </a:ext>
            </a:extLst>
          </p:cNvPr>
          <p:cNvSpPr/>
          <p:nvPr/>
        </p:nvSpPr>
        <p:spPr>
          <a:xfrm>
            <a:off x="932596" y="901762"/>
            <a:ext cx="10238678" cy="1200329"/>
          </a:xfrm>
          <a:prstGeom prst="rect">
            <a:avLst/>
          </a:prstGeom>
        </p:spPr>
        <p:txBody>
          <a:bodyPr wrap="square">
            <a:spAutoFit/>
          </a:bodyPr>
          <a:lstStyle/>
          <a:p>
            <a:pPr algn="just"/>
            <a:r>
              <a:rPr lang="it-IT" dirty="0"/>
              <a:t>The </a:t>
            </a:r>
            <a:r>
              <a:rPr lang="it-IT" dirty="0" err="1"/>
              <a:t>experiment</a:t>
            </a:r>
            <a:r>
              <a:rPr lang="it-IT" dirty="0"/>
              <a:t> </a:t>
            </a:r>
            <a:r>
              <a:rPr lang="it-IT" dirty="0" err="1"/>
              <a:t>has</a:t>
            </a:r>
            <a:r>
              <a:rPr lang="it-IT" dirty="0"/>
              <a:t> </a:t>
            </a:r>
            <a:r>
              <a:rPr lang="it-IT" dirty="0" err="1"/>
              <a:t>been</a:t>
            </a:r>
            <a:r>
              <a:rPr lang="it-IT" dirty="0"/>
              <a:t> </a:t>
            </a:r>
            <a:r>
              <a:rPr lang="it-IT" dirty="0" err="1"/>
              <a:t>carried</a:t>
            </a:r>
            <a:r>
              <a:rPr lang="it-IT" dirty="0"/>
              <a:t> out </a:t>
            </a:r>
            <a:r>
              <a:rPr lang="it-IT" dirty="0" err="1"/>
              <a:t>using</a:t>
            </a:r>
            <a:r>
              <a:rPr lang="it-IT" dirty="0"/>
              <a:t> </a:t>
            </a:r>
            <a:r>
              <a:rPr lang="it-IT" dirty="0" err="1"/>
              <a:t>seedlings</a:t>
            </a:r>
            <a:r>
              <a:rPr lang="it-IT" dirty="0"/>
              <a:t> of </a:t>
            </a:r>
            <a:r>
              <a:rPr lang="it-IT" dirty="0" err="1"/>
              <a:t>Arabidopsis</a:t>
            </a:r>
            <a:r>
              <a:rPr lang="it-IT" dirty="0"/>
              <a:t> </a:t>
            </a:r>
            <a:r>
              <a:rPr lang="it-IT" dirty="0" err="1"/>
              <a:t>thaliana</a:t>
            </a:r>
            <a:r>
              <a:rPr lang="it-IT" dirty="0"/>
              <a:t> </a:t>
            </a:r>
            <a:r>
              <a:rPr lang="it-IT" dirty="0" err="1"/>
              <a:t>genetically</a:t>
            </a:r>
            <a:r>
              <a:rPr lang="it-IT" dirty="0"/>
              <a:t> </a:t>
            </a:r>
            <a:r>
              <a:rPr lang="it-IT" dirty="0" err="1"/>
              <a:t>modified</a:t>
            </a:r>
            <a:r>
              <a:rPr lang="it-IT" dirty="0"/>
              <a:t> in </a:t>
            </a:r>
            <a:r>
              <a:rPr lang="it-IT" dirty="0" err="1"/>
              <a:t>order</a:t>
            </a:r>
            <a:r>
              <a:rPr lang="it-IT" dirty="0"/>
              <a:t> to </a:t>
            </a:r>
            <a:r>
              <a:rPr lang="it-IT" dirty="0" err="1"/>
              <a:t>became</a:t>
            </a:r>
            <a:r>
              <a:rPr lang="it-IT" dirty="0">
                <a:solidFill>
                  <a:schemeClr val="accent2"/>
                </a:solidFill>
              </a:rPr>
              <a:t> </a:t>
            </a:r>
            <a:r>
              <a:rPr lang="it-IT" dirty="0" err="1">
                <a:solidFill>
                  <a:schemeClr val="accent2"/>
                </a:solidFill>
              </a:rPr>
              <a:t>bioluminescent</a:t>
            </a:r>
            <a:r>
              <a:rPr lang="it-IT" dirty="0">
                <a:solidFill>
                  <a:schemeClr val="accent2"/>
                </a:solidFill>
              </a:rPr>
              <a:t> </a:t>
            </a:r>
            <a:r>
              <a:rPr lang="it-IT" dirty="0"/>
              <a:t>in </a:t>
            </a:r>
            <a:r>
              <a:rPr lang="it-IT" dirty="0" err="1"/>
              <a:t>presence</a:t>
            </a:r>
            <a:r>
              <a:rPr lang="it-IT" dirty="0"/>
              <a:t> of </a:t>
            </a:r>
            <a:r>
              <a:rPr lang="it-IT" dirty="0" err="1"/>
              <a:t>calcium</a:t>
            </a:r>
            <a:r>
              <a:rPr lang="it-IT" dirty="0"/>
              <a:t>.</a:t>
            </a:r>
          </a:p>
          <a:p>
            <a:pPr algn="just"/>
            <a:r>
              <a:rPr lang="it-IT" dirty="0"/>
              <a:t>The </a:t>
            </a:r>
            <a:r>
              <a:rPr lang="it-IT" dirty="0" err="1"/>
              <a:t>intensity</a:t>
            </a:r>
            <a:r>
              <a:rPr lang="it-IT" dirty="0"/>
              <a:t> of the </a:t>
            </a:r>
            <a:r>
              <a:rPr lang="it-IT" dirty="0" err="1">
                <a:solidFill>
                  <a:schemeClr val="accent2"/>
                </a:solidFill>
              </a:rPr>
              <a:t>bioluminescence</a:t>
            </a:r>
            <a:r>
              <a:rPr lang="it-IT" dirty="0"/>
              <a:t> </a:t>
            </a:r>
            <a:r>
              <a:rPr lang="it-IT" dirty="0" err="1"/>
              <a:t>measured</a:t>
            </a:r>
            <a:r>
              <a:rPr lang="it-IT" dirty="0"/>
              <a:t> by a </a:t>
            </a:r>
            <a:r>
              <a:rPr lang="it-IT" dirty="0" err="1"/>
              <a:t>luminometer</a:t>
            </a:r>
            <a:r>
              <a:rPr lang="it-IT" dirty="0"/>
              <a:t> </a:t>
            </a:r>
            <a:r>
              <a:rPr lang="it-IT" dirty="0" err="1"/>
              <a:t>results</a:t>
            </a:r>
            <a:r>
              <a:rPr lang="it-IT" dirty="0"/>
              <a:t> </a:t>
            </a:r>
            <a:r>
              <a:rPr lang="it-IT" dirty="0" err="1">
                <a:solidFill>
                  <a:schemeClr val="accent2"/>
                </a:solidFill>
              </a:rPr>
              <a:t>proportiona</a:t>
            </a:r>
            <a:r>
              <a:rPr lang="it-IT" dirty="0" err="1">
                <a:solidFill>
                  <a:srgbClr val="FF0000"/>
                </a:solidFill>
              </a:rPr>
              <a:t>l</a:t>
            </a:r>
            <a:r>
              <a:rPr lang="it-IT" dirty="0"/>
              <a:t> to the </a:t>
            </a:r>
            <a:r>
              <a:rPr lang="it-IT" dirty="0" err="1">
                <a:solidFill>
                  <a:schemeClr val="accent2"/>
                </a:solidFill>
              </a:rPr>
              <a:t>calcium</a:t>
            </a:r>
            <a:r>
              <a:rPr lang="it-IT" dirty="0"/>
              <a:t> </a:t>
            </a:r>
            <a:r>
              <a:rPr lang="it-IT" dirty="0" err="1"/>
              <a:t>increase</a:t>
            </a:r>
            <a:r>
              <a:rPr lang="it-IT" dirty="0"/>
              <a:t> inside the </a:t>
            </a:r>
            <a:r>
              <a:rPr lang="it-IT" dirty="0" err="1"/>
              <a:t>cells</a:t>
            </a:r>
            <a:r>
              <a:rPr lang="it-IT" dirty="0"/>
              <a:t>.</a:t>
            </a:r>
          </a:p>
        </p:txBody>
      </p:sp>
      <p:sp>
        <p:nvSpPr>
          <p:cNvPr id="11" name="Rectangle 2">
            <a:extLst>
              <a:ext uri="{FF2B5EF4-FFF2-40B4-BE49-F238E27FC236}">
                <a16:creationId xmlns:a16="http://schemas.microsoft.com/office/drawing/2014/main" id="{97077FCD-6CE6-12CF-DCB8-FE14C2F56B53}"/>
              </a:ext>
            </a:extLst>
          </p:cNvPr>
          <p:cNvSpPr/>
          <p:nvPr/>
        </p:nvSpPr>
        <p:spPr>
          <a:xfrm>
            <a:off x="382772" y="4630192"/>
            <a:ext cx="5975769" cy="1200329"/>
          </a:xfrm>
          <a:prstGeom prst="rect">
            <a:avLst/>
          </a:prstGeom>
        </p:spPr>
        <p:txBody>
          <a:bodyPr wrap="square">
            <a:spAutoFit/>
          </a:bodyPr>
          <a:lstStyle/>
          <a:p>
            <a:pPr algn="just"/>
            <a:r>
              <a:rPr lang="en-US" dirty="0"/>
              <a:t>Seedlings have been irrigated by PAW generated by a multi pin DBD source, showing a rapid and robust increase  in the cytosolic concentration of Ca2+ with the  intensity depending on the duration of the activation. </a:t>
            </a:r>
            <a:endParaRPr lang="it-IT" dirty="0"/>
          </a:p>
        </p:txBody>
      </p:sp>
    </p:spTree>
    <p:extLst>
      <p:ext uri="{BB962C8B-B14F-4D97-AF65-F5344CB8AC3E}">
        <p14:creationId xmlns:p14="http://schemas.microsoft.com/office/powerpoint/2010/main" val="3021338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grpSp>
        <p:nvGrpSpPr>
          <p:cNvPr id="7" name="Group 6"/>
          <p:cNvGrpSpPr/>
          <p:nvPr/>
        </p:nvGrpSpPr>
        <p:grpSpPr>
          <a:xfrm>
            <a:off x="1972779" y="1018309"/>
            <a:ext cx="7304869" cy="3552526"/>
            <a:chOff x="724009" y="1685506"/>
            <a:chExt cx="4691767" cy="2704357"/>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61" t="-3944" r="-15436" b="89371"/>
            <a:stretch/>
          </p:blipFill>
          <p:spPr>
            <a:xfrm>
              <a:off x="724009" y="1685506"/>
              <a:ext cx="4691767" cy="646771"/>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461" t="52732" r="-15436" b="2511"/>
            <a:stretch/>
          </p:blipFill>
          <p:spPr>
            <a:xfrm>
              <a:off x="724009" y="2403519"/>
              <a:ext cx="4691767" cy="1986344"/>
            </a:xfrm>
            <a:prstGeom prst="rect">
              <a:avLst/>
            </a:prstGeom>
          </p:spPr>
        </p:pic>
      </p:grpSp>
      <p:sp>
        <p:nvSpPr>
          <p:cNvPr id="3" name="TextBox 2"/>
          <p:cNvSpPr txBox="1"/>
          <p:nvPr/>
        </p:nvSpPr>
        <p:spPr>
          <a:xfrm>
            <a:off x="623888" y="255935"/>
            <a:ext cx="2509020" cy="477054"/>
          </a:xfrm>
          <a:prstGeom prst="rect">
            <a:avLst/>
          </a:prstGeom>
          <a:noFill/>
        </p:spPr>
        <p:txBody>
          <a:bodyPr wrap="none" rtlCol="0">
            <a:spAutoFit/>
          </a:bodyPr>
          <a:lstStyle/>
          <a:p>
            <a:r>
              <a:rPr lang="it-IT" sz="2500" b="1" dirty="0">
                <a:solidFill>
                  <a:srgbClr val="C00000"/>
                </a:solidFill>
                <a:latin typeface="+mj-lt"/>
              </a:rPr>
              <a:t>Stress </a:t>
            </a:r>
            <a:r>
              <a:rPr lang="it-IT" sz="2500" b="1" dirty="0" err="1">
                <a:solidFill>
                  <a:srgbClr val="C00000"/>
                </a:solidFill>
                <a:latin typeface="+mj-lt"/>
              </a:rPr>
              <a:t>resilience</a:t>
            </a:r>
            <a:endParaRPr lang="it-IT" sz="2500" b="1" dirty="0">
              <a:solidFill>
                <a:srgbClr val="C00000"/>
              </a:solidFill>
              <a:latin typeface="+mj-lt"/>
            </a:endParaRPr>
          </a:p>
        </p:txBody>
      </p:sp>
      <p:sp>
        <p:nvSpPr>
          <p:cNvPr id="8" name="Oval 7"/>
          <p:cNvSpPr/>
          <p:nvPr/>
        </p:nvSpPr>
        <p:spPr>
          <a:xfrm>
            <a:off x="5363571" y="3630304"/>
            <a:ext cx="791570" cy="95534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data 1">
            <a:extLst>
              <a:ext uri="{FF2B5EF4-FFF2-40B4-BE49-F238E27FC236}">
                <a16:creationId xmlns:a16="http://schemas.microsoft.com/office/drawing/2014/main" id="{3AFEEDFB-722D-DD2C-8DE2-1E05CAECAFB4}"/>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6839C9BF-B8BC-7CC3-9372-F0A99D9E5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6" name="Segnaposto data 11">
            <a:extLst>
              <a:ext uri="{FF2B5EF4-FFF2-40B4-BE49-F238E27FC236}">
                <a16:creationId xmlns:a16="http://schemas.microsoft.com/office/drawing/2014/main" id="{098A3C43-B042-1A87-92E4-EF72F44562B0}"/>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10" name="TextBox 3">
            <a:extLst>
              <a:ext uri="{FF2B5EF4-FFF2-40B4-BE49-F238E27FC236}">
                <a16:creationId xmlns:a16="http://schemas.microsoft.com/office/drawing/2014/main" id="{C785FBDD-8606-FF80-2E90-8DF33BEF0E89}"/>
              </a:ext>
            </a:extLst>
          </p:cNvPr>
          <p:cNvSpPr txBox="1"/>
          <p:nvPr/>
        </p:nvSpPr>
        <p:spPr>
          <a:xfrm>
            <a:off x="623888" y="773530"/>
            <a:ext cx="10631792" cy="646331"/>
          </a:xfrm>
          <a:prstGeom prst="rect">
            <a:avLst/>
          </a:prstGeom>
          <a:noFill/>
        </p:spPr>
        <p:txBody>
          <a:bodyPr wrap="square" rtlCol="0">
            <a:spAutoFit/>
          </a:bodyPr>
          <a:lstStyle/>
          <a:p>
            <a:pPr algn="just"/>
            <a:r>
              <a:rPr lang="it-IT" dirty="0" err="1"/>
              <a:t>As</a:t>
            </a:r>
            <a:r>
              <a:rPr lang="it-IT" dirty="0"/>
              <a:t> </a:t>
            </a:r>
            <a:r>
              <a:rPr lang="it-IT" dirty="0" err="1"/>
              <a:t>previously</a:t>
            </a:r>
            <a:r>
              <a:rPr lang="it-IT" dirty="0"/>
              <a:t> </a:t>
            </a:r>
            <a:r>
              <a:rPr lang="it-IT" dirty="0" err="1"/>
              <a:t>shown</a:t>
            </a:r>
            <a:r>
              <a:rPr lang="it-IT" dirty="0"/>
              <a:t> </a:t>
            </a:r>
            <a:r>
              <a:rPr lang="it-IT" dirty="0" err="1"/>
              <a:t>treated</a:t>
            </a:r>
            <a:r>
              <a:rPr lang="it-IT" dirty="0"/>
              <a:t> </a:t>
            </a:r>
            <a:r>
              <a:rPr lang="it-IT" dirty="0" err="1"/>
              <a:t>plants</a:t>
            </a:r>
            <a:r>
              <a:rPr lang="it-IT" dirty="0"/>
              <a:t> show a </a:t>
            </a:r>
            <a:r>
              <a:rPr lang="it-IT" dirty="0" err="1"/>
              <a:t>better</a:t>
            </a:r>
            <a:r>
              <a:rPr lang="it-IT" dirty="0"/>
              <a:t> </a:t>
            </a:r>
            <a:r>
              <a:rPr lang="it-IT" dirty="0" err="1"/>
              <a:t>resilience</a:t>
            </a:r>
            <a:r>
              <a:rPr lang="it-IT" dirty="0"/>
              <a:t> </a:t>
            </a:r>
            <a:r>
              <a:rPr lang="it-IT" dirty="0" err="1"/>
              <a:t>against</a:t>
            </a:r>
            <a:r>
              <a:rPr lang="it-IT" dirty="0"/>
              <a:t> </a:t>
            </a:r>
            <a:r>
              <a:rPr lang="it-IT" dirty="0" err="1"/>
              <a:t>pathogen</a:t>
            </a:r>
            <a:r>
              <a:rPr lang="it-IT" dirty="0"/>
              <a:t> . To </a:t>
            </a:r>
            <a:r>
              <a:rPr lang="it-IT" dirty="0" err="1"/>
              <a:t>verify</a:t>
            </a:r>
            <a:r>
              <a:rPr lang="it-IT" dirty="0"/>
              <a:t> </a:t>
            </a:r>
            <a:r>
              <a:rPr lang="it-IT" dirty="0" err="1"/>
              <a:t>how</a:t>
            </a:r>
            <a:r>
              <a:rPr lang="it-IT" dirty="0"/>
              <a:t> PAW works </a:t>
            </a:r>
            <a:r>
              <a:rPr lang="it-IT" dirty="0" err="1"/>
              <a:t>treated</a:t>
            </a:r>
            <a:r>
              <a:rPr lang="it-IT" dirty="0"/>
              <a:t> and non </a:t>
            </a:r>
            <a:r>
              <a:rPr lang="it-IT" dirty="0" err="1"/>
              <a:t>treated</a:t>
            </a:r>
            <a:r>
              <a:rPr lang="it-IT" dirty="0"/>
              <a:t> </a:t>
            </a:r>
            <a:r>
              <a:rPr lang="it-IT" dirty="0" err="1"/>
              <a:t>plants</a:t>
            </a:r>
            <a:r>
              <a:rPr lang="it-IT" dirty="0"/>
              <a:t> </a:t>
            </a:r>
            <a:r>
              <a:rPr lang="it-IT" dirty="0" err="1"/>
              <a:t>have</a:t>
            </a:r>
            <a:r>
              <a:rPr lang="it-IT" dirty="0"/>
              <a:t> </a:t>
            </a:r>
            <a:r>
              <a:rPr lang="it-IT" dirty="0" err="1"/>
              <a:t>been</a:t>
            </a:r>
            <a:r>
              <a:rPr lang="it-IT" dirty="0"/>
              <a:t> </a:t>
            </a:r>
            <a:r>
              <a:rPr lang="it-IT" dirty="0" err="1"/>
              <a:t>exposed</a:t>
            </a:r>
            <a:r>
              <a:rPr lang="it-IT" dirty="0"/>
              <a:t> to </a:t>
            </a:r>
            <a:r>
              <a:rPr lang="it-IT" dirty="0" err="1"/>
              <a:t>different</a:t>
            </a:r>
            <a:r>
              <a:rPr lang="it-IT" dirty="0"/>
              <a:t> stresses </a:t>
            </a:r>
            <a:r>
              <a:rPr lang="it-IT" dirty="0" err="1"/>
              <a:t>at</a:t>
            </a:r>
            <a:r>
              <a:rPr lang="it-IT" dirty="0"/>
              <a:t> </a:t>
            </a:r>
            <a:r>
              <a:rPr lang="it-IT" dirty="0" err="1"/>
              <a:t>diffrent</a:t>
            </a:r>
            <a:r>
              <a:rPr lang="it-IT" dirty="0"/>
              <a:t> times.</a:t>
            </a:r>
          </a:p>
        </p:txBody>
      </p:sp>
      <p:sp>
        <p:nvSpPr>
          <p:cNvPr id="12" name="Rectangle 10">
            <a:extLst>
              <a:ext uri="{FF2B5EF4-FFF2-40B4-BE49-F238E27FC236}">
                <a16:creationId xmlns:a16="http://schemas.microsoft.com/office/drawing/2014/main" id="{700905F1-D65A-7984-B1BA-8C6FB4FBEE9B}"/>
              </a:ext>
            </a:extLst>
          </p:cNvPr>
          <p:cNvSpPr/>
          <p:nvPr/>
        </p:nvSpPr>
        <p:spPr>
          <a:xfrm>
            <a:off x="792902" y="5022622"/>
            <a:ext cx="10115655" cy="923330"/>
          </a:xfrm>
          <a:prstGeom prst="rect">
            <a:avLst/>
          </a:prstGeom>
        </p:spPr>
        <p:txBody>
          <a:bodyPr wrap="square">
            <a:spAutoFit/>
          </a:bodyPr>
          <a:lstStyle/>
          <a:p>
            <a:pPr algn="just"/>
            <a:r>
              <a:rPr lang="en-US" dirty="0"/>
              <a:t>In this case an initial exposure to the stress is </a:t>
            </a:r>
            <a:r>
              <a:rPr lang="en-US" dirty="0">
                <a:solidFill>
                  <a:schemeClr val="accent2"/>
                </a:solidFill>
              </a:rPr>
              <a:t>followed after 15min by a second</a:t>
            </a:r>
            <a:r>
              <a:rPr lang="en-US" dirty="0"/>
              <a:t>, equivalent injection of the same stimulus. The </a:t>
            </a:r>
            <a:r>
              <a:rPr lang="en-US" dirty="0">
                <a:solidFill>
                  <a:schemeClr val="accent2"/>
                </a:solidFill>
              </a:rPr>
              <a:t>smaller signal means some “priming” has occurred </a:t>
            </a:r>
            <a:r>
              <a:rPr lang="en-US" dirty="0"/>
              <a:t>so that the plant is more protected against the stress. </a:t>
            </a:r>
            <a:endParaRPr lang="it-IT" dirty="0"/>
          </a:p>
        </p:txBody>
      </p:sp>
    </p:spTree>
    <p:extLst>
      <p:ext uri="{BB962C8B-B14F-4D97-AF65-F5344CB8AC3E}">
        <p14:creationId xmlns:p14="http://schemas.microsoft.com/office/powerpoint/2010/main" val="757516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2" name="Rectangle 1"/>
          <p:cNvSpPr/>
          <p:nvPr/>
        </p:nvSpPr>
        <p:spPr>
          <a:xfrm>
            <a:off x="623888" y="208403"/>
            <a:ext cx="6471643" cy="477054"/>
          </a:xfrm>
          <a:prstGeom prst="rect">
            <a:avLst/>
          </a:prstGeom>
        </p:spPr>
        <p:txBody>
          <a:bodyPr wrap="none">
            <a:spAutoFit/>
          </a:bodyPr>
          <a:lstStyle/>
          <a:p>
            <a:r>
              <a:rPr lang="it-IT" sz="2500" b="1" dirty="0">
                <a:solidFill>
                  <a:srgbClr val="C00000"/>
                </a:solidFill>
                <a:latin typeface="+mj-lt"/>
              </a:rPr>
              <a:t>Stress </a:t>
            </a:r>
            <a:r>
              <a:rPr lang="it-IT" sz="2500" b="1" dirty="0" err="1">
                <a:solidFill>
                  <a:srgbClr val="C00000"/>
                </a:solidFill>
                <a:latin typeface="+mj-lt"/>
              </a:rPr>
              <a:t>resilience</a:t>
            </a:r>
            <a:r>
              <a:rPr lang="it-IT" sz="2500" b="1" dirty="0">
                <a:solidFill>
                  <a:srgbClr val="C00000"/>
                </a:solidFill>
                <a:latin typeface="+mj-lt"/>
              </a:rPr>
              <a:t> </a:t>
            </a:r>
            <a:r>
              <a:rPr lang="it-IT" sz="2500" b="1" dirty="0" err="1">
                <a:solidFill>
                  <a:srgbClr val="C00000"/>
                </a:solidFill>
                <a:latin typeface="+mj-lt"/>
              </a:rPr>
              <a:t>induced</a:t>
            </a:r>
            <a:r>
              <a:rPr lang="it-IT" sz="2500" b="1" dirty="0">
                <a:solidFill>
                  <a:srgbClr val="C00000"/>
                </a:solidFill>
                <a:latin typeface="+mj-lt"/>
              </a:rPr>
              <a:t> by PAW treatment</a:t>
            </a:r>
          </a:p>
        </p:txBody>
      </p:sp>
      <p:grpSp>
        <p:nvGrpSpPr>
          <p:cNvPr id="16" name="Gruppo 15">
            <a:extLst>
              <a:ext uri="{FF2B5EF4-FFF2-40B4-BE49-F238E27FC236}">
                <a16:creationId xmlns:a16="http://schemas.microsoft.com/office/drawing/2014/main" id="{68FBB09B-B50A-A0AF-AF50-E92D822A080D}"/>
              </a:ext>
            </a:extLst>
          </p:cNvPr>
          <p:cNvGrpSpPr/>
          <p:nvPr/>
        </p:nvGrpSpPr>
        <p:grpSpPr>
          <a:xfrm>
            <a:off x="5741304" y="1359428"/>
            <a:ext cx="5336682" cy="3137069"/>
            <a:chOff x="4532438" y="1529907"/>
            <a:chExt cx="5336682" cy="3137069"/>
          </a:xfrm>
        </p:grpSpPr>
        <p:grpSp>
          <p:nvGrpSpPr>
            <p:cNvPr id="6" name="Group 5"/>
            <p:cNvGrpSpPr/>
            <p:nvPr/>
          </p:nvGrpSpPr>
          <p:grpSpPr>
            <a:xfrm>
              <a:off x="4532438" y="1529907"/>
              <a:ext cx="5336682" cy="3137069"/>
              <a:chOff x="5931751" y="2475572"/>
              <a:chExt cx="4491290" cy="1842391"/>
            </a:xfrm>
          </p:grpSpPr>
          <p:grpSp>
            <p:nvGrpSpPr>
              <p:cNvPr id="3" name="Group 2"/>
              <p:cNvGrpSpPr/>
              <p:nvPr/>
            </p:nvGrpSpPr>
            <p:grpSpPr>
              <a:xfrm>
                <a:off x="5931751" y="2475572"/>
                <a:ext cx="4491290" cy="1842391"/>
                <a:chOff x="5764483" y="1137425"/>
                <a:chExt cx="4491290" cy="1842391"/>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2001"/>
                <a:stretch/>
              </p:blipFill>
              <p:spPr bwMode="auto">
                <a:xfrm>
                  <a:off x="5764483" y="1137425"/>
                  <a:ext cx="4491290" cy="34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8206"/>
                <a:stretch/>
              </p:blipFill>
              <p:spPr bwMode="auto">
                <a:xfrm>
                  <a:off x="5764483" y="1605776"/>
                  <a:ext cx="4491290" cy="137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7259444" y="2564780"/>
                <a:ext cx="917952" cy="1753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 name="Oval 6"/>
            <p:cNvSpPr/>
            <p:nvPr/>
          </p:nvSpPr>
          <p:spPr>
            <a:xfrm>
              <a:off x="4763069" y="3466531"/>
              <a:ext cx="791570" cy="95534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Straight Connector 10"/>
            <p:cNvCxnSpPr/>
            <p:nvPr/>
          </p:nvCxnSpPr>
          <p:spPr>
            <a:xfrm>
              <a:off x="5172502" y="3179928"/>
              <a:ext cx="2402006" cy="13648"/>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9" name="Segnaposto data 1">
            <a:extLst>
              <a:ext uri="{FF2B5EF4-FFF2-40B4-BE49-F238E27FC236}">
                <a16:creationId xmlns:a16="http://schemas.microsoft.com/office/drawing/2014/main" id="{7A3DA7AA-2950-36CE-FDA3-C2EB6828E949}"/>
              </a:ext>
            </a:extLst>
          </p:cNvPr>
          <p:cNvSpPr>
            <a:spLocks noGrp="1"/>
          </p:cNvSpPr>
          <p:nvPr>
            <p:ph type="dt" sz="half" idx="10"/>
          </p:nvPr>
        </p:nvSpPr>
        <p:spPr>
          <a:xfrm>
            <a:off x="588729" y="6449535"/>
            <a:ext cx="2983095" cy="308453"/>
          </a:xfrm>
        </p:spPr>
        <p:txBody>
          <a:bodyPr/>
          <a:lstStyle/>
          <a:p>
            <a:r>
              <a:rPr lang="it-IT" dirty="0"/>
              <a:t>Conferenza Italiana Plasmi, 4 Febbraio 2026, Frascati</a:t>
            </a:r>
            <a:endParaRPr lang="en-US" dirty="0"/>
          </a:p>
        </p:txBody>
      </p:sp>
      <p:pic>
        <p:nvPicPr>
          <p:cNvPr id="12" name="Immagine 11" descr="Immagine che contiene testo, Carattere, logo, schermata&#10;&#10;Il contenuto generato dall'IA potrebbe non essere corretto.">
            <a:extLst>
              <a:ext uri="{FF2B5EF4-FFF2-40B4-BE49-F238E27FC236}">
                <a16:creationId xmlns:a16="http://schemas.microsoft.com/office/drawing/2014/main" id="{27E8A431-4F36-932B-89FF-464558859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13" name="Segnaposto data 11">
            <a:extLst>
              <a:ext uri="{FF2B5EF4-FFF2-40B4-BE49-F238E27FC236}">
                <a16:creationId xmlns:a16="http://schemas.microsoft.com/office/drawing/2014/main" id="{BE32D08B-4E91-FBB0-9C3A-9B38B1775190}"/>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14" name="TextBox 7">
            <a:extLst>
              <a:ext uri="{FF2B5EF4-FFF2-40B4-BE49-F238E27FC236}">
                <a16:creationId xmlns:a16="http://schemas.microsoft.com/office/drawing/2014/main" id="{32CF7D09-7BEE-85AF-5A08-C881D481B0CB}"/>
              </a:ext>
            </a:extLst>
          </p:cNvPr>
          <p:cNvSpPr txBox="1"/>
          <p:nvPr/>
        </p:nvSpPr>
        <p:spPr>
          <a:xfrm>
            <a:off x="588729" y="1532132"/>
            <a:ext cx="4524783" cy="923330"/>
          </a:xfrm>
          <a:prstGeom prst="rect">
            <a:avLst/>
          </a:prstGeom>
          <a:noFill/>
        </p:spPr>
        <p:txBody>
          <a:bodyPr wrap="square" rtlCol="0">
            <a:spAutoFit/>
          </a:bodyPr>
          <a:lstStyle/>
          <a:p>
            <a:r>
              <a:rPr lang="it-IT" dirty="0"/>
              <a:t>The </a:t>
            </a:r>
            <a:r>
              <a:rPr lang="it-IT" dirty="0" err="1"/>
              <a:t>plant</a:t>
            </a:r>
            <a:r>
              <a:rPr lang="it-IT" dirty="0"/>
              <a:t> </a:t>
            </a:r>
            <a:r>
              <a:rPr lang="it-IT" dirty="0" err="1"/>
              <a:t>has</a:t>
            </a:r>
            <a:r>
              <a:rPr lang="it-IT" dirty="0"/>
              <a:t> </a:t>
            </a:r>
            <a:r>
              <a:rPr lang="it-IT" dirty="0" err="1"/>
              <a:t>been</a:t>
            </a:r>
            <a:r>
              <a:rPr lang="it-IT" dirty="0"/>
              <a:t> </a:t>
            </a:r>
            <a:r>
              <a:rPr lang="it-IT" dirty="0" err="1"/>
              <a:t>treated</a:t>
            </a:r>
            <a:r>
              <a:rPr lang="it-IT" dirty="0"/>
              <a:t> by PAW </a:t>
            </a:r>
            <a:r>
              <a:rPr lang="it-IT" dirty="0" err="1">
                <a:solidFill>
                  <a:schemeClr val="accent2"/>
                </a:solidFill>
              </a:rPr>
              <a:t>before</a:t>
            </a:r>
            <a:r>
              <a:rPr lang="it-IT" dirty="0">
                <a:solidFill>
                  <a:schemeClr val="accent2"/>
                </a:solidFill>
              </a:rPr>
              <a:t> </a:t>
            </a:r>
            <a:r>
              <a:rPr lang="it-IT" dirty="0" err="1">
                <a:solidFill>
                  <a:schemeClr val="accent2"/>
                </a:solidFill>
              </a:rPr>
              <a:t>being</a:t>
            </a:r>
            <a:r>
              <a:rPr lang="it-IT" dirty="0">
                <a:solidFill>
                  <a:schemeClr val="accent2"/>
                </a:solidFill>
              </a:rPr>
              <a:t> </a:t>
            </a:r>
            <a:r>
              <a:rPr lang="it-IT" dirty="0" err="1">
                <a:solidFill>
                  <a:schemeClr val="accent2"/>
                </a:solidFill>
              </a:rPr>
              <a:t>exposed</a:t>
            </a:r>
            <a:r>
              <a:rPr lang="it-IT" dirty="0">
                <a:solidFill>
                  <a:schemeClr val="accent2"/>
                </a:solidFill>
              </a:rPr>
              <a:t> to the </a:t>
            </a:r>
            <a:r>
              <a:rPr lang="it-IT" dirty="0" err="1">
                <a:solidFill>
                  <a:schemeClr val="accent2"/>
                </a:solidFill>
              </a:rPr>
              <a:t>same</a:t>
            </a:r>
            <a:r>
              <a:rPr lang="it-IT" dirty="0">
                <a:solidFill>
                  <a:schemeClr val="accent2"/>
                </a:solidFill>
              </a:rPr>
              <a:t> stress </a:t>
            </a:r>
            <a:r>
              <a:rPr lang="it-IT" dirty="0"/>
              <a:t>of the </a:t>
            </a:r>
            <a:r>
              <a:rPr lang="it-IT" dirty="0" err="1"/>
              <a:t>untreated</a:t>
            </a:r>
            <a:r>
              <a:rPr lang="it-IT" dirty="0"/>
              <a:t> </a:t>
            </a:r>
            <a:r>
              <a:rPr lang="it-IT" dirty="0" err="1"/>
              <a:t>plant</a:t>
            </a:r>
            <a:endParaRPr lang="it-IT" dirty="0"/>
          </a:p>
        </p:txBody>
      </p:sp>
      <p:sp>
        <p:nvSpPr>
          <p:cNvPr id="15" name="TextBox 9">
            <a:extLst>
              <a:ext uri="{FF2B5EF4-FFF2-40B4-BE49-F238E27FC236}">
                <a16:creationId xmlns:a16="http://schemas.microsoft.com/office/drawing/2014/main" id="{74F8369D-26D0-6D1E-3285-5BFD1440E33D}"/>
              </a:ext>
            </a:extLst>
          </p:cNvPr>
          <p:cNvSpPr txBox="1"/>
          <p:nvPr/>
        </p:nvSpPr>
        <p:spPr>
          <a:xfrm>
            <a:off x="623888" y="4875836"/>
            <a:ext cx="10294215" cy="1200329"/>
          </a:xfrm>
          <a:prstGeom prst="rect">
            <a:avLst/>
          </a:prstGeom>
          <a:noFill/>
        </p:spPr>
        <p:txBody>
          <a:bodyPr wrap="square" rtlCol="0">
            <a:spAutoFit/>
          </a:bodyPr>
          <a:lstStyle/>
          <a:p>
            <a:r>
              <a:rPr lang="en-US" dirty="0"/>
              <a:t>The smaller signal in the treated plant similar to that of the untreated second stimulus suggest the plasma treatment can help the plant to increase the plant stress tolerance ( sort of vaccination in case of biotic stress)</a:t>
            </a:r>
          </a:p>
          <a:p>
            <a:r>
              <a:rPr lang="en-US" i="1" dirty="0" err="1"/>
              <a:t>Cortese</a:t>
            </a:r>
            <a:r>
              <a:rPr lang="en-US" i="1" dirty="0"/>
              <a:t> E.  Plant Biosystems  2025 DOI: 10.1080/11263504.2025.2554071</a:t>
            </a:r>
            <a:endParaRPr lang="it-IT" i="1" dirty="0"/>
          </a:p>
        </p:txBody>
      </p:sp>
    </p:spTree>
    <p:extLst>
      <p:ext uri="{BB962C8B-B14F-4D97-AF65-F5344CB8AC3E}">
        <p14:creationId xmlns:p14="http://schemas.microsoft.com/office/powerpoint/2010/main" val="1433630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2" name="Segnaposto data 1">
            <a:extLst>
              <a:ext uri="{FF2B5EF4-FFF2-40B4-BE49-F238E27FC236}">
                <a16:creationId xmlns:a16="http://schemas.microsoft.com/office/drawing/2014/main" id="{338A1FF0-5838-49E5-0C2E-143854370FC4}"/>
              </a:ext>
            </a:extLst>
          </p:cNvPr>
          <p:cNvSpPr>
            <a:spLocks noGrp="1"/>
          </p:cNvSpPr>
          <p:nvPr>
            <p:ph type="dt" sz="half" idx="10"/>
          </p:nvPr>
        </p:nvSpPr>
        <p:spPr/>
        <p:txBody>
          <a:bodyPr/>
          <a:lstStyle/>
          <a:p>
            <a:r>
              <a:rPr lang="it-IT"/>
              <a:t>Conferenza Italiana Plasmi, 4 Febbraio 2026, Frascati</a:t>
            </a:r>
            <a:endParaRPr lang="en-US"/>
          </a:p>
        </p:txBody>
      </p:sp>
      <p:sp>
        <p:nvSpPr>
          <p:cNvPr id="4" name="Segnaposto data 11">
            <a:extLst>
              <a:ext uri="{FF2B5EF4-FFF2-40B4-BE49-F238E27FC236}">
                <a16:creationId xmlns:a16="http://schemas.microsoft.com/office/drawing/2014/main" id="{73C633D6-1864-60B9-D0CC-026B09AFD051}"/>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pic>
        <p:nvPicPr>
          <p:cNvPr id="3" name="Immagine 2" descr="Immagine che contiene testo, Carattere, logo, schermata&#10;&#10;Il contenuto generato dall'IA potrebbe non essere corretto.">
            <a:extLst>
              <a:ext uri="{FF2B5EF4-FFF2-40B4-BE49-F238E27FC236}">
                <a16:creationId xmlns:a16="http://schemas.microsoft.com/office/drawing/2014/main" id="{E7C76895-0845-A0E1-E14E-26C6E0FC4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5" name="Rectangle 1">
            <a:extLst>
              <a:ext uri="{FF2B5EF4-FFF2-40B4-BE49-F238E27FC236}">
                <a16:creationId xmlns:a16="http://schemas.microsoft.com/office/drawing/2014/main" id="{B0405B8F-4E2E-0E97-DE8D-0833AFD59C48}"/>
              </a:ext>
            </a:extLst>
          </p:cNvPr>
          <p:cNvSpPr/>
          <p:nvPr/>
        </p:nvSpPr>
        <p:spPr>
          <a:xfrm>
            <a:off x="623888" y="208403"/>
            <a:ext cx="7441461" cy="477054"/>
          </a:xfrm>
          <a:prstGeom prst="rect">
            <a:avLst/>
          </a:prstGeom>
        </p:spPr>
        <p:txBody>
          <a:bodyPr wrap="none">
            <a:spAutoFit/>
          </a:bodyPr>
          <a:lstStyle/>
          <a:p>
            <a:r>
              <a:rPr lang="en-US" sz="2500" b="1" dirty="0">
                <a:solidFill>
                  <a:srgbClr val="C00000"/>
                </a:solidFill>
                <a:latin typeface="+mj-lt"/>
              </a:rPr>
              <a:t>CAP Waste  treatments: activities of Trento Group</a:t>
            </a:r>
          </a:p>
        </p:txBody>
      </p:sp>
      <p:sp>
        <p:nvSpPr>
          <p:cNvPr id="6" name="TextBox 2">
            <a:extLst>
              <a:ext uri="{FF2B5EF4-FFF2-40B4-BE49-F238E27FC236}">
                <a16:creationId xmlns:a16="http://schemas.microsoft.com/office/drawing/2014/main" id="{C346BE18-9643-89C1-C4CB-6FD7FA317601}"/>
              </a:ext>
            </a:extLst>
          </p:cNvPr>
          <p:cNvSpPr txBox="1"/>
          <p:nvPr/>
        </p:nvSpPr>
        <p:spPr>
          <a:xfrm>
            <a:off x="623888" y="915053"/>
            <a:ext cx="6248400" cy="369332"/>
          </a:xfrm>
          <a:prstGeom prst="rect">
            <a:avLst/>
          </a:prstGeom>
          <a:noFill/>
        </p:spPr>
        <p:txBody>
          <a:bodyPr wrap="square" rtlCol="0">
            <a:spAutoFit/>
          </a:bodyPr>
          <a:lstStyle/>
          <a:p>
            <a:r>
              <a:rPr lang="en-US" b="1" dirty="0">
                <a:solidFill>
                  <a:schemeClr val="accent5">
                    <a:lumMod val="75000"/>
                  </a:schemeClr>
                </a:solidFill>
              </a:rPr>
              <a:t>CAP</a:t>
            </a:r>
            <a:r>
              <a:rPr lang="it-IT" dirty="0"/>
              <a:t> can be </a:t>
            </a:r>
            <a:r>
              <a:rPr lang="it-IT" dirty="0" err="1"/>
              <a:t>used</a:t>
            </a:r>
            <a:r>
              <a:rPr lang="it-IT" dirty="0"/>
              <a:t> to </a:t>
            </a:r>
            <a:r>
              <a:rPr lang="it-IT" dirty="0" err="1"/>
              <a:t>treat</a:t>
            </a:r>
            <a:r>
              <a:rPr lang="it-IT" dirty="0"/>
              <a:t> </a:t>
            </a:r>
            <a:r>
              <a:rPr lang="it-IT" dirty="0" err="1"/>
              <a:t>solid</a:t>
            </a:r>
            <a:r>
              <a:rPr lang="it-IT" dirty="0"/>
              <a:t>, </a:t>
            </a:r>
            <a:r>
              <a:rPr lang="it-IT" dirty="0" err="1"/>
              <a:t>liquid</a:t>
            </a:r>
            <a:r>
              <a:rPr lang="it-IT" dirty="0"/>
              <a:t> and </a:t>
            </a:r>
            <a:r>
              <a:rPr lang="it-IT" dirty="0" err="1"/>
              <a:t>gaseous</a:t>
            </a:r>
            <a:r>
              <a:rPr lang="it-IT" dirty="0"/>
              <a:t> </a:t>
            </a:r>
            <a:r>
              <a:rPr lang="it-IT" dirty="0" err="1"/>
              <a:t>waste</a:t>
            </a:r>
            <a:r>
              <a:rPr lang="it-IT" dirty="0"/>
              <a:t>.</a:t>
            </a:r>
          </a:p>
        </p:txBody>
      </p:sp>
      <p:sp>
        <p:nvSpPr>
          <p:cNvPr id="7" name="Rectangle 3">
            <a:extLst>
              <a:ext uri="{FF2B5EF4-FFF2-40B4-BE49-F238E27FC236}">
                <a16:creationId xmlns:a16="http://schemas.microsoft.com/office/drawing/2014/main" id="{A0808319-C985-F21D-5DEB-80E438297EE0}"/>
              </a:ext>
            </a:extLst>
          </p:cNvPr>
          <p:cNvSpPr/>
          <p:nvPr/>
        </p:nvSpPr>
        <p:spPr>
          <a:xfrm>
            <a:off x="6534694" y="5942947"/>
            <a:ext cx="6096000" cy="369332"/>
          </a:xfrm>
          <a:prstGeom prst="rect">
            <a:avLst/>
          </a:prstGeom>
        </p:spPr>
        <p:txBody>
          <a:bodyPr>
            <a:spAutoFit/>
          </a:bodyPr>
          <a:lstStyle/>
          <a:p>
            <a:r>
              <a:rPr lang="it-IT" i="1" dirty="0"/>
              <a:t> </a:t>
            </a:r>
            <a:r>
              <a:rPr lang="it-IT" sz="1400" dirty="0"/>
              <a:t>L.M. Martini et al, J. </a:t>
            </a:r>
            <a:r>
              <a:rPr lang="it-IT" sz="1400" dirty="0" err="1"/>
              <a:t>Cleaner</a:t>
            </a:r>
            <a:r>
              <a:rPr lang="it-IT" sz="1400" dirty="0"/>
              <a:t> Production 2019, 230, 230-240</a:t>
            </a:r>
          </a:p>
        </p:txBody>
      </p:sp>
      <p:sp>
        <p:nvSpPr>
          <p:cNvPr id="8" name="Rectangle 4">
            <a:extLst>
              <a:ext uri="{FF2B5EF4-FFF2-40B4-BE49-F238E27FC236}">
                <a16:creationId xmlns:a16="http://schemas.microsoft.com/office/drawing/2014/main" id="{B9D58986-A70D-8075-7651-78EBD076BB3C}"/>
              </a:ext>
            </a:extLst>
          </p:cNvPr>
          <p:cNvSpPr/>
          <p:nvPr/>
        </p:nvSpPr>
        <p:spPr>
          <a:xfrm>
            <a:off x="623888" y="1399714"/>
            <a:ext cx="10951424" cy="646331"/>
          </a:xfrm>
          <a:prstGeom prst="rect">
            <a:avLst/>
          </a:prstGeom>
        </p:spPr>
        <p:txBody>
          <a:bodyPr wrap="square">
            <a:spAutoFit/>
          </a:bodyPr>
          <a:lstStyle/>
          <a:p>
            <a:r>
              <a:rPr lang="en-US" dirty="0"/>
              <a:t>Examples are the test reactor to treat the volatile organic compounds (VOCs) in the atmosphere, which has shown affective abatement.</a:t>
            </a:r>
            <a:endParaRPr lang="it-IT" dirty="0"/>
          </a:p>
        </p:txBody>
      </p:sp>
      <p:pic>
        <p:nvPicPr>
          <p:cNvPr id="9" name="Picture 6">
            <a:extLst>
              <a:ext uri="{FF2B5EF4-FFF2-40B4-BE49-F238E27FC236}">
                <a16:creationId xmlns:a16="http://schemas.microsoft.com/office/drawing/2014/main" id="{66B4F0A4-E165-A92E-7A7B-A60DC6329F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589" y="1929392"/>
            <a:ext cx="6058211" cy="3511730"/>
          </a:xfrm>
          <a:prstGeom prst="rect">
            <a:avLst/>
          </a:prstGeom>
        </p:spPr>
      </p:pic>
      <p:sp>
        <p:nvSpPr>
          <p:cNvPr id="10" name="Rectangle 5">
            <a:extLst>
              <a:ext uri="{FF2B5EF4-FFF2-40B4-BE49-F238E27FC236}">
                <a16:creationId xmlns:a16="http://schemas.microsoft.com/office/drawing/2014/main" id="{7B6FFA53-074B-2116-CC94-8B845E15B95A}"/>
              </a:ext>
            </a:extLst>
          </p:cNvPr>
          <p:cNvSpPr/>
          <p:nvPr/>
        </p:nvSpPr>
        <p:spPr>
          <a:xfrm>
            <a:off x="1020911" y="2551837"/>
            <a:ext cx="2739655" cy="1754326"/>
          </a:xfrm>
          <a:prstGeom prst="rect">
            <a:avLst/>
          </a:prstGeom>
        </p:spPr>
        <p:txBody>
          <a:bodyPr wrap="square">
            <a:spAutoFit/>
          </a:bodyPr>
          <a:lstStyle/>
          <a:p>
            <a:pPr algn="just"/>
            <a:r>
              <a:rPr lang="en-US" dirty="0"/>
              <a:t>The experimental setup consists of a VOC generator, a DBD reactor, and the VOC and exhaust collection system.</a:t>
            </a:r>
            <a:endParaRPr lang="it-IT" dirty="0"/>
          </a:p>
        </p:txBody>
      </p:sp>
    </p:spTree>
    <p:extLst>
      <p:ext uri="{BB962C8B-B14F-4D97-AF65-F5344CB8AC3E}">
        <p14:creationId xmlns:p14="http://schemas.microsoft.com/office/powerpoint/2010/main" val="1986898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86FDEC40-985C-05D6-2787-8CCA71CB1DC8}"/>
              </a:ext>
            </a:extLst>
          </p:cNvPr>
          <p:cNvSpPr>
            <a:spLocks noGrp="1"/>
          </p:cNvSpPr>
          <p:nvPr>
            <p:ph type="dt" sz="half" idx="10"/>
          </p:nvPr>
        </p:nvSpPr>
        <p:spPr/>
        <p:txBody>
          <a:bodyPr/>
          <a:lstStyle/>
          <a:p>
            <a:r>
              <a:rPr lang="it-IT"/>
              <a:t>Conferenza Italiana Plasmi, 4 Febbraio 2026, Frascati</a:t>
            </a:r>
            <a:endParaRPr lang="en-US"/>
          </a:p>
        </p:txBody>
      </p:sp>
      <p:sp>
        <p:nvSpPr>
          <p:cNvPr id="6" name="Segnaposto data 11">
            <a:extLst>
              <a:ext uri="{FF2B5EF4-FFF2-40B4-BE49-F238E27FC236}">
                <a16:creationId xmlns:a16="http://schemas.microsoft.com/office/drawing/2014/main" id="{78456851-2F4A-358B-B7AE-E9B568652D8C}"/>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sp>
        <p:nvSpPr>
          <p:cNvPr id="2" name="Rectangle 1">
            <a:extLst>
              <a:ext uri="{FF2B5EF4-FFF2-40B4-BE49-F238E27FC236}">
                <a16:creationId xmlns:a16="http://schemas.microsoft.com/office/drawing/2014/main" id="{D3EDCA31-C08D-AC79-D092-322CBD6C38E3}"/>
              </a:ext>
            </a:extLst>
          </p:cNvPr>
          <p:cNvSpPr/>
          <p:nvPr/>
        </p:nvSpPr>
        <p:spPr>
          <a:xfrm>
            <a:off x="623888" y="208403"/>
            <a:ext cx="7441461" cy="477054"/>
          </a:xfrm>
          <a:prstGeom prst="rect">
            <a:avLst/>
          </a:prstGeom>
        </p:spPr>
        <p:txBody>
          <a:bodyPr wrap="none">
            <a:spAutoFit/>
          </a:bodyPr>
          <a:lstStyle/>
          <a:p>
            <a:r>
              <a:rPr lang="en-US" sz="2500" b="1" dirty="0">
                <a:solidFill>
                  <a:srgbClr val="C00000"/>
                </a:solidFill>
                <a:latin typeface="+mj-lt"/>
              </a:rPr>
              <a:t>Liquid waste treatment : Padova Group activities </a:t>
            </a:r>
          </a:p>
        </p:txBody>
      </p:sp>
      <p:pic>
        <p:nvPicPr>
          <p:cNvPr id="3" name="Picture 1">
            <a:extLst>
              <a:ext uri="{FF2B5EF4-FFF2-40B4-BE49-F238E27FC236}">
                <a16:creationId xmlns:a16="http://schemas.microsoft.com/office/drawing/2014/main" id="{6446A189-CD2B-E926-0366-DB7E5E0F903F}"/>
              </a:ext>
            </a:extLst>
          </p:cNvPr>
          <p:cNvPicPr>
            <a:picLocks noChangeAspect="1"/>
          </p:cNvPicPr>
          <p:nvPr/>
        </p:nvPicPr>
        <p:blipFill rotWithShape="1">
          <a:blip r:embed="rId3">
            <a:extLst>
              <a:ext uri="{28A0092B-C50C-407E-A947-70E740481C1C}">
                <a14:useLocalDpi xmlns:a14="http://schemas.microsoft.com/office/drawing/2010/main" val="0"/>
              </a:ext>
            </a:extLst>
          </a:blip>
          <a:srcRect l="23134" r="40438"/>
          <a:stretch/>
        </p:blipFill>
        <p:spPr>
          <a:xfrm>
            <a:off x="7254327" y="1378872"/>
            <a:ext cx="2088351" cy="2974132"/>
          </a:xfrm>
          <a:prstGeom prst="rect">
            <a:avLst/>
          </a:prstGeom>
        </p:spPr>
      </p:pic>
      <p:pic>
        <p:nvPicPr>
          <p:cNvPr id="5" name="Immagine 4">
            <a:extLst>
              <a:ext uri="{FF2B5EF4-FFF2-40B4-BE49-F238E27FC236}">
                <a16:creationId xmlns:a16="http://schemas.microsoft.com/office/drawing/2014/main" id="{DCFFA71C-F688-C998-ABF9-32932841FD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1714" y="3952030"/>
            <a:ext cx="4390230" cy="22205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E4113E58-500D-AAC3-BC65-48B0C8DEA1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002" y="1789932"/>
            <a:ext cx="6449325" cy="2324424"/>
          </a:xfrm>
          <a:prstGeom prst="rect">
            <a:avLst/>
          </a:prstGeom>
        </p:spPr>
      </p:pic>
      <p:sp>
        <p:nvSpPr>
          <p:cNvPr id="8" name="TextBox 5">
            <a:extLst>
              <a:ext uri="{FF2B5EF4-FFF2-40B4-BE49-F238E27FC236}">
                <a16:creationId xmlns:a16="http://schemas.microsoft.com/office/drawing/2014/main" id="{C933407A-10C5-FAF3-428B-321656A83D58}"/>
              </a:ext>
            </a:extLst>
          </p:cNvPr>
          <p:cNvSpPr txBox="1"/>
          <p:nvPr/>
        </p:nvSpPr>
        <p:spPr>
          <a:xfrm>
            <a:off x="503275" y="685457"/>
            <a:ext cx="10175358" cy="923330"/>
          </a:xfrm>
          <a:prstGeom prst="rect">
            <a:avLst/>
          </a:prstGeom>
          <a:noFill/>
        </p:spPr>
        <p:txBody>
          <a:bodyPr wrap="square" rtlCol="0">
            <a:spAutoFit/>
          </a:bodyPr>
          <a:lstStyle/>
          <a:p>
            <a:pPr algn="just"/>
            <a:r>
              <a:rPr lang="en-GB" dirty="0"/>
              <a:t>In the framework of a regional project for the treatment of tannery waste preliminary test on  sample molecules has been carried out showing that plasma generated by a DBD source is quite effective in destroying the molecules in this case Methylene blue.</a:t>
            </a:r>
            <a:endParaRPr lang="it-IT" dirty="0"/>
          </a:p>
        </p:txBody>
      </p:sp>
    </p:spTree>
    <p:extLst>
      <p:ext uri="{BB962C8B-B14F-4D97-AF65-F5344CB8AC3E}">
        <p14:creationId xmlns:p14="http://schemas.microsoft.com/office/powerpoint/2010/main" val="2205240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7BAEB-135E-48B9-B4CD-76709CBC6E88}"/>
            </a:ext>
          </a:extLst>
        </p:cNvPr>
        <p:cNvGrpSpPr/>
        <p:nvPr/>
      </p:nvGrpSpPr>
      <p:grpSpPr>
        <a:xfrm>
          <a:off x="0" y="0"/>
          <a:ext cx="0" cy="0"/>
          <a:chOff x="0" y="0"/>
          <a:chExt cx="0" cy="0"/>
        </a:xfrm>
      </p:grpSpPr>
      <p:sp>
        <p:nvSpPr>
          <p:cNvPr id="4" name="Segnaposto data 3">
            <a:extLst>
              <a:ext uri="{FF2B5EF4-FFF2-40B4-BE49-F238E27FC236}">
                <a16:creationId xmlns:a16="http://schemas.microsoft.com/office/drawing/2014/main" id="{A5362B10-A3A1-EA09-37DC-69FDDDEEF75A}"/>
              </a:ext>
            </a:extLst>
          </p:cNvPr>
          <p:cNvSpPr>
            <a:spLocks noGrp="1"/>
          </p:cNvSpPr>
          <p:nvPr>
            <p:ph type="dt" sz="half" idx="10"/>
          </p:nvPr>
        </p:nvSpPr>
        <p:spPr/>
        <p:txBody>
          <a:bodyPr/>
          <a:lstStyle/>
          <a:p>
            <a:r>
              <a:rPr lang="it-IT"/>
              <a:t>Conferenza Italiana Plasmi, 4 Febbraio 2026, Frascati</a:t>
            </a:r>
            <a:endParaRPr lang="en-US"/>
          </a:p>
        </p:txBody>
      </p:sp>
      <p:sp>
        <p:nvSpPr>
          <p:cNvPr id="6" name="Segnaposto data 11">
            <a:extLst>
              <a:ext uri="{FF2B5EF4-FFF2-40B4-BE49-F238E27FC236}">
                <a16:creationId xmlns:a16="http://schemas.microsoft.com/office/drawing/2014/main" id="{673BB4C3-1C00-1BFD-A25C-3BD050944836}"/>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sp>
        <p:nvSpPr>
          <p:cNvPr id="2" name="Rectangle 1">
            <a:extLst>
              <a:ext uri="{FF2B5EF4-FFF2-40B4-BE49-F238E27FC236}">
                <a16:creationId xmlns:a16="http://schemas.microsoft.com/office/drawing/2014/main" id="{24C61035-D0FA-AC83-34BC-FEDCBFDEDF9B}"/>
              </a:ext>
            </a:extLst>
          </p:cNvPr>
          <p:cNvSpPr/>
          <p:nvPr/>
        </p:nvSpPr>
        <p:spPr>
          <a:xfrm>
            <a:off x="623888" y="208403"/>
            <a:ext cx="7584127" cy="477054"/>
          </a:xfrm>
          <a:prstGeom prst="rect">
            <a:avLst/>
          </a:prstGeom>
        </p:spPr>
        <p:txBody>
          <a:bodyPr wrap="none">
            <a:spAutoFit/>
          </a:bodyPr>
          <a:lstStyle/>
          <a:p>
            <a:r>
              <a:rPr lang="en-US" sz="2500" b="1" dirty="0">
                <a:solidFill>
                  <a:srgbClr val="C00000"/>
                </a:solidFill>
                <a:latin typeface="+mj-lt"/>
              </a:rPr>
              <a:t>CO</a:t>
            </a:r>
            <a:r>
              <a:rPr lang="en-US" sz="2500" b="1" baseline="-25000" dirty="0">
                <a:solidFill>
                  <a:srgbClr val="C00000"/>
                </a:solidFill>
                <a:latin typeface="+mj-lt"/>
              </a:rPr>
              <a:t>2</a:t>
            </a:r>
            <a:r>
              <a:rPr lang="en-US" sz="2500" b="1" dirty="0">
                <a:solidFill>
                  <a:srgbClr val="C00000"/>
                </a:solidFill>
                <a:latin typeface="+mj-lt"/>
              </a:rPr>
              <a:t> dissociation: the activities of the Trento Group</a:t>
            </a:r>
          </a:p>
        </p:txBody>
      </p:sp>
      <p:sp>
        <p:nvSpPr>
          <p:cNvPr id="3" name="TextBox 2">
            <a:extLst>
              <a:ext uri="{FF2B5EF4-FFF2-40B4-BE49-F238E27FC236}">
                <a16:creationId xmlns:a16="http://schemas.microsoft.com/office/drawing/2014/main" id="{50248403-4AA0-72F5-80E2-D5BE1D9137E4}"/>
              </a:ext>
            </a:extLst>
          </p:cNvPr>
          <p:cNvSpPr txBox="1"/>
          <p:nvPr/>
        </p:nvSpPr>
        <p:spPr>
          <a:xfrm>
            <a:off x="5459105" y="2193840"/>
            <a:ext cx="5205296" cy="1200329"/>
          </a:xfrm>
          <a:prstGeom prst="rect">
            <a:avLst/>
          </a:prstGeom>
          <a:noFill/>
        </p:spPr>
        <p:txBody>
          <a:bodyPr wrap="square" rtlCol="0">
            <a:spAutoFit/>
          </a:bodyPr>
          <a:lstStyle/>
          <a:p>
            <a:pPr algn="just"/>
            <a:r>
              <a:rPr lang="en-US" dirty="0"/>
              <a:t>The facility in operation at Trento University  in collaboration with CNR-ISTP (Bari) consists of an atmospheric nanosecond repetitively pulsed discharges.</a:t>
            </a:r>
          </a:p>
        </p:txBody>
      </p:sp>
      <p:pic>
        <p:nvPicPr>
          <p:cNvPr id="5" name="Picture 5">
            <a:extLst>
              <a:ext uri="{FF2B5EF4-FFF2-40B4-BE49-F238E27FC236}">
                <a16:creationId xmlns:a16="http://schemas.microsoft.com/office/drawing/2014/main" id="{BCCE403D-B6AC-4503-985D-CD16CF2AA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31" y="2179290"/>
            <a:ext cx="4436163" cy="2582074"/>
          </a:xfrm>
          <a:prstGeom prst="rect">
            <a:avLst/>
          </a:prstGeom>
        </p:spPr>
      </p:pic>
      <p:sp>
        <p:nvSpPr>
          <p:cNvPr id="7" name="Rectangle 6">
            <a:extLst>
              <a:ext uri="{FF2B5EF4-FFF2-40B4-BE49-F238E27FC236}">
                <a16:creationId xmlns:a16="http://schemas.microsoft.com/office/drawing/2014/main" id="{97F1766F-FF6E-81F1-4992-C190A07143BB}"/>
              </a:ext>
            </a:extLst>
          </p:cNvPr>
          <p:cNvSpPr/>
          <p:nvPr/>
        </p:nvSpPr>
        <p:spPr>
          <a:xfrm>
            <a:off x="5304051" y="3610186"/>
            <a:ext cx="6096000" cy="923330"/>
          </a:xfrm>
          <a:prstGeom prst="rect">
            <a:avLst/>
          </a:prstGeom>
        </p:spPr>
        <p:txBody>
          <a:bodyPr>
            <a:spAutoFit/>
          </a:bodyPr>
          <a:lstStyle/>
          <a:p>
            <a:r>
              <a:rPr lang="en-US" dirty="0"/>
              <a:t>The facility is equipped with a time-resolved laser-induced fluorescence (LIF) to measure the CO</a:t>
            </a:r>
            <a:r>
              <a:rPr lang="en-US" baseline="-25000" dirty="0"/>
              <a:t>2</a:t>
            </a:r>
            <a:r>
              <a:rPr lang="en-US" dirty="0"/>
              <a:t> dissociation in the range od </a:t>
            </a:r>
            <a:r>
              <a:rPr lang="en-US" dirty="0" err="1"/>
              <a:t>μs</a:t>
            </a:r>
            <a:r>
              <a:rPr lang="en-US" dirty="0"/>
              <a:t> interval after a nanosecond discharge</a:t>
            </a:r>
            <a:endParaRPr lang="it-IT" dirty="0"/>
          </a:p>
        </p:txBody>
      </p:sp>
      <p:sp>
        <p:nvSpPr>
          <p:cNvPr id="8" name="Rectangle 3">
            <a:extLst>
              <a:ext uri="{FF2B5EF4-FFF2-40B4-BE49-F238E27FC236}">
                <a16:creationId xmlns:a16="http://schemas.microsoft.com/office/drawing/2014/main" id="{45EDFC50-F089-DE10-8631-C8F00A621EDA}"/>
              </a:ext>
            </a:extLst>
          </p:cNvPr>
          <p:cNvSpPr/>
          <p:nvPr/>
        </p:nvSpPr>
        <p:spPr>
          <a:xfrm>
            <a:off x="905300" y="5113726"/>
            <a:ext cx="9535235" cy="369332"/>
          </a:xfrm>
          <a:prstGeom prst="rect">
            <a:avLst/>
          </a:prstGeom>
        </p:spPr>
        <p:txBody>
          <a:bodyPr wrap="square">
            <a:spAutoFit/>
          </a:bodyPr>
          <a:lstStyle/>
          <a:p>
            <a:r>
              <a:rPr lang="en-US" dirty="0"/>
              <a:t>The system has shown  a relatively high efficiencies in converting CO</a:t>
            </a:r>
            <a:r>
              <a:rPr lang="en-US" baseline="-25000" dirty="0"/>
              <a:t>2</a:t>
            </a:r>
          </a:p>
        </p:txBody>
      </p:sp>
      <p:sp>
        <p:nvSpPr>
          <p:cNvPr id="9" name="TextBox 16">
            <a:extLst>
              <a:ext uri="{FF2B5EF4-FFF2-40B4-BE49-F238E27FC236}">
                <a16:creationId xmlns:a16="http://schemas.microsoft.com/office/drawing/2014/main" id="{75DB8802-328B-EB79-098C-14692DB15DD4}"/>
              </a:ext>
            </a:extLst>
          </p:cNvPr>
          <p:cNvSpPr txBox="1"/>
          <p:nvPr/>
        </p:nvSpPr>
        <p:spPr>
          <a:xfrm>
            <a:off x="477673" y="900752"/>
            <a:ext cx="10665248" cy="1200329"/>
          </a:xfrm>
          <a:prstGeom prst="rect">
            <a:avLst/>
          </a:prstGeom>
          <a:noFill/>
        </p:spPr>
        <p:txBody>
          <a:bodyPr wrap="square" rtlCol="0">
            <a:spAutoFit/>
          </a:bodyPr>
          <a:lstStyle/>
          <a:p>
            <a:r>
              <a:rPr lang="en-GB" dirty="0"/>
              <a:t>Dissociation of CO</a:t>
            </a:r>
            <a:r>
              <a:rPr lang="en-GB" baseline="-25000" dirty="0"/>
              <a:t>2</a:t>
            </a:r>
            <a:r>
              <a:rPr lang="en-GB" dirty="0"/>
              <a:t> by </a:t>
            </a:r>
            <a:r>
              <a:rPr lang="en-GB" b="1" dirty="0">
                <a:solidFill>
                  <a:schemeClr val="accent2">
                    <a:lumMod val="75000"/>
                  </a:schemeClr>
                </a:solidFill>
              </a:rPr>
              <a:t>LTP</a:t>
            </a:r>
            <a:r>
              <a:rPr lang="en-GB" dirty="0"/>
              <a:t> is studied as potential technology to transform CO</a:t>
            </a:r>
            <a:r>
              <a:rPr lang="en-GB" baseline="-25000" dirty="0"/>
              <a:t>2</a:t>
            </a:r>
            <a:r>
              <a:rPr lang="en-GB" dirty="0"/>
              <a:t>  into synthetic fuel  and valuable chemicals.</a:t>
            </a:r>
            <a:endParaRPr lang="it-IT" dirty="0"/>
          </a:p>
          <a:p>
            <a:r>
              <a:rPr lang="en-GB" dirty="0"/>
              <a:t>Though in principle a carbon neutral technology , if combined with CO</a:t>
            </a:r>
            <a:r>
              <a:rPr lang="en-GB" baseline="-25000" dirty="0"/>
              <a:t>2</a:t>
            </a:r>
            <a:r>
              <a:rPr lang="en-GB" dirty="0"/>
              <a:t> sequestration could be a way to  </a:t>
            </a:r>
            <a:r>
              <a:rPr lang="en-GB" dirty="0" err="1"/>
              <a:t>to</a:t>
            </a:r>
            <a:r>
              <a:rPr lang="en-GB" dirty="0"/>
              <a:t> reduce the carbon footprint</a:t>
            </a:r>
            <a:endParaRPr lang="it-IT" dirty="0"/>
          </a:p>
        </p:txBody>
      </p:sp>
      <p:sp>
        <p:nvSpPr>
          <p:cNvPr id="11" name="CasellaDiTesto 10">
            <a:extLst>
              <a:ext uri="{FF2B5EF4-FFF2-40B4-BE49-F238E27FC236}">
                <a16:creationId xmlns:a16="http://schemas.microsoft.com/office/drawing/2014/main" id="{0E17BFF9-49D2-C0C5-3687-3BFF54776ABC}"/>
              </a:ext>
            </a:extLst>
          </p:cNvPr>
          <p:cNvSpPr txBox="1"/>
          <p:nvPr/>
        </p:nvSpPr>
        <p:spPr>
          <a:xfrm>
            <a:off x="6452693" y="6042621"/>
            <a:ext cx="6096000" cy="307777"/>
          </a:xfrm>
          <a:prstGeom prst="rect">
            <a:avLst/>
          </a:prstGeom>
          <a:noFill/>
        </p:spPr>
        <p:txBody>
          <a:bodyPr wrap="square">
            <a:spAutoFit/>
          </a:bodyPr>
          <a:lstStyle/>
          <a:p>
            <a:r>
              <a:rPr lang="it-IT" sz="1400" dirty="0"/>
              <a:t>C. Montesano et al. </a:t>
            </a:r>
            <a:r>
              <a:rPr lang="it-IT" sz="1400" i="1" dirty="0"/>
              <a:t>J.  </a:t>
            </a:r>
            <a:r>
              <a:rPr lang="it-IT" sz="1400" i="1" dirty="0" err="1"/>
              <a:t>Phys</a:t>
            </a:r>
            <a:r>
              <a:rPr lang="it-IT" sz="1400" i="1" dirty="0"/>
              <a:t>. Chem. C</a:t>
            </a:r>
            <a:r>
              <a:rPr lang="it-IT" sz="1400" dirty="0"/>
              <a:t> 2023,</a:t>
            </a:r>
            <a:r>
              <a:rPr lang="it-IT" sz="1400" i="1" dirty="0"/>
              <a:t>127</a:t>
            </a:r>
            <a:r>
              <a:rPr lang="it-IT" sz="1400" dirty="0"/>
              <a:t>, 10045-10050</a:t>
            </a:r>
          </a:p>
        </p:txBody>
      </p:sp>
    </p:spTree>
    <p:extLst>
      <p:ext uri="{BB962C8B-B14F-4D97-AF65-F5344CB8AC3E}">
        <p14:creationId xmlns:p14="http://schemas.microsoft.com/office/powerpoint/2010/main" val="290232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56C78-31F4-458B-EE50-4520113CBE71}"/>
            </a:ext>
          </a:extLst>
        </p:cNvPr>
        <p:cNvGrpSpPr/>
        <p:nvPr/>
      </p:nvGrpSpPr>
      <p:grpSpPr>
        <a:xfrm>
          <a:off x="0" y="0"/>
          <a:ext cx="0" cy="0"/>
          <a:chOff x="0" y="0"/>
          <a:chExt cx="0" cy="0"/>
        </a:xfrm>
      </p:grpSpPr>
      <p:sp>
        <p:nvSpPr>
          <p:cNvPr id="4" name="Segnaposto data 3">
            <a:extLst>
              <a:ext uri="{FF2B5EF4-FFF2-40B4-BE49-F238E27FC236}">
                <a16:creationId xmlns:a16="http://schemas.microsoft.com/office/drawing/2014/main" id="{4F4193A7-F587-FEFD-3C8D-7420F83FA26B}"/>
              </a:ext>
            </a:extLst>
          </p:cNvPr>
          <p:cNvSpPr>
            <a:spLocks noGrp="1"/>
          </p:cNvSpPr>
          <p:nvPr>
            <p:ph type="dt" sz="half" idx="10"/>
          </p:nvPr>
        </p:nvSpPr>
        <p:spPr/>
        <p:txBody>
          <a:bodyPr/>
          <a:lstStyle/>
          <a:p>
            <a:r>
              <a:rPr lang="it-IT"/>
              <a:t>Conferenza Italiana Plasmi, 4 Febbraio 2026, Frascati</a:t>
            </a:r>
            <a:endParaRPr lang="en-US"/>
          </a:p>
        </p:txBody>
      </p:sp>
      <p:sp>
        <p:nvSpPr>
          <p:cNvPr id="6" name="Segnaposto data 11">
            <a:extLst>
              <a:ext uri="{FF2B5EF4-FFF2-40B4-BE49-F238E27FC236}">
                <a16:creationId xmlns:a16="http://schemas.microsoft.com/office/drawing/2014/main" id="{A2A00ADC-E394-1951-9D71-477778C0B211}"/>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sp>
        <p:nvSpPr>
          <p:cNvPr id="2" name="Rectangle 1">
            <a:extLst>
              <a:ext uri="{FF2B5EF4-FFF2-40B4-BE49-F238E27FC236}">
                <a16:creationId xmlns:a16="http://schemas.microsoft.com/office/drawing/2014/main" id="{DE9EC85A-8C3E-DBDE-3ED5-E2FF2533FA98}"/>
              </a:ext>
            </a:extLst>
          </p:cNvPr>
          <p:cNvSpPr/>
          <p:nvPr/>
        </p:nvSpPr>
        <p:spPr>
          <a:xfrm>
            <a:off x="623888" y="208403"/>
            <a:ext cx="6824304" cy="477054"/>
          </a:xfrm>
          <a:prstGeom prst="rect">
            <a:avLst/>
          </a:prstGeom>
        </p:spPr>
        <p:txBody>
          <a:bodyPr wrap="none">
            <a:spAutoFit/>
          </a:bodyPr>
          <a:lstStyle/>
          <a:p>
            <a:r>
              <a:rPr lang="en-US" sz="2500" b="1" dirty="0">
                <a:solidFill>
                  <a:srgbClr val="C00000"/>
                </a:solidFill>
                <a:latin typeface="+mj-lt"/>
              </a:rPr>
              <a:t>Plasma driven chemical processes: modelling </a:t>
            </a:r>
          </a:p>
        </p:txBody>
      </p:sp>
      <p:sp>
        <p:nvSpPr>
          <p:cNvPr id="3" name="Rectangle 7">
            <a:extLst>
              <a:ext uri="{FF2B5EF4-FFF2-40B4-BE49-F238E27FC236}">
                <a16:creationId xmlns:a16="http://schemas.microsoft.com/office/drawing/2014/main" id="{9C6561FB-3807-4763-D395-98B6319607AE}"/>
              </a:ext>
            </a:extLst>
          </p:cNvPr>
          <p:cNvSpPr/>
          <p:nvPr/>
        </p:nvSpPr>
        <p:spPr>
          <a:xfrm>
            <a:off x="3926959" y="3750788"/>
            <a:ext cx="8544238" cy="307777"/>
          </a:xfrm>
          <a:prstGeom prst="rect">
            <a:avLst/>
          </a:prstGeom>
        </p:spPr>
        <p:txBody>
          <a:bodyPr wrap="square">
            <a:spAutoFit/>
          </a:bodyPr>
          <a:lstStyle/>
          <a:p>
            <a:r>
              <a:rPr lang="it-IT" sz="1400" dirty="0"/>
              <a:t>L.D. Pietanza </a:t>
            </a:r>
            <a:r>
              <a:rPr lang="it-IT" sz="1400" i="1" dirty="0"/>
              <a:t>et al</a:t>
            </a:r>
            <a:r>
              <a:rPr lang="it-IT" sz="1400" dirty="0"/>
              <a:t> .</a:t>
            </a:r>
            <a:r>
              <a:rPr lang="it-IT" sz="1400" i="1" dirty="0"/>
              <a:t>Plasma </a:t>
            </a:r>
            <a:r>
              <a:rPr lang="it-IT" sz="1400" i="1" dirty="0" err="1"/>
              <a:t>Phys</a:t>
            </a:r>
            <a:r>
              <a:rPr lang="it-IT" sz="1400" i="1" dirty="0"/>
              <a:t>. Control. Fusion</a:t>
            </a:r>
            <a:r>
              <a:rPr lang="it-IT" sz="1400" dirty="0"/>
              <a:t> 2023, 65, 044004; </a:t>
            </a:r>
            <a:r>
              <a:rPr lang="en-US" sz="1400" dirty="0"/>
              <a:t>Aerts, R., et al ., 2012, 116, 22941</a:t>
            </a:r>
            <a:endParaRPr lang="it-IT" sz="1400" dirty="0"/>
          </a:p>
        </p:txBody>
      </p:sp>
      <p:sp>
        <p:nvSpPr>
          <p:cNvPr id="5" name="Rectangle 8">
            <a:extLst>
              <a:ext uri="{FF2B5EF4-FFF2-40B4-BE49-F238E27FC236}">
                <a16:creationId xmlns:a16="http://schemas.microsoft.com/office/drawing/2014/main" id="{C50F0AFD-4185-20CC-1C56-FFCAC34A4CB7}"/>
              </a:ext>
            </a:extLst>
          </p:cNvPr>
          <p:cNvSpPr/>
          <p:nvPr/>
        </p:nvSpPr>
        <p:spPr>
          <a:xfrm>
            <a:off x="586854" y="2481971"/>
            <a:ext cx="10802203" cy="1200329"/>
          </a:xfrm>
          <a:prstGeom prst="rect">
            <a:avLst/>
          </a:prstGeom>
        </p:spPr>
        <p:txBody>
          <a:bodyPr wrap="square">
            <a:spAutoFit/>
          </a:bodyPr>
          <a:lstStyle/>
          <a:p>
            <a:r>
              <a:rPr lang="en-US" dirty="0"/>
              <a:t>However,  the CO</a:t>
            </a:r>
            <a:r>
              <a:rPr lang="en-US" baseline="-25000" dirty="0"/>
              <a:t>2</a:t>
            </a:r>
            <a:r>
              <a:rPr lang="en-US" dirty="0"/>
              <a:t> dissociation occurs through a complex network of more then 200 chemical reactions and involves  25 species.  In particular molecule vibrational states are believed to play a key role as the primary dissociation pathways is driven, and can be enhanced, by molecular-excitation kinetics, pointing to a role for vibrational mediated processes.</a:t>
            </a:r>
            <a:endParaRPr lang="it-IT" dirty="0"/>
          </a:p>
        </p:txBody>
      </p:sp>
      <p:pic>
        <p:nvPicPr>
          <p:cNvPr id="7" name="Picture 9">
            <a:extLst>
              <a:ext uri="{FF2B5EF4-FFF2-40B4-BE49-F238E27FC236}">
                <a16:creationId xmlns:a16="http://schemas.microsoft.com/office/drawing/2014/main" id="{148702FA-DBD0-D997-5C36-A392664A3E74}"/>
              </a:ext>
            </a:extLst>
          </p:cNvPr>
          <p:cNvPicPr>
            <a:picLocks noChangeAspect="1"/>
          </p:cNvPicPr>
          <p:nvPr/>
        </p:nvPicPr>
        <p:blipFill rotWithShape="1">
          <a:blip r:embed="rId3">
            <a:extLst>
              <a:ext uri="{28A0092B-C50C-407E-A947-70E740481C1C}">
                <a14:useLocalDpi xmlns:a14="http://schemas.microsoft.com/office/drawing/2010/main" val="0"/>
              </a:ext>
            </a:extLst>
          </a:blip>
          <a:srcRect b="18048"/>
          <a:stretch/>
        </p:blipFill>
        <p:spPr>
          <a:xfrm>
            <a:off x="4795971" y="1668706"/>
            <a:ext cx="2862378" cy="692001"/>
          </a:xfrm>
          <a:prstGeom prst="rect">
            <a:avLst/>
          </a:prstGeom>
        </p:spPr>
      </p:pic>
      <p:sp>
        <p:nvSpPr>
          <p:cNvPr id="8" name="Rectangle 2">
            <a:extLst>
              <a:ext uri="{FF2B5EF4-FFF2-40B4-BE49-F238E27FC236}">
                <a16:creationId xmlns:a16="http://schemas.microsoft.com/office/drawing/2014/main" id="{0F0DA8F7-E2E3-8C4E-C5E3-36D3D0546365}"/>
              </a:ext>
            </a:extLst>
          </p:cNvPr>
          <p:cNvSpPr/>
          <p:nvPr/>
        </p:nvSpPr>
        <p:spPr>
          <a:xfrm>
            <a:off x="586854" y="1022375"/>
            <a:ext cx="10798790" cy="646331"/>
          </a:xfrm>
          <a:prstGeom prst="rect">
            <a:avLst/>
          </a:prstGeom>
        </p:spPr>
        <p:txBody>
          <a:bodyPr wrap="none">
            <a:spAutoFit/>
          </a:bodyPr>
          <a:lstStyle/>
          <a:p>
            <a:r>
              <a:rPr lang="en-US" dirty="0"/>
              <a:t>CO</a:t>
            </a:r>
            <a:r>
              <a:rPr lang="en-US" baseline="-25000" dirty="0"/>
              <a:t>2</a:t>
            </a:r>
            <a:r>
              <a:rPr lang="en-US" dirty="0"/>
              <a:t> dissociation by plasma offers a good example how important is modelling and deep understanding </a:t>
            </a:r>
          </a:p>
          <a:p>
            <a:r>
              <a:rPr lang="en-US" dirty="0"/>
              <a:t>of the chemical processes. Indeed though the splitting of CO</a:t>
            </a:r>
            <a:r>
              <a:rPr lang="en-US" baseline="-25000" dirty="0"/>
              <a:t>2</a:t>
            </a:r>
            <a:r>
              <a:rPr lang="en-US" dirty="0"/>
              <a:t> can be summarized as follows:</a:t>
            </a:r>
            <a:endParaRPr lang="it-IT" dirty="0"/>
          </a:p>
        </p:txBody>
      </p:sp>
      <p:sp>
        <p:nvSpPr>
          <p:cNvPr id="9" name="TextBox 5">
            <a:extLst>
              <a:ext uri="{FF2B5EF4-FFF2-40B4-BE49-F238E27FC236}">
                <a16:creationId xmlns:a16="http://schemas.microsoft.com/office/drawing/2014/main" id="{9FF55A14-D737-21BD-3586-80DCEEB6FC3A}"/>
              </a:ext>
            </a:extLst>
          </p:cNvPr>
          <p:cNvSpPr txBox="1"/>
          <p:nvPr/>
        </p:nvSpPr>
        <p:spPr>
          <a:xfrm>
            <a:off x="586853" y="4234633"/>
            <a:ext cx="11033647" cy="923330"/>
          </a:xfrm>
          <a:prstGeom prst="rect">
            <a:avLst/>
          </a:prstGeom>
          <a:noFill/>
        </p:spPr>
        <p:txBody>
          <a:bodyPr wrap="square" rtlCol="0">
            <a:spAutoFit/>
          </a:bodyPr>
          <a:lstStyle/>
          <a:p>
            <a:pPr algn="just"/>
            <a:r>
              <a:rPr lang="en-US" dirty="0"/>
              <a:t>It results therefore of primary importance to develop accurate modelling of the chemical networks generated by the plasma as proved also by the case of nitrogen fixation  where CAP promise a new synthesis technology for N fertilizers instead of  energy consuming the Haber-Bosch process.</a:t>
            </a:r>
            <a:endParaRPr lang="it-IT" dirty="0"/>
          </a:p>
        </p:txBody>
      </p:sp>
      <p:sp>
        <p:nvSpPr>
          <p:cNvPr id="10" name="Rectangle 10">
            <a:extLst>
              <a:ext uri="{FF2B5EF4-FFF2-40B4-BE49-F238E27FC236}">
                <a16:creationId xmlns:a16="http://schemas.microsoft.com/office/drawing/2014/main" id="{BB60D289-36C8-0667-DEB4-AF60469371E3}"/>
              </a:ext>
            </a:extLst>
          </p:cNvPr>
          <p:cNvSpPr/>
          <p:nvPr/>
        </p:nvSpPr>
        <p:spPr>
          <a:xfrm>
            <a:off x="6375197" y="5334031"/>
            <a:ext cx="6096000" cy="307777"/>
          </a:xfrm>
          <a:prstGeom prst="rect">
            <a:avLst/>
          </a:prstGeom>
        </p:spPr>
        <p:txBody>
          <a:bodyPr>
            <a:spAutoFit/>
          </a:bodyPr>
          <a:lstStyle/>
          <a:p>
            <a:r>
              <a:rPr lang="en-US" sz="1400" dirty="0"/>
              <a:t>F. Esposito Plasma </a:t>
            </a:r>
            <a:r>
              <a:rPr lang="en-US" sz="1400" dirty="0" err="1"/>
              <a:t>Sourc</a:t>
            </a:r>
            <a:r>
              <a:rPr lang="en-US" sz="1400" dirty="0"/>
              <a:t>. Sci. Technol 2022, 31,094010. </a:t>
            </a:r>
            <a:endParaRPr lang="it-IT" sz="1400" dirty="0"/>
          </a:p>
        </p:txBody>
      </p:sp>
    </p:spTree>
    <p:extLst>
      <p:ext uri="{BB962C8B-B14F-4D97-AF65-F5344CB8AC3E}">
        <p14:creationId xmlns:p14="http://schemas.microsoft.com/office/powerpoint/2010/main" val="1852378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1A993-4217-4FD3-B184-DE94E303AAF0}"/>
            </a:ext>
          </a:extLst>
        </p:cNvPr>
        <p:cNvGrpSpPr/>
        <p:nvPr/>
      </p:nvGrpSpPr>
      <p:grpSpPr>
        <a:xfrm>
          <a:off x="0" y="0"/>
          <a:ext cx="0" cy="0"/>
          <a:chOff x="0" y="0"/>
          <a:chExt cx="0" cy="0"/>
        </a:xfrm>
      </p:grpSpPr>
      <p:sp>
        <p:nvSpPr>
          <p:cNvPr id="3" name="Titolo 1">
            <a:extLst>
              <a:ext uri="{FF2B5EF4-FFF2-40B4-BE49-F238E27FC236}">
                <a16:creationId xmlns:a16="http://schemas.microsoft.com/office/drawing/2014/main" id="{6FAC1C9A-CEE2-56DB-42AF-18E2A2BDD310}"/>
              </a:ext>
            </a:extLst>
          </p:cNvPr>
          <p:cNvSpPr>
            <a:spLocks noGrp="1"/>
          </p:cNvSpPr>
          <p:nvPr>
            <p:ph type="title"/>
          </p:nvPr>
        </p:nvSpPr>
        <p:spPr>
          <a:xfrm>
            <a:off x="721637" y="289995"/>
            <a:ext cx="10995659" cy="424062"/>
          </a:xfrm>
        </p:spPr>
        <p:txBody>
          <a:bodyPr>
            <a:normAutofit/>
          </a:bodyPr>
          <a:lstStyle/>
          <a:p>
            <a:r>
              <a:rPr lang="en-GB" sz="2500" noProof="0" dirty="0">
                <a:solidFill>
                  <a:schemeClr val="tx1"/>
                </a:solidFill>
              </a:rPr>
              <a:t>Generation of</a:t>
            </a:r>
            <a:r>
              <a:rPr lang="en-GB" sz="2500" noProof="0" dirty="0"/>
              <a:t> LTP</a:t>
            </a:r>
            <a:endParaRPr lang="en-GB" sz="2500" noProof="0" dirty="0">
              <a:solidFill>
                <a:schemeClr val="tx1"/>
              </a:solidFill>
            </a:endParaRPr>
          </a:p>
        </p:txBody>
      </p:sp>
      <p:sp>
        <p:nvSpPr>
          <p:cNvPr id="5" name="CasellaDiTesto 4">
            <a:extLst>
              <a:ext uri="{FF2B5EF4-FFF2-40B4-BE49-F238E27FC236}">
                <a16:creationId xmlns:a16="http://schemas.microsoft.com/office/drawing/2014/main" id="{C8BA4DA5-38E0-D8DA-6D49-084C01961406}"/>
              </a:ext>
            </a:extLst>
          </p:cNvPr>
          <p:cNvSpPr txBox="1"/>
          <p:nvPr/>
        </p:nvSpPr>
        <p:spPr>
          <a:xfrm>
            <a:off x="632547" y="1263129"/>
            <a:ext cx="10995659" cy="523220"/>
          </a:xfrm>
          <a:prstGeom prst="rect">
            <a:avLst/>
          </a:prstGeom>
          <a:noFill/>
        </p:spPr>
        <p:txBody>
          <a:bodyPr wrap="square">
            <a:spAutoFit/>
          </a:bodyPr>
          <a:lstStyle/>
          <a:p>
            <a:pPr algn="just"/>
            <a:r>
              <a:rPr lang="en-GB" sz="1400" b="0" i="0" u="none" strike="noStrike" baseline="0" noProof="0" dirty="0"/>
              <a:t>In order to have a plasma, some energy needs to be high enough to cause an ionization. In </a:t>
            </a:r>
            <a:r>
              <a:rPr lang="en-GB" sz="1400" b="1" noProof="0" dirty="0">
                <a:solidFill>
                  <a:schemeClr val="accent2">
                    <a:lumMod val="75000"/>
                  </a:schemeClr>
                </a:solidFill>
              </a:rPr>
              <a:t>LTP</a:t>
            </a:r>
            <a:r>
              <a:rPr lang="en-GB" sz="1400" b="0" i="0" u="none" strike="noStrike" baseline="0" noProof="0" dirty="0"/>
              <a:t> </a:t>
            </a:r>
            <a:r>
              <a:rPr lang="en-GB" sz="1400" b="0" i="0" u="none" strike="noStrike" baseline="0" dirty="0"/>
              <a:t>electric </a:t>
            </a:r>
            <a:r>
              <a:rPr lang="en-GB" sz="1400" noProof="0" dirty="0"/>
              <a:t>fields selectively accelerate electrons and plasma is sustained by electron-impact ionization.</a:t>
            </a:r>
          </a:p>
        </p:txBody>
      </p:sp>
      <p:sp>
        <p:nvSpPr>
          <p:cNvPr id="15" name="CasellaDiTesto 14">
            <a:extLst>
              <a:ext uri="{FF2B5EF4-FFF2-40B4-BE49-F238E27FC236}">
                <a16:creationId xmlns:a16="http://schemas.microsoft.com/office/drawing/2014/main" id="{A3C26AFC-FC34-7152-D942-9D6064E4D479}"/>
              </a:ext>
            </a:extLst>
          </p:cNvPr>
          <p:cNvSpPr txBox="1"/>
          <p:nvPr/>
        </p:nvSpPr>
        <p:spPr>
          <a:xfrm>
            <a:off x="578948" y="1808590"/>
            <a:ext cx="11184213" cy="954107"/>
          </a:xfrm>
          <a:prstGeom prst="rect">
            <a:avLst/>
          </a:prstGeom>
          <a:noFill/>
        </p:spPr>
        <p:txBody>
          <a:bodyPr wrap="square">
            <a:spAutoFit/>
          </a:bodyPr>
          <a:lstStyle/>
          <a:p>
            <a:pPr algn="just"/>
            <a:r>
              <a:rPr lang="en-GB" sz="1400" noProof="0" dirty="0"/>
              <a:t>Depending on the frequency of the electric field, the </a:t>
            </a:r>
            <a:r>
              <a:rPr lang="en-GB" sz="1400" b="1" noProof="0" dirty="0">
                <a:solidFill>
                  <a:schemeClr val="accent2">
                    <a:lumMod val="75000"/>
                  </a:schemeClr>
                </a:solidFill>
              </a:rPr>
              <a:t>LTP</a:t>
            </a:r>
            <a:r>
              <a:rPr lang="en-GB" sz="1400" noProof="0" dirty="0"/>
              <a:t> plasma properties are different due to the different inertia of electrons and ions. In addition, the electrons and ions in a plasma can be manipulated by using magnetic fields, which may confine charged species, since they follow mainly the magnetic field lines. Depending on the frequency of the applied electric fields used for plasma generation one may distinguish different plasma types.</a:t>
            </a:r>
          </a:p>
        </p:txBody>
      </p:sp>
      <p:sp>
        <p:nvSpPr>
          <p:cNvPr id="21" name="CasellaDiTesto 20">
            <a:extLst>
              <a:ext uri="{FF2B5EF4-FFF2-40B4-BE49-F238E27FC236}">
                <a16:creationId xmlns:a16="http://schemas.microsoft.com/office/drawing/2014/main" id="{33F02DDE-2C3C-520A-3441-3753C14B396B}"/>
              </a:ext>
            </a:extLst>
          </p:cNvPr>
          <p:cNvSpPr txBox="1"/>
          <p:nvPr/>
        </p:nvSpPr>
        <p:spPr>
          <a:xfrm>
            <a:off x="634230" y="2875470"/>
            <a:ext cx="11085415" cy="738664"/>
          </a:xfrm>
          <a:prstGeom prst="rect">
            <a:avLst/>
          </a:prstGeom>
          <a:noFill/>
        </p:spPr>
        <p:txBody>
          <a:bodyPr wrap="square">
            <a:spAutoFit/>
          </a:bodyPr>
          <a:lstStyle/>
          <a:p>
            <a:r>
              <a:rPr lang="en-GB" sz="1400" b="1" noProof="0">
                <a:solidFill>
                  <a:schemeClr val="accent5">
                    <a:lumMod val="75000"/>
                  </a:schemeClr>
                </a:solidFill>
              </a:rPr>
              <a:t>DC plasmas</a:t>
            </a:r>
            <a:r>
              <a:rPr lang="en-GB" sz="1400" noProof="0"/>
              <a:t>: plasma is generated between two electrodes and a direct current is flowing through the system, which is carried by the free ions and electrons in the plasma. The plasma density can be enhanced by using magnetic fields to insulate the charged species from the boundaries of the plasma.</a:t>
            </a:r>
          </a:p>
        </p:txBody>
      </p:sp>
      <p:sp>
        <p:nvSpPr>
          <p:cNvPr id="25" name="CasellaDiTesto 24">
            <a:extLst>
              <a:ext uri="{FF2B5EF4-FFF2-40B4-BE49-F238E27FC236}">
                <a16:creationId xmlns:a16="http://schemas.microsoft.com/office/drawing/2014/main" id="{ED26055F-07C6-7247-87E2-80776080E227}"/>
              </a:ext>
            </a:extLst>
          </p:cNvPr>
          <p:cNvSpPr txBox="1"/>
          <p:nvPr/>
        </p:nvSpPr>
        <p:spPr>
          <a:xfrm>
            <a:off x="634230" y="3775625"/>
            <a:ext cx="11085415" cy="738664"/>
          </a:xfrm>
          <a:prstGeom prst="rect">
            <a:avLst/>
          </a:prstGeom>
          <a:noFill/>
        </p:spPr>
        <p:txBody>
          <a:bodyPr wrap="square">
            <a:spAutoFit/>
          </a:bodyPr>
          <a:lstStyle/>
          <a:p>
            <a:pPr algn="just"/>
            <a:r>
              <a:rPr lang="en-GB" sz="1400" b="1" noProof="0">
                <a:solidFill>
                  <a:schemeClr val="accent5">
                    <a:lumMod val="75000"/>
                  </a:schemeClr>
                </a:solidFill>
              </a:rPr>
              <a:t>AC plasmas (</a:t>
            </a:r>
            <a:r>
              <a:rPr lang="en-GB" sz="1400" b="1" noProof="0" err="1">
                <a:solidFill>
                  <a:schemeClr val="accent5">
                    <a:lumMod val="75000"/>
                  </a:schemeClr>
                </a:solidFill>
              </a:rPr>
              <a:t>KHz</a:t>
            </a:r>
            <a:r>
              <a:rPr lang="en-GB" sz="1400" noProof="0">
                <a:solidFill>
                  <a:schemeClr val="accent5">
                    <a:lumMod val="75000"/>
                  </a:schemeClr>
                </a:solidFill>
              </a:rPr>
              <a:t>)</a:t>
            </a:r>
            <a:r>
              <a:rPr lang="en-GB" sz="1400" noProof="0"/>
              <a:t>: frequency of the electric field is low enough so that the electrons and ions are able to follow the oscillation of the electric field. AC plasmas are frequently used for high power and large scale applications. Both, electrons and ions contribute to the current at the electrodes.</a:t>
            </a:r>
          </a:p>
        </p:txBody>
      </p:sp>
      <p:sp>
        <p:nvSpPr>
          <p:cNvPr id="29" name="CasellaDiTesto 28">
            <a:extLst>
              <a:ext uri="{FF2B5EF4-FFF2-40B4-BE49-F238E27FC236}">
                <a16:creationId xmlns:a16="http://schemas.microsoft.com/office/drawing/2014/main" id="{24049DD3-6114-AF22-377E-A9ED6291BC84}"/>
              </a:ext>
            </a:extLst>
          </p:cNvPr>
          <p:cNvSpPr txBox="1"/>
          <p:nvPr/>
        </p:nvSpPr>
        <p:spPr>
          <a:xfrm>
            <a:off x="634041" y="4609042"/>
            <a:ext cx="11255904" cy="738664"/>
          </a:xfrm>
          <a:prstGeom prst="rect">
            <a:avLst/>
          </a:prstGeom>
          <a:noFill/>
        </p:spPr>
        <p:txBody>
          <a:bodyPr wrap="square">
            <a:spAutoFit/>
          </a:bodyPr>
          <a:lstStyle/>
          <a:p>
            <a:pPr algn="just"/>
            <a:r>
              <a:rPr lang="en-GB" sz="1400" b="1" noProof="0">
                <a:solidFill>
                  <a:schemeClr val="accent5">
                    <a:lumMod val="75000"/>
                  </a:schemeClr>
                </a:solidFill>
              </a:rPr>
              <a:t>RF plasmas (MHz</a:t>
            </a:r>
            <a:r>
              <a:rPr lang="en-GB" sz="1400" noProof="0">
                <a:solidFill>
                  <a:schemeClr val="accent5">
                    <a:lumMod val="75000"/>
                  </a:schemeClr>
                </a:solidFill>
              </a:rPr>
              <a:t>)</a:t>
            </a:r>
            <a:r>
              <a:rPr lang="en-GB" sz="1400" noProof="0"/>
              <a:t>: the frequency of the electric field is in the range of radio waves and is so high that only the electrons can follow the electric field, whereas the ions remain almost at rest. The plasma current is dominated by displacement current rather than by conduction current.</a:t>
            </a:r>
          </a:p>
        </p:txBody>
      </p:sp>
      <p:sp>
        <p:nvSpPr>
          <p:cNvPr id="33" name="CasellaDiTesto 32">
            <a:extLst>
              <a:ext uri="{FF2B5EF4-FFF2-40B4-BE49-F238E27FC236}">
                <a16:creationId xmlns:a16="http://schemas.microsoft.com/office/drawing/2014/main" id="{1CC9E001-D181-10E7-4E5B-3D0F513340B3}"/>
              </a:ext>
            </a:extLst>
          </p:cNvPr>
          <p:cNvSpPr txBox="1"/>
          <p:nvPr/>
        </p:nvSpPr>
        <p:spPr>
          <a:xfrm>
            <a:off x="628347" y="5497669"/>
            <a:ext cx="11085414" cy="307777"/>
          </a:xfrm>
          <a:prstGeom prst="rect">
            <a:avLst/>
          </a:prstGeom>
          <a:noFill/>
        </p:spPr>
        <p:txBody>
          <a:bodyPr wrap="square">
            <a:spAutoFit/>
          </a:bodyPr>
          <a:lstStyle/>
          <a:p>
            <a:r>
              <a:rPr lang="en-GB" sz="1400" b="1" noProof="0">
                <a:solidFill>
                  <a:schemeClr val="accent5">
                    <a:lumMod val="75000"/>
                  </a:schemeClr>
                </a:solidFill>
              </a:rPr>
              <a:t>Wave heated plasmas (GHz and optical)</a:t>
            </a:r>
            <a:r>
              <a:rPr lang="en-GB" sz="1400" noProof="0"/>
              <a:t>: the frequency of the electric field is so high that the electrons can just follow the electric field.</a:t>
            </a:r>
          </a:p>
        </p:txBody>
      </p:sp>
      <p:sp>
        <p:nvSpPr>
          <p:cNvPr id="2" name="Segnaposto data 1">
            <a:extLst>
              <a:ext uri="{FF2B5EF4-FFF2-40B4-BE49-F238E27FC236}">
                <a16:creationId xmlns:a16="http://schemas.microsoft.com/office/drawing/2014/main" id="{1E6F909B-CE1D-3A6A-5CA5-395433B9E399}"/>
              </a:ext>
            </a:extLst>
          </p:cNvPr>
          <p:cNvSpPr>
            <a:spLocks noGrp="1"/>
          </p:cNvSpPr>
          <p:nvPr>
            <p:ph type="dt" sz="half" idx="10"/>
          </p:nvPr>
        </p:nvSpPr>
        <p:spPr/>
        <p:txBody>
          <a:bodyPr/>
          <a:lstStyle/>
          <a:p>
            <a:r>
              <a:rPr lang="it-IT" dirty="0"/>
              <a:t>Conferenza Italiana Plasmi, 4 Febbraio 2026, Frascati</a:t>
            </a:r>
            <a:endParaRPr lang="en-US" dirty="0"/>
          </a:p>
        </p:txBody>
      </p:sp>
      <p:sp>
        <p:nvSpPr>
          <p:cNvPr id="6" name="Segnaposto data 11">
            <a:extLst>
              <a:ext uri="{FF2B5EF4-FFF2-40B4-BE49-F238E27FC236}">
                <a16:creationId xmlns:a16="http://schemas.microsoft.com/office/drawing/2014/main" id="{0A746A56-120E-73A9-C31E-182BBAC348C2}"/>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M.Rutigliano and V. Antoni</a:t>
            </a:r>
            <a:endParaRPr lang="en-US"/>
          </a:p>
        </p:txBody>
      </p:sp>
      <p:sp>
        <p:nvSpPr>
          <p:cNvPr id="4" name="CasellaDiTesto 3">
            <a:extLst>
              <a:ext uri="{FF2B5EF4-FFF2-40B4-BE49-F238E27FC236}">
                <a16:creationId xmlns:a16="http://schemas.microsoft.com/office/drawing/2014/main" id="{F624092C-3BC0-DEFA-4575-B823DAAD7B68}"/>
              </a:ext>
            </a:extLst>
          </p:cNvPr>
          <p:cNvSpPr txBox="1"/>
          <p:nvPr/>
        </p:nvSpPr>
        <p:spPr>
          <a:xfrm>
            <a:off x="632813" y="846844"/>
            <a:ext cx="9150847" cy="338554"/>
          </a:xfrm>
          <a:prstGeom prst="rect">
            <a:avLst/>
          </a:prstGeom>
          <a:noFill/>
        </p:spPr>
        <p:txBody>
          <a:bodyPr wrap="square">
            <a:spAutoFit/>
          </a:bodyPr>
          <a:lstStyle/>
          <a:p>
            <a:r>
              <a:rPr lang="en-GB" sz="1600" b="1" dirty="0">
                <a:solidFill>
                  <a:schemeClr val="accent2">
                    <a:lumMod val="75000"/>
                  </a:schemeClr>
                </a:solidFill>
              </a:rPr>
              <a:t>LTP</a:t>
            </a:r>
            <a:r>
              <a:rPr lang="en-GB" sz="1600" noProof="0" dirty="0"/>
              <a:t> </a:t>
            </a:r>
            <a:r>
              <a:rPr lang="en-GB" sz="1400" noProof="0" dirty="0"/>
              <a:t>plasma can be generated in vacuum or at atmospheric pressure, as well as in gas and liquids.</a:t>
            </a:r>
            <a:endParaRPr lang="it-IT" sz="1400" dirty="0"/>
          </a:p>
        </p:txBody>
      </p:sp>
      <p:pic>
        <p:nvPicPr>
          <p:cNvPr id="7" name="Immagine 6" descr="Immagine che contiene testo, Carattere, logo, schermata&#10;&#10;Il contenuto generato dall'IA potrebbe non essere corretto.">
            <a:extLst>
              <a:ext uri="{FF2B5EF4-FFF2-40B4-BE49-F238E27FC236}">
                <a16:creationId xmlns:a16="http://schemas.microsoft.com/office/drawing/2014/main" id="{D7DFDC51-43AC-9375-F4C6-63228EAB9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Tree>
    <p:extLst>
      <p:ext uri="{BB962C8B-B14F-4D97-AF65-F5344CB8AC3E}">
        <p14:creationId xmlns:p14="http://schemas.microsoft.com/office/powerpoint/2010/main" val="27423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0-#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0-#ppt_w/2"/>
                                          </p:val>
                                        </p:tav>
                                        <p:tav tm="100000">
                                          <p:val>
                                            <p:strVal val="#ppt_x"/>
                                          </p:val>
                                        </p:tav>
                                      </p:tavLst>
                                    </p:anim>
                                    <p:anim calcmode="lin" valueType="num">
                                      <p:cBhvr additive="base">
                                        <p:cTn id="44"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21" grpId="0"/>
      <p:bldP spid="25" grpId="0"/>
      <p:bldP spid="29" grpId="0"/>
      <p:bldP spid="3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FC57E-E9D3-472D-472F-5774C1BFB7CE}"/>
            </a:ext>
          </a:extLst>
        </p:cNvPr>
        <p:cNvGrpSpPr/>
        <p:nvPr/>
      </p:nvGrpSpPr>
      <p:grpSpPr>
        <a:xfrm>
          <a:off x="0" y="0"/>
          <a:ext cx="0" cy="0"/>
          <a:chOff x="0" y="0"/>
          <a:chExt cx="0" cy="0"/>
        </a:xfrm>
      </p:grpSpPr>
      <p:sp>
        <p:nvSpPr>
          <p:cNvPr id="4" name="Segnaposto data 3">
            <a:extLst>
              <a:ext uri="{FF2B5EF4-FFF2-40B4-BE49-F238E27FC236}">
                <a16:creationId xmlns:a16="http://schemas.microsoft.com/office/drawing/2014/main" id="{DB0C9C17-1431-1E9C-FD04-9C1D0E90E306}"/>
              </a:ext>
            </a:extLst>
          </p:cNvPr>
          <p:cNvSpPr>
            <a:spLocks noGrp="1"/>
          </p:cNvSpPr>
          <p:nvPr>
            <p:ph type="dt" sz="half" idx="10"/>
          </p:nvPr>
        </p:nvSpPr>
        <p:spPr/>
        <p:txBody>
          <a:bodyPr/>
          <a:lstStyle/>
          <a:p>
            <a:r>
              <a:rPr lang="it-IT"/>
              <a:t>Conferenza Italiana Plasmi, 4 Febbraio 2026, Frascati</a:t>
            </a:r>
            <a:endParaRPr lang="en-US"/>
          </a:p>
        </p:txBody>
      </p:sp>
      <p:sp>
        <p:nvSpPr>
          <p:cNvPr id="6" name="Segnaposto data 11">
            <a:extLst>
              <a:ext uri="{FF2B5EF4-FFF2-40B4-BE49-F238E27FC236}">
                <a16:creationId xmlns:a16="http://schemas.microsoft.com/office/drawing/2014/main" id="{D5C7B10A-E546-FEE3-C487-FE1E3628A57D}"/>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sp>
        <p:nvSpPr>
          <p:cNvPr id="2" name="Rectangle 1">
            <a:extLst>
              <a:ext uri="{FF2B5EF4-FFF2-40B4-BE49-F238E27FC236}">
                <a16:creationId xmlns:a16="http://schemas.microsoft.com/office/drawing/2014/main" id="{D7BC4FDC-3618-9D66-51F3-CCC360699CF2}"/>
              </a:ext>
            </a:extLst>
          </p:cNvPr>
          <p:cNvSpPr/>
          <p:nvPr/>
        </p:nvSpPr>
        <p:spPr>
          <a:xfrm>
            <a:off x="500134" y="223397"/>
            <a:ext cx="10356681" cy="477054"/>
          </a:xfrm>
          <a:prstGeom prst="rect">
            <a:avLst/>
          </a:prstGeom>
        </p:spPr>
        <p:txBody>
          <a:bodyPr wrap="none">
            <a:spAutoFit/>
          </a:bodyPr>
          <a:lstStyle/>
          <a:p>
            <a:r>
              <a:rPr lang="en-US" sz="2500" b="1" dirty="0">
                <a:solidFill>
                  <a:srgbClr val="C00000"/>
                </a:solidFill>
                <a:latin typeface="+mj-lt"/>
              </a:rPr>
              <a:t>LTP in Vacuum : </a:t>
            </a:r>
            <a:r>
              <a:rPr lang="en-US" sz="2000" b="1" dirty="0">
                <a:solidFill>
                  <a:srgbClr val="C00000"/>
                </a:solidFill>
                <a:latin typeface="+mj-lt"/>
              </a:rPr>
              <a:t>a bridge between sectors and an example of national collaboration</a:t>
            </a:r>
          </a:p>
        </p:txBody>
      </p:sp>
      <p:pic>
        <p:nvPicPr>
          <p:cNvPr id="7" name="Picture 4">
            <a:extLst>
              <a:ext uri="{FF2B5EF4-FFF2-40B4-BE49-F238E27FC236}">
                <a16:creationId xmlns:a16="http://schemas.microsoft.com/office/drawing/2014/main" id="{550FA69C-7ACF-E427-4C55-2774507F0635}"/>
              </a:ext>
            </a:extLst>
          </p:cNvPr>
          <p:cNvPicPr>
            <a:picLocks noChangeAspect="1"/>
          </p:cNvPicPr>
          <p:nvPr/>
        </p:nvPicPr>
        <p:blipFill>
          <a:blip r:embed="rId3"/>
          <a:stretch>
            <a:fillRect/>
          </a:stretch>
        </p:blipFill>
        <p:spPr>
          <a:xfrm>
            <a:off x="429110" y="1978111"/>
            <a:ext cx="3798131" cy="2503796"/>
          </a:xfrm>
          <a:prstGeom prst="rect">
            <a:avLst/>
          </a:prstGeom>
        </p:spPr>
      </p:pic>
      <p:pic>
        <p:nvPicPr>
          <p:cNvPr id="10" name="Picture 8">
            <a:extLst>
              <a:ext uri="{FF2B5EF4-FFF2-40B4-BE49-F238E27FC236}">
                <a16:creationId xmlns:a16="http://schemas.microsoft.com/office/drawing/2014/main" id="{D46CA22A-6270-3267-EDDD-15071D7C3F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1" t="623" r="544" b="589"/>
          <a:stretch/>
        </p:blipFill>
        <p:spPr>
          <a:xfrm>
            <a:off x="8216860" y="2287742"/>
            <a:ext cx="3131624" cy="2172495"/>
          </a:xfrm>
          <a:custGeom>
            <a:avLst/>
            <a:gdLst>
              <a:gd name="connsiteX0" fmla="*/ 428264 w 7064148"/>
              <a:gd name="connsiteY0" fmla="*/ 0 h 4871055"/>
              <a:gd name="connsiteX1" fmla="*/ 6658334 w 7064148"/>
              <a:gd name="connsiteY1" fmla="*/ 0 h 4871055"/>
              <a:gd name="connsiteX2" fmla="*/ 7052944 w 7064148"/>
              <a:gd name="connsiteY2" fmla="*/ 261565 h 4871055"/>
              <a:gd name="connsiteX3" fmla="*/ 7064148 w 7064148"/>
              <a:gd name="connsiteY3" fmla="*/ 297656 h 4871055"/>
              <a:gd name="connsiteX4" fmla="*/ 7064148 w 7064148"/>
              <a:gd name="connsiteY4" fmla="*/ 4603529 h 4871055"/>
              <a:gd name="connsiteX5" fmla="*/ 7052944 w 7064148"/>
              <a:gd name="connsiteY5" fmla="*/ 4639619 h 4871055"/>
              <a:gd name="connsiteX6" fmla="*/ 6825034 w 7064148"/>
              <a:gd name="connsiteY6" fmla="*/ 4867529 h 4871055"/>
              <a:gd name="connsiteX7" fmla="*/ 6813678 w 7064148"/>
              <a:gd name="connsiteY7" fmla="*/ 4871055 h 4871055"/>
              <a:gd name="connsiteX8" fmla="*/ 272920 w 7064148"/>
              <a:gd name="connsiteY8" fmla="*/ 4871055 h 4871055"/>
              <a:gd name="connsiteX9" fmla="*/ 261564 w 7064148"/>
              <a:gd name="connsiteY9" fmla="*/ 4867529 h 4871055"/>
              <a:gd name="connsiteX10" fmla="*/ 0 w 7064148"/>
              <a:gd name="connsiteY10" fmla="*/ 4472919 h 4871055"/>
              <a:gd name="connsiteX11" fmla="*/ 0 w 7064148"/>
              <a:gd name="connsiteY11" fmla="*/ 428265 h 4871055"/>
              <a:gd name="connsiteX12" fmla="*/ 428264 w 7064148"/>
              <a:gd name="connsiteY12" fmla="*/ 0 h 487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64148" h="4871055">
                <a:moveTo>
                  <a:pt x="428264" y="0"/>
                </a:moveTo>
                <a:lnTo>
                  <a:pt x="6658334" y="0"/>
                </a:lnTo>
                <a:cubicBezTo>
                  <a:pt x="6835728" y="0"/>
                  <a:pt x="6987930" y="107854"/>
                  <a:pt x="7052944" y="261565"/>
                </a:cubicBezTo>
                <a:lnTo>
                  <a:pt x="7064148" y="297656"/>
                </a:lnTo>
                <a:lnTo>
                  <a:pt x="7064148" y="4603529"/>
                </a:lnTo>
                <a:lnTo>
                  <a:pt x="7052944" y="4639619"/>
                </a:lnTo>
                <a:cubicBezTo>
                  <a:pt x="7009602" y="4742093"/>
                  <a:pt x="6927508" y="4824187"/>
                  <a:pt x="6825034" y="4867529"/>
                </a:cubicBezTo>
                <a:lnTo>
                  <a:pt x="6813678" y="4871055"/>
                </a:lnTo>
                <a:lnTo>
                  <a:pt x="272920" y="4871055"/>
                </a:lnTo>
                <a:lnTo>
                  <a:pt x="261564" y="4867529"/>
                </a:lnTo>
                <a:cubicBezTo>
                  <a:pt x="107854" y="4802515"/>
                  <a:pt x="0" y="4650313"/>
                  <a:pt x="0" y="4472919"/>
                </a:cubicBezTo>
                <a:lnTo>
                  <a:pt x="0" y="428265"/>
                </a:lnTo>
                <a:cubicBezTo>
                  <a:pt x="0" y="191741"/>
                  <a:pt x="191740" y="0"/>
                  <a:pt x="428264" y="0"/>
                </a:cubicBezTo>
                <a:close/>
              </a:path>
            </a:pathLst>
          </a:custGeom>
          <a:ln w="38100">
            <a:solidFill>
              <a:srgbClr val="214395"/>
            </a:solidFill>
          </a:ln>
        </p:spPr>
      </p:pic>
      <p:sp>
        <p:nvSpPr>
          <p:cNvPr id="3" name="TextBox 3">
            <a:extLst>
              <a:ext uri="{FF2B5EF4-FFF2-40B4-BE49-F238E27FC236}">
                <a16:creationId xmlns:a16="http://schemas.microsoft.com/office/drawing/2014/main" id="{77AE4048-9910-85B6-DCF1-3153F97DF4B5}"/>
              </a:ext>
            </a:extLst>
          </p:cNvPr>
          <p:cNvSpPr txBox="1"/>
          <p:nvPr/>
        </p:nvSpPr>
        <p:spPr>
          <a:xfrm>
            <a:off x="429110" y="700451"/>
            <a:ext cx="10894564" cy="1200329"/>
          </a:xfrm>
          <a:prstGeom prst="rect">
            <a:avLst/>
          </a:prstGeom>
          <a:noFill/>
        </p:spPr>
        <p:txBody>
          <a:bodyPr wrap="square" rtlCol="0">
            <a:spAutoFit/>
          </a:bodyPr>
          <a:lstStyle/>
          <a:p>
            <a:pPr algn="just"/>
            <a:r>
              <a:rPr lang="it-IT" dirty="0"/>
              <a:t>Negative </a:t>
            </a:r>
            <a:r>
              <a:rPr lang="it-IT" dirty="0" err="1"/>
              <a:t>ion</a:t>
            </a:r>
            <a:r>
              <a:rPr lang="it-IT" dirty="0"/>
              <a:t> </a:t>
            </a:r>
            <a:r>
              <a:rPr lang="it-IT" dirty="0" err="1"/>
              <a:t>sources</a:t>
            </a:r>
            <a:r>
              <a:rPr lang="it-IT" dirty="0"/>
              <a:t> play a </a:t>
            </a:r>
            <a:r>
              <a:rPr lang="it-IT" dirty="0" err="1"/>
              <a:t>key</a:t>
            </a:r>
            <a:r>
              <a:rPr lang="it-IT" dirty="0"/>
              <a:t> </a:t>
            </a:r>
            <a:r>
              <a:rPr lang="it-IT" dirty="0" err="1"/>
              <a:t>role</a:t>
            </a:r>
            <a:r>
              <a:rPr lang="it-IT" dirty="0"/>
              <a:t> in the </a:t>
            </a:r>
            <a:r>
              <a:rPr lang="it-IT" dirty="0" err="1"/>
              <a:t>development</a:t>
            </a:r>
            <a:r>
              <a:rPr lang="it-IT" dirty="0"/>
              <a:t> of </a:t>
            </a:r>
            <a:r>
              <a:rPr lang="it-IT" dirty="0" err="1"/>
              <a:t>Neutral</a:t>
            </a:r>
            <a:r>
              <a:rPr lang="it-IT" dirty="0"/>
              <a:t> </a:t>
            </a:r>
            <a:r>
              <a:rPr lang="it-IT" dirty="0" err="1"/>
              <a:t>Beam</a:t>
            </a:r>
            <a:r>
              <a:rPr lang="it-IT" dirty="0"/>
              <a:t> </a:t>
            </a:r>
            <a:r>
              <a:rPr lang="it-IT" dirty="0" err="1"/>
              <a:t>Injectors</a:t>
            </a:r>
            <a:r>
              <a:rPr lang="it-IT" dirty="0"/>
              <a:t> for ITER. At RFX </a:t>
            </a:r>
            <a:r>
              <a:rPr lang="it-IT" dirty="0" err="1"/>
              <a:t>there</a:t>
            </a:r>
            <a:r>
              <a:rPr lang="it-IT" dirty="0"/>
              <a:t> are </a:t>
            </a:r>
            <a:r>
              <a:rPr lang="it-IT" dirty="0" err="1"/>
              <a:t>three</a:t>
            </a:r>
            <a:r>
              <a:rPr lang="it-IT" dirty="0"/>
              <a:t> negative </a:t>
            </a:r>
            <a:r>
              <a:rPr lang="it-IT" dirty="0" err="1"/>
              <a:t>ion</a:t>
            </a:r>
            <a:r>
              <a:rPr lang="it-IT" dirty="0"/>
              <a:t> RF sources: SPIDER, MINION and NIO1.</a:t>
            </a:r>
          </a:p>
          <a:p>
            <a:pPr algn="just"/>
            <a:r>
              <a:rPr lang="en-US" dirty="0"/>
              <a:t>As an alternative to the present sources based on filaments or RF, it has been proposed an alterative one based on the same scheme of a Hall Thruster as based on initial PIC simulation carried out in Bari</a:t>
            </a:r>
            <a:endParaRPr lang="it-IT" dirty="0"/>
          </a:p>
        </p:txBody>
      </p:sp>
      <p:sp>
        <p:nvSpPr>
          <p:cNvPr id="11" name="TextBox 5">
            <a:extLst>
              <a:ext uri="{FF2B5EF4-FFF2-40B4-BE49-F238E27FC236}">
                <a16:creationId xmlns:a16="http://schemas.microsoft.com/office/drawing/2014/main" id="{3F8C9E02-5E1B-2C04-315A-75495869D8CF}"/>
              </a:ext>
            </a:extLst>
          </p:cNvPr>
          <p:cNvSpPr txBox="1"/>
          <p:nvPr/>
        </p:nvSpPr>
        <p:spPr>
          <a:xfrm>
            <a:off x="4409098" y="2081327"/>
            <a:ext cx="3131624" cy="2308324"/>
          </a:xfrm>
          <a:prstGeom prst="rect">
            <a:avLst/>
          </a:prstGeom>
          <a:noFill/>
        </p:spPr>
        <p:txBody>
          <a:bodyPr wrap="square" rtlCol="0">
            <a:spAutoFit/>
          </a:bodyPr>
          <a:lstStyle/>
          <a:p>
            <a:pPr algn="just"/>
            <a:r>
              <a:rPr lang="it-IT" dirty="0"/>
              <a:t>To </a:t>
            </a:r>
            <a:r>
              <a:rPr lang="it-IT" dirty="0" err="1"/>
              <a:t>improve</a:t>
            </a:r>
            <a:r>
              <a:rPr lang="it-IT" dirty="0"/>
              <a:t> </a:t>
            </a:r>
            <a:r>
              <a:rPr lang="it-IT" dirty="0" err="1"/>
              <a:t>its</a:t>
            </a:r>
            <a:r>
              <a:rPr lang="it-IT" dirty="0"/>
              <a:t>  </a:t>
            </a:r>
            <a:r>
              <a:rPr lang="it-IT" dirty="0" err="1"/>
              <a:t>effectivness</a:t>
            </a:r>
            <a:r>
              <a:rPr lang="it-IT" dirty="0"/>
              <a:t> the source </a:t>
            </a:r>
            <a:r>
              <a:rPr lang="it-IT" dirty="0" err="1"/>
              <a:t>has</a:t>
            </a:r>
            <a:r>
              <a:rPr lang="it-IT" dirty="0"/>
              <a:t> </a:t>
            </a:r>
            <a:r>
              <a:rPr lang="it-IT" dirty="0" err="1"/>
              <a:t>been</a:t>
            </a:r>
            <a:r>
              <a:rPr lang="it-IT" dirty="0"/>
              <a:t> </a:t>
            </a:r>
            <a:r>
              <a:rPr lang="it-IT" dirty="0" err="1"/>
              <a:t>equipped</a:t>
            </a:r>
            <a:r>
              <a:rPr lang="it-IT" dirty="0"/>
              <a:t> with a </a:t>
            </a:r>
            <a:r>
              <a:rPr lang="it-IT" dirty="0" err="1"/>
              <a:t>Hollow</a:t>
            </a:r>
            <a:r>
              <a:rPr lang="it-IT" dirty="0"/>
              <a:t> </a:t>
            </a:r>
            <a:r>
              <a:rPr lang="it-IT" dirty="0" err="1"/>
              <a:t>Cathode</a:t>
            </a:r>
            <a:r>
              <a:rPr lang="it-IT" dirty="0"/>
              <a:t> and </a:t>
            </a:r>
            <a:r>
              <a:rPr lang="it-IT" dirty="0" err="1"/>
              <a:t>has</a:t>
            </a:r>
            <a:r>
              <a:rPr lang="it-IT" dirty="0"/>
              <a:t> </a:t>
            </a:r>
            <a:r>
              <a:rPr lang="it-IT" dirty="0" err="1"/>
              <a:t>allowed</a:t>
            </a:r>
            <a:r>
              <a:rPr lang="it-IT" dirty="0"/>
              <a:t> the test of the innovative </a:t>
            </a:r>
            <a:r>
              <a:rPr lang="it-IT" dirty="0" err="1"/>
              <a:t>diamond</a:t>
            </a:r>
            <a:r>
              <a:rPr lang="it-IT" dirty="0"/>
              <a:t> </a:t>
            </a:r>
            <a:r>
              <a:rPr lang="it-IT" dirty="0" err="1"/>
              <a:t>coated</a:t>
            </a:r>
            <a:r>
              <a:rPr lang="it-IT" dirty="0"/>
              <a:t> </a:t>
            </a:r>
            <a:r>
              <a:rPr lang="it-IT" dirty="0" err="1"/>
              <a:t>hollow</a:t>
            </a:r>
            <a:r>
              <a:rPr lang="it-IT" dirty="0"/>
              <a:t> </a:t>
            </a:r>
            <a:r>
              <a:rPr lang="it-IT" dirty="0" err="1"/>
              <a:t>cathode</a:t>
            </a:r>
            <a:r>
              <a:rPr lang="it-IT" dirty="0"/>
              <a:t> under </a:t>
            </a:r>
            <a:r>
              <a:rPr lang="it-IT" dirty="0" err="1"/>
              <a:t>development</a:t>
            </a:r>
            <a:r>
              <a:rPr lang="it-IT" dirty="0"/>
              <a:t> </a:t>
            </a:r>
            <a:r>
              <a:rPr lang="it-IT" dirty="0" err="1"/>
              <a:t>within</a:t>
            </a:r>
            <a:r>
              <a:rPr lang="it-IT" dirty="0"/>
              <a:t> a PRIN </a:t>
            </a:r>
            <a:r>
              <a:rPr lang="it-IT" dirty="0" err="1"/>
              <a:t>project</a:t>
            </a:r>
            <a:r>
              <a:rPr lang="it-IT" dirty="0"/>
              <a:t> </a:t>
            </a:r>
          </a:p>
        </p:txBody>
      </p:sp>
      <p:sp>
        <p:nvSpPr>
          <p:cNvPr id="12" name="TextBox 6">
            <a:extLst>
              <a:ext uri="{FF2B5EF4-FFF2-40B4-BE49-F238E27FC236}">
                <a16:creationId xmlns:a16="http://schemas.microsoft.com/office/drawing/2014/main" id="{7B4C0DB1-441C-2ACF-EDC2-79FFE442557F}"/>
              </a:ext>
            </a:extLst>
          </p:cNvPr>
          <p:cNvSpPr txBox="1"/>
          <p:nvPr/>
        </p:nvSpPr>
        <p:spPr>
          <a:xfrm>
            <a:off x="644616" y="4974591"/>
            <a:ext cx="10511064" cy="923330"/>
          </a:xfrm>
          <a:prstGeom prst="rect">
            <a:avLst/>
          </a:prstGeom>
          <a:noFill/>
        </p:spPr>
        <p:txBody>
          <a:bodyPr wrap="square" rtlCol="0">
            <a:spAutoFit/>
          </a:bodyPr>
          <a:lstStyle/>
          <a:p>
            <a:pPr algn="just"/>
            <a:r>
              <a:rPr lang="it-IT" dirty="0"/>
              <a:t>The Activity </a:t>
            </a:r>
            <a:r>
              <a:rPr lang="it-IT" dirty="0" err="1"/>
              <a:t>is</a:t>
            </a:r>
            <a:r>
              <a:rPr lang="it-IT" dirty="0"/>
              <a:t> an </a:t>
            </a:r>
            <a:r>
              <a:rPr lang="it-IT" dirty="0" err="1"/>
              <a:t>example</a:t>
            </a:r>
            <a:r>
              <a:rPr lang="it-IT" dirty="0"/>
              <a:t> of </a:t>
            </a:r>
            <a:r>
              <a:rPr lang="it-IT" dirty="0" err="1"/>
              <a:t>how</a:t>
            </a:r>
            <a:r>
              <a:rPr lang="it-IT" dirty="0"/>
              <a:t> </a:t>
            </a:r>
            <a:r>
              <a:rPr lang="en-US" b="1" dirty="0">
                <a:solidFill>
                  <a:srgbClr val="C00000"/>
                </a:solidFill>
              </a:rPr>
              <a:t>LTP</a:t>
            </a:r>
            <a:r>
              <a:rPr lang="it-IT" dirty="0"/>
              <a:t> can </a:t>
            </a:r>
            <a:r>
              <a:rPr lang="it-IT" dirty="0" err="1"/>
              <a:t>establish</a:t>
            </a:r>
            <a:r>
              <a:rPr lang="it-IT" dirty="0"/>
              <a:t> a bridge </a:t>
            </a:r>
            <a:r>
              <a:rPr lang="it-IT" dirty="0" err="1"/>
              <a:t>between</a:t>
            </a:r>
            <a:r>
              <a:rPr lang="it-IT" dirty="0"/>
              <a:t> </a:t>
            </a:r>
            <a:r>
              <a:rPr lang="it-IT" dirty="0" err="1"/>
              <a:t>different</a:t>
            </a:r>
            <a:r>
              <a:rPr lang="it-IT" dirty="0"/>
              <a:t> </a:t>
            </a:r>
            <a:r>
              <a:rPr lang="it-IT" dirty="0" err="1"/>
              <a:t>sectors</a:t>
            </a:r>
            <a:r>
              <a:rPr lang="it-IT" dirty="0"/>
              <a:t> in the case </a:t>
            </a:r>
            <a:r>
              <a:rPr lang="it-IT" dirty="0" err="1"/>
              <a:t>Aerospace</a:t>
            </a:r>
            <a:r>
              <a:rPr lang="it-IT" dirty="0"/>
              <a:t> and Fusion and </a:t>
            </a:r>
            <a:r>
              <a:rPr lang="it-IT" dirty="0" err="1"/>
              <a:t>how</a:t>
            </a:r>
            <a:r>
              <a:rPr lang="it-IT" dirty="0"/>
              <a:t> </a:t>
            </a:r>
            <a:r>
              <a:rPr lang="it-IT" dirty="0" err="1"/>
              <a:t>it</a:t>
            </a:r>
            <a:r>
              <a:rPr lang="it-IT" dirty="0"/>
              <a:t> can </a:t>
            </a:r>
            <a:r>
              <a:rPr lang="it-IT" dirty="0" err="1"/>
              <a:t>enlarge</a:t>
            </a:r>
            <a:r>
              <a:rPr lang="it-IT" dirty="0"/>
              <a:t> the </a:t>
            </a:r>
            <a:r>
              <a:rPr lang="it-IT" dirty="0" err="1"/>
              <a:t>collaboration</a:t>
            </a:r>
            <a:r>
              <a:rPr lang="it-IT" dirty="0"/>
              <a:t> network </a:t>
            </a:r>
            <a:r>
              <a:rPr lang="it-IT" dirty="0" err="1"/>
              <a:t>among</a:t>
            </a:r>
            <a:r>
              <a:rPr lang="it-IT" dirty="0"/>
              <a:t> in </a:t>
            </a:r>
            <a:r>
              <a:rPr lang="it-IT" dirty="0" err="1"/>
              <a:t>this</a:t>
            </a:r>
            <a:r>
              <a:rPr lang="it-IT" dirty="0"/>
              <a:t> case the groups in Pisa, Bari, Milan and Padova</a:t>
            </a:r>
          </a:p>
        </p:txBody>
      </p:sp>
    </p:spTree>
    <p:extLst>
      <p:ext uri="{BB962C8B-B14F-4D97-AF65-F5344CB8AC3E}">
        <p14:creationId xmlns:p14="http://schemas.microsoft.com/office/powerpoint/2010/main" val="3986460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209860-AC8C-E830-80F4-56C49A3DFD84}"/>
              </a:ext>
            </a:extLst>
          </p:cNvPr>
          <p:cNvSpPr>
            <a:spLocks noGrp="1"/>
          </p:cNvSpPr>
          <p:nvPr>
            <p:ph type="title"/>
          </p:nvPr>
        </p:nvSpPr>
        <p:spPr>
          <a:xfrm>
            <a:off x="653186" y="254524"/>
            <a:ext cx="10995659" cy="630317"/>
          </a:xfrm>
        </p:spPr>
        <p:txBody>
          <a:bodyPr>
            <a:normAutofit/>
          </a:bodyPr>
          <a:lstStyle/>
          <a:p>
            <a:r>
              <a:rPr lang="en-GB" sz="2500" b="1" noProof="0" dirty="0">
                <a:solidFill>
                  <a:srgbClr val="C00000"/>
                </a:solidFill>
              </a:rPr>
              <a:t>LTP </a:t>
            </a:r>
            <a:r>
              <a:rPr lang="en-GB" sz="2500" noProof="0" dirty="0">
                <a:solidFill>
                  <a:srgbClr val="C00000"/>
                </a:solidFill>
              </a:rPr>
              <a:t>Italian Community</a:t>
            </a:r>
          </a:p>
        </p:txBody>
      </p:sp>
      <p:grpSp>
        <p:nvGrpSpPr>
          <p:cNvPr id="62" name="Gruppo 61">
            <a:extLst>
              <a:ext uri="{FF2B5EF4-FFF2-40B4-BE49-F238E27FC236}">
                <a16:creationId xmlns:a16="http://schemas.microsoft.com/office/drawing/2014/main" id="{22282272-2DA1-3434-C047-6D937516E787}"/>
              </a:ext>
            </a:extLst>
          </p:cNvPr>
          <p:cNvGrpSpPr/>
          <p:nvPr/>
        </p:nvGrpSpPr>
        <p:grpSpPr>
          <a:xfrm>
            <a:off x="1539839" y="786629"/>
            <a:ext cx="7478156" cy="6096012"/>
            <a:chOff x="1539839" y="889754"/>
            <a:chExt cx="7478156" cy="6096012"/>
          </a:xfrm>
        </p:grpSpPr>
        <p:pic>
          <p:nvPicPr>
            <p:cNvPr id="4" name="Immagine 3" descr="Immagine che contiene testo, Carattere, logo, schermata&#10;&#10;Il contenuto generato dall'IA potrebbe non essere corretto.">
              <a:extLst>
                <a:ext uri="{FF2B5EF4-FFF2-40B4-BE49-F238E27FC236}">
                  <a16:creationId xmlns:a16="http://schemas.microsoft.com/office/drawing/2014/main" id="{B051E2EB-D4D8-8038-8B7A-03B13A58B0A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8475" y="4112974"/>
              <a:ext cx="839909" cy="361321"/>
            </a:xfrm>
            <a:prstGeom prst="rect">
              <a:avLst/>
            </a:prstGeom>
          </p:spPr>
        </p:pic>
        <p:pic>
          <p:nvPicPr>
            <p:cNvPr id="5" name="Immagine 4" descr="Immagine che contiene mappa&#10;&#10;Il contenuto generato dall'IA potrebbe non essere corretto.">
              <a:extLst>
                <a:ext uri="{FF2B5EF4-FFF2-40B4-BE49-F238E27FC236}">
                  <a16:creationId xmlns:a16="http://schemas.microsoft.com/office/drawing/2014/main" id="{CDDC5A55-4D38-5EC9-584B-4009A867870D}"/>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62979" y="889754"/>
              <a:ext cx="6096012" cy="6096012"/>
            </a:xfrm>
            <a:prstGeom prst="rect">
              <a:avLst/>
            </a:prstGeom>
          </p:spPr>
        </p:pic>
        <p:sp>
          <p:nvSpPr>
            <p:cNvPr id="6" name="CasellaDiTesto 5">
              <a:extLst>
                <a:ext uri="{FF2B5EF4-FFF2-40B4-BE49-F238E27FC236}">
                  <a16:creationId xmlns:a16="http://schemas.microsoft.com/office/drawing/2014/main" id="{FA41620A-C812-03E8-35C5-4BBCFB472EC1}"/>
                </a:ext>
              </a:extLst>
            </p:cNvPr>
            <p:cNvSpPr txBox="1"/>
            <p:nvPr/>
          </p:nvSpPr>
          <p:spPr>
            <a:xfrm>
              <a:off x="4269494" y="1876923"/>
              <a:ext cx="715018" cy="276999"/>
            </a:xfrm>
            <a:prstGeom prst="rect">
              <a:avLst/>
            </a:prstGeom>
            <a:noFill/>
          </p:spPr>
          <p:txBody>
            <a:bodyPr wrap="square" rtlCol="0">
              <a:spAutoFit/>
            </a:bodyPr>
            <a:lstStyle/>
            <a:p>
              <a:r>
                <a:rPr lang="en-GB" sz="1200" noProof="0">
                  <a:latin typeface="Verdana" panose="020B0604030504040204" pitchFamily="34" charset="0"/>
                  <a:ea typeface="Verdana" panose="020B0604030504040204" pitchFamily="34" charset="0"/>
                </a:rPr>
                <a:t>Milano</a:t>
              </a:r>
            </a:p>
          </p:txBody>
        </p:sp>
        <p:sp>
          <p:nvSpPr>
            <p:cNvPr id="7" name="Ovale 6">
              <a:extLst>
                <a:ext uri="{FF2B5EF4-FFF2-40B4-BE49-F238E27FC236}">
                  <a16:creationId xmlns:a16="http://schemas.microsoft.com/office/drawing/2014/main" id="{70A0168E-472E-648B-297D-D428108278C7}"/>
                </a:ext>
              </a:extLst>
            </p:cNvPr>
            <p:cNvSpPr/>
            <p:nvPr/>
          </p:nvSpPr>
          <p:spPr>
            <a:xfrm>
              <a:off x="4523876" y="1808173"/>
              <a:ext cx="130628" cy="13750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cxnSp>
          <p:nvCxnSpPr>
            <p:cNvPr id="8" name="Connettore diritto 7">
              <a:extLst>
                <a:ext uri="{FF2B5EF4-FFF2-40B4-BE49-F238E27FC236}">
                  <a16:creationId xmlns:a16="http://schemas.microsoft.com/office/drawing/2014/main" id="{7814E466-E24F-F1D0-DFA9-8AC6BCCBEA5D}"/>
                </a:ext>
              </a:extLst>
            </p:cNvPr>
            <p:cNvCxnSpPr>
              <a:cxnSpLocks/>
            </p:cNvCxnSpPr>
            <p:nvPr/>
          </p:nvCxnSpPr>
          <p:spPr>
            <a:xfrm>
              <a:off x="5521922" y="1829951"/>
              <a:ext cx="805541" cy="16038"/>
            </a:xfrm>
            <a:prstGeom prst="line">
              <a:avLst/>
            </a:prstGeom>
          </p:spPr>
          <p:style>
            <a:lnRef idx="2">
              <a:schemeClr val="accent1"/>
            </a:lnRef>
            <a:fillRef idx="0">
              <a:schemeClr val="accent1"/>
            </a:fillRef>
            <a:effectRef idx="1">
              <a:schemeClr val="accent1"/>
            </a:effectRef>
            <a:fontRef idx="minor">
              <a:schemeClr val="tx1"/>
            </a:fontRef>
          </p:style>
        </p:cxnSp>
        <p:pic>
          <p:nvPicPr>
            <p:cNvPr id="9" name="Elemento grafico 8">
              <a:extLst>
                <a:ext uri="{FF2B5EF4-FFF2-40B4-BE49-F238E27FC236}">
                  <a16:creationId xmlns:a16="http://schemas.microsoft.com/office/drawing/2014/main" id="{2C900E3E-4F43-EB82-54EB-8B68F27B67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1996" y="1721509"/>
              <a:ext cx="682929" cy="224167"/>
            </a:xfrm>
            <a:prstGeom prst="rect">
              <a:avLst/>
            </a:prstGeom>
          </p:spPr>
        </p:pic>
        <p:pic>
          <p:nvPicPr>
            <p:cNvPr id="11" name="Immagine 10" descr="Immagine che contiene Carattere, testo, Elementi grafici, poster&#10;&#10;Il contenuto generato dall'IA potrebbe non essere corretto.">
              <a:extLst>
                <a:ext uri="{FF2B5EF4-FFF2-40B4-BE49-F238E27FC236}">
                  <a16:creationId xmlns:a16="http://schemas.microsoft.com/office/drawing/2014/main" id="{061ED9D7-B147-2934-0A8E-A7E3EBBFE57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39839" y="1647714"/>
              <a:ext cx="353965" cy="380512"/>
            </a:xfrm>
            <a:prstGeom prst="rect">
              <a:avLst/>
            </a:prstGeom>
          </p:spPr>
        </p:pic>
        <p:pic>
          <p:nvPicPr>
            <p:cNvPr id="12" name="Immagine 11" descr="Immagine che contiene testo, Carattere, logo, schermata&#10;&#10;Il contenuto generato dall'IA potrebbe non essere corretto.">
              <a:extLst>
                <a:ext uri="{FF2B5EF4-FFF2-40B4-BE49-F238E27FC236}">
                  <a16:creationId xmlns:a16="http://schemas.microsoft.com/office/drawing/2014/main" id="{2153CBE2-5034-150D-39EE-7EC2E50E9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463" y="1695146"/>
              <a:ext cx="806197" cy="346818"/>
            </a:xfrm>
            <a:prstGeom prst="rect">
              <a:avLst/>
            </a:prstGeom>
          </p:spPr>
        </p:pic>
        <p:sp>
          <p:nvSpPr>
            <p:cNvPr id="13" name="Ovale 12">
              <a:extLst>
                <a:ext uri="{FF2B5EF4-FFF2-40B4-BE49-F238E27FC236}">
                  <a16:creationId xmlns:a16="http://schemas.microsoft.com/office/drawing/2014/main" id="{3C055A4A-8B3C-2E0F-3633-82FF3B0D1341}"/>
                </a:ext>
              </a:extLst>
            </p:cNvPr>
            <p:cNvSpPr/>
            <p:nvPr/>
          </p:nvSpPr>
          <p:spPr>
            <a:xfrm>
              <a:off x="7323228" y="4408141"/>
              <a:ext cx="130628" cy="13750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14" name="CasellaDiTesto 13">
              <a:extLst>
                <a:ext uri="{FF2B5EF4-FFF2-40B4-BE49-F238E27FC236}">
                  <a16:creationId xmlns:a16="http://schemas.microsoft.com/office/drawing/2014/main" id="{3FAFE355-D6A6-A2A0-C9D6-87103FB40B7C}"/>
                </a:ext>
              </a:extLst>
            </p:cNvPr>
            <p:cNvSpPr txBox="1"/>
            <p:nvPr/>
          </p:nvSpPr>
          <p:spPr>
            <a:xfrm>
              <a:off x="7047077" y="4470752"/>
              <a:ext cx="682929" cy="276999"/>
            </a:xfrm>
            <a:prstGeom prst="rect">
              <a:avLst/>
            </a:prstGeom>
            <a:noFill/>
          </p:spPr>
          <p:txBody>
            <a:bodyPr wrap="square" rtlCol="0">
              <a:spAutoFit/>
            </a:bodyPr>
            <a:lstStyle/>
            <a:p>
              <a:r>
                <a:rPr lang="en-GB" sz="1200" noProof="0">
                  <a:latin typeface="Verdana" panose="020B0604030504040204" pitchFamily="34" charset="0"/>
                  <a:ea typeface="Verdana" panose="020B0604030504040204" pitchFamily="34" charset="0"/>
                </a:rPr>
                <a:t>Bari</a:t>
              </a:r>
            </a:p>
          </p:txBody>
        </p:sp>
        <p:pic>
          <p:nvPicPr>
            <p:cNvPr id="15" name="Immagine 14" descr="Immagine che contiene testo, Carattere, logo, simbolo&#10;&#10;Il contenuto generato dall'IA potrebbe non essere corretto.">
              <a:extLst>
                <a:ext uri="{FF2B5EF4-FFF2-40B4-BE49-F238E27FC236}">
                  <a16:creationId xmlns:a16="http://schemas.microsoft.com/office/drawing/2014/main" id="{4F655622-FAD5-8119-4C79-CA3A8771A5A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28803" y="4356322"/>
              <a:ext cx="689192" cy="266680"/>
            </a:xfrm>
            <a:prstGeom prst="rect">
              <a:avLst/>
            </a:prstGeom>
          </p:spPr>
        </p:pic>
        <p:cxnSp>
          <p:nvCxnSpPr>
            <p:cNvPr id="16" name="Connettore diritto 15">
              <a:extLst>
                <a:ext uri="{FF2B5EF4-FFF2-40B4-BE49-F238E27FC236}">
                  <a16:creationId xmlns:a16="http://schemas.microsoft.com/office/drawing/2014/main" id="{55286E36-B47F-B136-1F39-8516A71604B0}"/>
                </a:ext>
              </a:extLst>
            </p:cNvPr>
            <p:cNvCxnSpPr/>
            <p:nvPr/>
          </p:nvCxnSpPr>
          <p:spPr>
            <a:xfrm flipV="1">
              <a:off x="4585752" y="1567539"/>
              <a:ext cx="0" cy="2406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Connettore diritto 16">
              <a:extLst>
                <a:ext uri="{FF2B5EF4-FFF2-40B4-BE49-F238E27FC236}">
                  <a16:creationId xmlns:a16="http://schemas.microsoft.com/office/drawing/2014/main" id="{B015C280-C4B4-8B9E-F915-C8A24E81E3F3}"/>
                </a:ext>
              </a:extLst>
            </p:cNvPr>
            <p:cNvCxnSpPr/>
            <p:nvPr/>
          </p:nvCxnSpPr>
          <p:spPr>
            <a:xfrm>
              <a:off x="2770702" y="1570288"/>
              <a:ext cx="181505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e 17">
              <a:extLst>
                <a:ext uri="{FF2B5EF4-FFF2-40B4-BE49-F238E27FC236}">
                  <a16:creationId xmlns:a16="http://schemas.microsoft.com/office/drawing/2014/main" id="{3776475F-3B1F-AABF-F945-864A275DF5D2}"/>
                </a:ext>
              </a:extLst>
            </p:cNvPr>
            <p:cNvSpPr/>
            <p:nvPr/>
          </p:nvSpPr>
          <p:spPr>
            <a:xfrm>
              <a:off x="5391294" y="1761198"/>
              <a:ext cx="130628" cy="13750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19" name="CasellaDiTesto 18">
              <a:extLst>
                <a:ext uri="{FF2B5EF4-FFF2-40B4-BE49-F238E27FC236}">
                  <a16:creationId xmlns:a16="http://schemas.microsoft.com/office/drawing/2014/main" id="{C2204F10-0A81-8AF8-CD7D-A54A7B9ECA1A}"/>
                </a:ext>
              </a:extLst>
            </p:cNvPr>
            <p:cNvSpPr txBox="1"/>
            <p:nvPr/>
          </p:nvSpPr>
          <p:spPr>
            <a:xfrm>
              <a:off x="5095659" y="1891821"/>
              <a:ext cx="775754" cy="276999"/>
            </a:xfrm>
            <a:prstGeom prst="rect">
              <a:avLst/>
            </a:prstGeom>
            <a:noFill/>
          </p:spPr>
          <p:txBody>
            <a:bodyPr wrap="square" rtlCol="0">
              <a:spAutoFit/>
            </a:bodyPr>
            <a:lstStyle/>
            <a:p>
              <a:r>
                <a:rPr lang="en-GB" sz="1200" noProof="0">
                  <a:latin typeface="Verdana" panose="020B0604030504040204" pitchFamily="34" charset="0"/>
                  <a:ea typeface="Verdana" panose="020B0604030504040204" pitchFamily="34" charset="0"/>
                </a:rPr>
                <a:t>Padova</a:t>
              </a:r>
            </a:p>
          </p:txBody>
        </p:sp>
        <p:pic>
          <p:nvPicPr>
            <p:cNvPr id="20" name="Immagine 19" descr="Immagine che contiene testo, Carattere, logo, simbolo&#10;&#10;Il contenuto generato dall'IA potrebbe non essere corretto.">
              <a:extLst>
                <a:ext uri="{FF2B5EF4-FFF2-40B4-BE49-F238E27FC236}">
                  <a16:creationId xmlns:a16="http://schemas.microsoft.com/office/drawing/2014/main" id="{EE74EF21-E651-9925-C706-CC0183F1140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027805" y="1557385"/>
              <a:ext cx="652394" cy="652394"/>
            </a:xfrm>
            <a:prstGeom prst="rect">
              <a:avLst/>
            </a:prstGeom>
          </p:spPr>
        </p:pic>
        <p:pic>
          <p:nvPicPr>
            <p:cNvPr id="21" name="Immagine 20" descr="Immagine che contiene testo, Carattere, logo, schermata&#10;&#10;Il contenuto generato dall'IA potrebbe non essere corretto.">
              <a:extLst>
                <a:ext uri="{FF2B5EF4-FFF2-40B4-BE49-F238E27FC236}">
                  <a16:creationId xmlns:a16="http://schemas.microsoft.com/office/drawing/2014/main" id="{E887C13F-8627-2DCE-4AFB-7DF48C76F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970" y="1401271"/>
              <a:ext cx="790139" cy="339910"/>
            </a:xfrm>
            <a:prstGeom prst="rect">
              <a:avLst/>
            </a:prstGeom>
          </p:spPr>
        </p:pic>
        <p:pic>
          <p:nvPicPr>
            <p:cNvPr id="22" name="Immagine 21" descr="Immagine che contiene testo, Elementi grafici, Carattere, grafica&#10;&#10;Il contenuto generato dall'IA potrebbe non essere corretto.">
              <a:extLst>
                <a:ext uri="{FF2B5EF4-FFF2-40B4-BE49-F238E27FC236}">
                  <a16:creationId xmlns:a16="http://schemas.microsoft.com/office/drawing/2014/main" id="{510FA307-2C25-C50A-0052-35466FB3A16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301912" y="4054485"/>
              <a:ext cx="715018" cy="284804"/>
            </a:xfrm>
            <a:prstGeom prst="rect">
              <a:avLst/>
            </a:prstGeom>
          </p:spPr>
        </p:pic>
        <p:sp>
          <p:nvSpPr>
            <p:cNvPr id="23" name="Ovale 22">
              <a:extLst>
                <a:ext uri="{FF2B5EF4-FFF2-40B4-BE49-F238E27FC236}">
                  <a16:creationId xmlns:a16="http://schemas.microsoft.com/office/drawing/2014/main" id="{6A72F15C-5A88-B54F-A7B1-E9461C9DC150}"/>
                </a:ext>
              </a:extLst>
            </p:cNvPr>
            <p:cNvSpPr/>
            <p:nvPr/>
          </p:nvSpPr>
          <p:spPr>
            <a:xfrm>
              <a:off x="6416853" y="4519291"/>
              <a:ext cx="130628" cy="13750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24" name="CasellaDiTesto 23">
              <a:extLst>
                <a:ext uri="{FF2B5EF4-FFF2-40B4-BE49-F238E27FC236}">
                  <a16:creationId xmlns:a16="http://schemas.microsoft.com/office/drawing/2014/main" id="{632B8AA4-60F6-3190-39A9-64E904CEECA0}"/>
                </a:ext>
              </a:extLst>
            </p:cNvPr>
            <p:cNvSpPr txBox="1"/>
            <p:nvPr/>
          </p:nvSpPr>
          <p:spPr>
            <a:xfrm>
              <a:off x="6151016" y="4588042"/>
              <a:ext cx="682929" cy="276999"/>
            </a:xfrm>
            <a:prstGeom prst="rect">
              <a:avLst/>
            </a:prstGeom>
            <a:noFill/>
          </p:spPr>
          <p:txBody>
            <a:bodyPr wrap="square" rtlCol="0">
              <a:spAutoFit/>
            </a:bodyPr>
            <a:lstStyle/>
            <a:p>
              <a:r>
                <a:rPr lang="en-GB" sz="1200" noProof="0">
                  <a:latin typeface="Verdana" panose="020B0604030504040204" pitchFamily="34" charset="0"/>
                  <a:ea typeface="Verdana" panose="020B0604030504040204" pitchFamily="34" charset="0"/>
                </a:rPr>
                <a:t>Napoli</a:t>
              </a:r>
            </a:p>
          </p:txBody>
        </p:sp>
        <p:sp>
          <p:nvSpPr>
            <p:cNvPr id="25" name="Ovale 24">
              <a:extLst>
                <a:ext uri="{FF2B5EF4-FFF2-40B4-BE49-F238E27FC236}">
                  <a16:creationId xmlns:a16="http://schemas.microsoft.com/office/drawing/2014/main" id="{5F579B48-0CB5-8E15-0958-2610CA296BE5}"/>
                </a:ext>
              </a:extLst>
            </p:cNvPr>
            <p:cNvSpPr/>
            <p:nvPr/>
          </p:nvSpPr>
          <p:spPr>
            <a:xfrm>
              <a:off x="7078018" y="5290455"/>
              <a:ext cx="130628" cy="13750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26" name="CasellaDiTesto 25">
              <a:extLst>
                <a:ext uri="{FF2B5EF4-FFF2-40B4-BE49-F238E27FC236}">
                  <a16:creationId xmlns:a16="http://schemas.microsoft.com/office/drawing/2014/main" id="{4925B8BB-66EF-73B8-436F-3FA84CDDEA69}"/>
                </a:ext>
              </a:extLst>
            </p:cNvPr>
            <p:cNvSpPr txBox="1"/>
            <p:nvPr/>
          </p:nvSpPr>
          <p:spPr>
            <a:xfrm>
              <a:off x="6547481" y="5356134"/>
              <a:ext cx="878380" cy="276999"/>
            </a:xfrm>
            <a:prstGeom prst="rect">
              <a:avLst/>
            </a:prstGeom>
            <a:noFill/>
          </p:spPr>
          <p:txBody>
            <a:bodyPr wrap="square" rtlCol="0">
              <a:spAutoFit/>
            </a:bodyPr>
            <a:lstStyle/>
            <a:p>
              <a:r>
                <a:rPr lang="en-GB" sz="1200" noProof="0">
                  <a:latin typeface="Verdana" panose="020B0604030504040204" pitchFamily="34" charset="0"/>
                  <a:ea typeface="Verdana" panose="020B0604030504040204" pitchFamily="34" charset="0"/>
                </a:rPr>
                <a:t>Cosenza</a:t>
              </a:r>
            </a:p>
          </p:txBody>
        </p:sp>
        <p:pic>
          <p:nvPicPr>
            <p:cNvPr id="27" name="Immagine 26" descr="Immagine che contiene Carattere, testo, Elementi grafici, bianco&#10;&#10;Il contenuto generato dall'IA potrebbe non essere corretto.">
              <a:extLst>
                <a:ext uri="{FF2B5EF4-FFF2-40B4-BE49-F238E27FC236}">
                  <a16:creationId xmlns:a16="http://schemas.microsoft.com/office/drawing/2014/main" id="{D9EDBEB9-FE6E-B9FC-3BCF-B8A501909F8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224009" y="5172582"/>
              <a:ext cx="571311" cy="276999"/>
            </a:xfrm>
            <a:prstGeom prst="rect">
              <a:avLst/>
            </a:prstGeom>
          </p:spPr>
        </p:pic>
        <p:pic>
          <p:nvPicPr>
            <p:cNvPr id="28" name="Immagine 27" descr="Immagine che contiene testo, Carattere, logo, simbolo&#10;&#10;Il contenuto generato dall'IA potrebbe non essere corretto.">
              <a:extLst>
                <a:ext uri="{FF2B5EF4-FFF2-40B4-BE49-F238E27FC236}">
                  <a16:creationId xmlns:a16="http://schemas.microsoft.com/office/drawing/2014/main" id="{BAE1ADC2-3375-D822-70FD-EBA1DB0886D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626007" y="4452061"/>
              <a:ext cx="731266" cy="237661"/>
            </a:xfrm>
            <a:prstGeom prst="rect">
              <a:avLst/>
            </a:prstGeom>
          </p:spPr>
        </p:pic>
        <p:sp>
          <p:nvSpPr>
            <p:cNvPr id="29" name="Ovale 28">
              <a:extLst>
                <a:ext uri="{FF2B5EF4-FFF2-40B4-BE49-F238E27FC236}">
                  <a16:creationId xmlns:a16="http://schemas.microsoft.com/office/drawing/2014/main" id="{DDF3B978-DA89-237A-187B-347A1BA740AC}"/>
                </a:ext>
              </a:extLst>
            </p:cNvPr>
            <p:cNvSpPr/>
            <p:nvPr/>
          </p:nvSpPr>
          <p:spPr>
            <a:xfrm>
              <a:off x="4743881" y="2982298"/>
              <a:ext cx="130628" cy="13750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0" name="CasellaDiTesto 29">
              <a:extLst>
                <a:ext uri="{FF2B5EF4-FFF2-40B4-BE49-F238E27FC236}">
                  <a16:creationId xmlns:a16="http://schemas.microsoft.com/office/drawing/2014/main" id="{3A03B5E7-C4AB-0A83-ACC7-0FB37BF8EC8D}"/>
                </a:ext>
              </a:extLst>
            </p:cNvPr>
            <p:cNvSpPr txBox="1"/>
            <p:nvPr/>
          </p:nvSpPr>
          <p:spPr>
            <a:xfrm>
              <a:off x="4544502" y="3071341"/>
              <a:ext cx="715018" cy="276999"/>
            </a:xfrm>
            <a:prstGeom prst="rect">
              <a:avLst/>
            </a:prstGeom>
            <a:noFill/>
          </p:spPr>
          <p:txBody>
            <a:bodyPr wrap="square" rtlCol="0">
              <a:spAutoFit/>
            </a:bodyPr>
            <a:lstStyle/>
            <a:p>
              <a:r>
                <a:rPr lang="en-GB" sz="1200" noProof="0">
                  <a:latin typeface="Verdana" panose="020B0604030504040204" pitchFamily="34" charset="0"/>
                  <a:ea typeface="Verdana" panose="020B0604030504040204" pitchFamily="34" charset="0"/>
                </a:rPr>
                <a:t>Pisa</a:t>
              </a:r>
            </a:p>
          </p:txBody>
        </p:sp>
        <p:pic>
          <p:nvPicPr>
            <p:cNvPr id="31" name="Immagine 30" descr="Immagine che contiene testo, Carattere, logo, schermata&#10;&#10;Il contenuto generato dall'IA potrebbe non essere corretto.">
              <a:extLst>
                <a:ext uri="{FF2B5EF4-FFF2-40B4-BE49-F238E27FC236}">
                  <a16:creationId xmlns:a16="http://schemas.microsoft.com/office/drawing/2014/main" id="{B9F479FA-CACF-A0A9-7219-54BAEE9ECA1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349328" y="2925677"/>
              <a:ext cx="456093" cy="276999"/>
            </a:xfrm>
            <a:prstGeom prst="rect">
              <a:avLst/>
            </a:prstGeom>
          </p:spPr>
        </p:pic>
        <p:pic>
          <p:nvPicPr>
            <p:cNvPr id="32" name="Immagine 31" descr="Immagine che contiene Carattere, testo, Elementi grafici, logo&#10;&#10;Il contenuto generato dall'IA potrebbe non essere corretto.">
              <a:extLst>
                <a:ext uri="{FF2B5EF4-FFF2-40B4-BE49-F238E27FC236}">
                  <a16:creationId xmlns:a16="http://schemas.microsoft.com/office/drawing/2014/main" id="{797DE846-08AC-1C6A-DB47-B79E4A139F04}"/>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537708" y="2963287"/>
              <a:ext cx="773807" cy="216108"/>
            </a:xfrm>
            <a:prstGeom prst="rect">
              <a:avLst/>
            </a:prstGeom>
          </p:spPr>
        </p:pic>
        <p:sp>
          <p:nvSpPr>
            <p:cNvPr id="33" name="Ovale 32">
              <a:extLst>
                <a:ext uri="{FF2B5EF4-FFF2-40B4-BE49-F238E27FC236}">
                  <a16:creationId xmlns:a16="http://schemas.microsoft.com/office/drawing/2014/main" id="{6158CADA-9110-EB6A-25BA-53525FDBF61E}"/>
                </a:ext>
              </a:extLst>
            </p:cNvPr>
            <p:cNvSpPr/>
            <p:nvPr/>
          </p:nvSpPr>
          <p:spPr>
            <a:xfrm>
              <a:off x="4931802" y="2257356"/>
              <a:ext cx="130628" cy="13750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4" name="CasellaDiTesto 33">
              <a:extLst>
                <a:ext uri="{FF2B5EF4-FFF2-40B4-BE49-F238E27FC236}">
                  <a16:creationId xmlns:a16="http://schemas.microsoft.com/office/drawing/2014/main" id="{C719CB75-2003-E1C7-2458-AC666A9DAF4A}"/>
                </a:ext>
              </a:extLst>
            </p:cNvPr>
            <p:cNvSpPr txBox="1"/>
            <p:nvPr/>
          </p:nvSpPr>
          <p:spPr>
            <a:xfrm>
              <a:off x="4223657" y="2266119"/>
              <a:ext cx="838773" cy="276999"/>
            </a:xfrm>
            <a:prstGeom prst="rect">
              <a:avLst/>
            </a:prstGeom>
            <a:noFill/>
          </p:spPr>
          <p:txBody>
            <a:bodyPr wrap="square" rtlCol="0">
              <a:spAutoFit/>
            </a:bodyPr>
            <a:lstStyle/>
            <a:p>
              <a:r>
                <a:rPr lang="en-GB" sz="1200" noProof="0">
                  <a:latin typeface="Verdana" panose="020B0604030504040204" pitchFamily="34" charset="0"/>
                  <a:ea typeface="Verdana" panose="020B0604030504040204" pitchFamily="34" charset="0"/>
                </a:rPr>
                <a:t>Bologna</a:t>
              </a:r>
            </a:p>
          </p:txBody>
        </p:sp>
        <p:pic>
          <p:nvPicPr>
            <p:cNvPr id="35" name="Immagine 34" descr="Immagine che contiene Carattere, testo, logo, emblema&#10;&#10;Il contenuto generato dall'IA potrebbe non essere corretto.">
              <a:extLst>
                <a:ext uri="{FF2B5EF4-FFF2-40B4-BE49-F238E27FC236}">
                  <a16:creationId xmlns:a16="http://schemas.microsoft.com/office/drawing/2014/main" id="{2FC580E3-1E84-197E-C0D4-4717C51DFF12}"/>
                </a:ext>
              </a:extLst>
            </p:cNvPr>
            <p:cNvPicPr>
              <a:picLocks noChangeAspect="1"/>
            </p:cNvPicPr>
            <p:nvPr/>
          </p:nvPicPr>
          <p:blipFill>
            <a:blip r:embed="rId16" cstate="hqprint">
              <a:biLevel thresh="75000"/>
              <a:extLst>
                <a:ext uri="{28A0092B-C50C-407E-A947-70E740481C1C}">
                  <a14:useLocalDpi xmlns:a14="http://schemas.microsoft.com/office/drawing/2010/main" val="0"/>
                </a:ext>
              </a:extLst>
            </a:blip>
            <a:stretch>
              <a:fillRect/>
            </a:stretch>
          </p:blipFill>
          <p:spPr>
            <a:xfrm>
              <a:off x="5024154" y="2198777"/>
              <a:ext cx="470732" cy="345988"/>
            </a:xfrm>
            <a:prstGeom prst="rect">
              <a:avLst/>
            </a:prstGeom>
          </p:spPr>
        </p:pic>
        <p:pic>
          <p:nvPicPr>
            <p:cNvPr id="36" name="Immagine 35" descr="Immagine che contiene testo, Carattere, Elementi grafici, schermata&#10;&#10;Il contenuto generato dall'IA potrebbe non essere corretto.">
              <a:extLst>
                <a:ext uri="{FF2B5EF4-FFF2-40B4-BE49-F238E27FC236}">
                  <a16:creationId xmlns:a16="http://schemas.microsoft.com/office/drawing/2014/main" id="{8D734C67-FEDD-1D2C-70DE-D6A76EBF7852}"/>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3822609" y="2972123"/>
              <a:ext cx="715018" cy="176275"/>
            </a:xfrm>
            <a:prstGeom prst="rect">
              <a:avLst/>
            </a:prstGeom>
          </p:spPr>
        </p:pic>
        <p:sp>
          <p:nvSpPr>
            <p:cNvPr id="37" name="Ovale 36">
              <a:extLst>
                <a:ext uri="{FF2B5EF4-FFF2-40B4-BE49-F238E27FC236}">
                  <a16:creationId xmlns:a16="http://schemas.microsoft.com/office/drawing/2014/main" id="{EE79F61A-332B-CDC4-B15C-ED13797D81F4}"/>
                </a:ext>
              </a:extLst>
            </p:cNvPr>
            <p:cNvSpPr/>
            <p:nvPr/>
          </p:nvSpPr>
          <p:spPr>
            <a:xfrm>
              <a:off x="5557444" y="3962408"/>
              <a:ext cx="130628" cy="13750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38" name="CasellaDiTesto 37">
              <a:extLst>
                <a:ext uri="{FF2B5EF4-FFF2-40B4-BE49-F238E27FC236}">
                  <a16:creationId xmlns:a16="http://schemas.microsoft.com/office/drawing/2014/main" id="{5947DEB0-2C1C-CED1-DE79-4EA112E4C9A3}"/>
                </a:ext>
              </a:extLst>
            </p:cNvPr>
            <p:cNvSpPr txBox="1"/>
            <p:nvPr/>
          </p:nvSpPr>
          <p:spPr>
            <a:xfrm>
              <a:off x="5336293" y="4007514"/>
              <a:ext cx="715018" cy="276999"/>
            </a:xfrm>
            <a:prstGeom prst="rect">
              <a:avLst/>
            </a:prstGeom>
            <a:noFill/>
          </p:spPr>
          <p:txBody>
            <a:bodyPr wrap="square" rtlCol="0">
              <a:spAutoFit/>
            </a:bodyPr>
            <a:lstStyle/>
            <a:p>
              <a:r>
                <a:rPr lang="en-GB" sz="1200" noProof="0">
                  <a:latin typeface="Verdana" panose="020B0604030504040204" pitchFamily="34" charset="0"/>
                  <a:ea typeface="Verdana" panose="020B0604030504040204" pitchFamily="34" charset="0"/>
                </a:rPr>
                <a:t>Roma</a:t>
              </a:r>
            </a:p>
          </p:txBody>
        </p:sp>
        <p:pic>
          <p:nvPicPr>
            <p:cNvPr id="39" name="Immagine 38" descr="Immagine che contiene testo, logo, Carattere, simbolo&#10;&#10;Il contenuto generato dall'IA potrebbe non essere corretto.">
              <a:extLst>
                <a:ext uri="{FF2B5EF4-FFF2-40B4-BE49-F238E27FC236}">
                  <a16:creationId xmlns:a16="http://schemas.microsoft.com/office/drawing/2014/main" id="{2EC31378-3D95-90CF-8E9E-640AFF6A8870}"/>
                </a:ext>
              </a:extLst>
            </p:cNvPr>
            <p:cNvPicPr>
              <a:picLocks noChangeAspect="1"/>
            </p:cNvPicPr>
            <p:nvPr/>
          </p:nvPicPr>
          <p:blipFill>
            <a:blip r:embed="rId18"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3877" y="3596271"/>
              <a:ext cx="818534" cy="818534"/>
            </a:xfrm>
            <a:prstGeom prst="rect">
              <a:avLst/>
            </a:prstGeom>
          </p:spPr>
        </p:pic>
        <p:cxnSp>
          <p:nvCxnSpPr>
            <p:cNvPr id="40" name="Connettore diritto 39">
              <a:extLst>
                <a:ext uri="{FF2B5EF4-FFF2-40B4-BE49-F238E27FC236}">
                  <a16:creationId xmlns:a16="http://schemas.microsoft.com/office/drawing/2014/main" id="{52C90B25-29F7-A044-A5D9-8800AC70C95B}"/>
                </a:ext>
              </a:extLst>
            </p:cNvPr>
            <p:cNvCxnSpPr>
              <a:cxnSpLocks/>
            </p:cNvCxnSpPr>
            <p:nvPr/>
          </p:nvCxnSpPr>
          <p:spPr>
            <a:xfrm flipH="1">
              <a:off x="5259520" y="4031159"/>
              <a:ext cx="262402" cy="0"/>
            </a:xfrm>
            <a:prstGeom prst="line">
              <a:avLst/>
            </a:prstGeom>
          </p:spPr>
          <p:style>
            <a:lnRef idx="2">
              <a:schemeClr val="accent1"/>
            </a:lnRef>
            <a:fillRef idx="0">
              <a:schemeClr val="accent1"/>
            </a:fillRef>
            <a:effectRef idx="1">
              <a:schemeClr val="accent1"/>
            </a:effectRef>
            <a:fontRef idx="minor">
              <a:schemeClr val="tx1"/>
            </a:fontRef>
          </p:style>
        </p:cxnSp>
        <p:pic>
          <p:nvPicPr>
            <p:cNvPr id="41" name="Immagine 40" descr="Immagine che contiene testo, Carattere, Elementi grafici, logo&#10;&#10;Il contenuto generato dall'IA potrebbe non essere corretto.">
              <a:extLst>
                <a:ext uri="{FF2B5EF4-FFF2-40B4-BE49-F238E27FC236}">
                  <a16:creationId xmlns:a16="http://schemas.microsoft.com/office/drawing/2014/main" id="{B32CE71D-6C11-FE53-6DA5-DAC8557CBB6E}"/>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4127895" y="3901283"/>
              <a:ext cx="471680" cy="259751"/>
            </a:xfrm>
            <a:prstGeom prst="rect">
              <a:avLst/>
            </a:prstGeom>
          </p:spPr>
        </p:pic>
        <p:pic>
          <p:nvPicPr>
            <p:cNvPr id="42" name="Immagine 41" descr="Immagine che contiene Elementi grafici, Carattere, schermata, grafica&#10;&#10;Il contenuto generato dall'IA potrebbe non essere corretto.">
              <a:extLst>
                <a:ext uri="{FF2B5EF4-FFF2-40B4-BE49-F238E27FC236}">
                  <a16:creationId xmlns:a16="http://schemas.microsoft.com/office/drawing/2014/main" id="{146CFAA4-0E1B-0446-D8DF-3EE6EB2D701B}"/>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3675160" y="3954816"/>
              <a:ext cx="445860" cy="148708"/>
            </a:xfrm>
            <a:prstGeom prst="rect">
              <a:avLst/>
            </a:prstGeom>
          </p:spPr>
        </p:pic>
        <p:pic>
          <p:nvPicPr>
            <p:cNvPr id="43" name="Immagine 42" descr="Immagine che contiene testo, schermata, Elementi grafici, cerchio&#10;&#10;Il contenuto generato dall'IA potrebbe non essere corretto.">
              <a:extLst>
                <a:ext uri="{FF2B5EF4-FFF2-40B4-BE49-F238E27FC236}">
                  <a16:creationId xmlns:a16="http://schemas.microsoft.com/office/drawing/2014/main" id="{08E2B0A2-17DF-A3E6-E307-DAD41A6C028F}"/>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2781385" y="3723238"/>
              <a:ext cx="1061071" cy="555726"/>
            </a:xfrm>
            <a:prstGeom prst="rect">
              <a:avLst/>
            </a:prstGeom>
          </p:spPr>
        </p:pic>
        <p:cxnSp>
          <p:nvCxnSpPr>
            <p:cNvPr id="44" name="Connettore diritto 43">
              <a:extLst>
                <a:ext uri="{FF2B5EF4-FFF2-40B4-BE49-F238E27FC236}">
                  <a16:creationId xmlns:a16="http://schemas.microsoft.com/office/drawing/2014/main" id="{592FF781-285A-D479-84C5-97AB9EB93D65}"/>
                </a:ext>
              </a:extLst>
            </p:cNvPr>
            <p:cNvCxnSpPr/>
            <p:nvPr/>
          </p:nvCxnSpPr>
          <p:spPr>
            <a:xfrm>
              <a:off x="4551378" y="3049011"/>
              <a:ext cx="165003" cy="0"/>
            </a:xfrm>
            <a:prstGeom prst="line">
              <a:avLst/>
            </a:prstGeom>
          </p:spPr>
          <p:style>
            <a:lnRef idx="2">
              <a:schemeClr val="accent1"/>
            </a:lnRef>
            <a:fillRef idx="0">
              <a:schemeClr val="accent1"/>
            </a:fillRef>
            <a:effectRef idx="1">
              <a:schemeClr val="accent1"/>
            </a:effectRef>
            <a:fontRef idx="minor">
              <a:schemeClr val="tx1"/>
            </a:fontRef>
          </p:style>
        </p:cxnSp>
        <p:sp>
          <p:nvSpPr>
            <p:cNvPr id="45" name="Ovale 44">
              <a:extLst>
                <a:ext uri="{FF2B5EF4-FFF2-40B4-BE49-F238E27FC236}">
                  <a16:creationId xmlns:a16="http://schemas.microsoft.com/office/drawing/2014/main" id="{A590B3A1-4C96-B161-68CB-505D0DF431FB}"/>
                </a:ext>
              </a:extLst>
            </p:cNvPr>
            <p:cNvSpPr/>
            <p:nvPr/>
          </p:nvSpPr>
          <p:spPr>
            <a:xfrm>
              <a:off x="4853884" y="2688492"/>
              <a:ext cx="130628" cy="13750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46" name="CasellaDiTesto 45">
              <a:extLst>
                <a:ext uri="{FF2B5EF4-FFF2-40B4-BE49-F238E27FC236}">
                  <a16:creationId xmlns:a16="http://schemas.microsoft.com/office/drawing/2014/main" id="{88047539-0FA4-C684-3F26-9329A0B74E07}"/>
                </a:ext>
              </a:extLst>
            </p:cNvPr>
            <p:cNvSpPr txBox="1"/>
            <p:nvPr/>
          </p:nvSpPr>
          <p:spPr>
            <a:xfrm>
              <a:off x="4585753" y="2724043"/>
              <a:ext cx="838773" cy="276999"/>
            </a:xfrm>
            <a:prstGeom prst="rect">
              <a:avLst/>
            </a:prstGeom>
            <a:noFill/>
          </p:spPr>
          <p:txBody>
            <a:bodyPr wrap="square" rtlCol="0">
              <a:spAutoFit/>
            </a:bodyPr>
            <a:lstStyle/>
            <a:p>
              <a:r>
                <a:rPr lang="en-GB" sz="1200" noProof="0">
                  <a:latin typeface="Verdana" panose="020B0604030504040204" pitchFamily="34" charset="0"/>
                  <a:ea typeface="Verdana" panose="020B0604030504040204" pitchFamily="34" charset="0"/>
                </a:rPr>
                <a:t>Firenze</a:t>
              </a:r>
            </a:p>
          </p:txBody>
        </p:sp>
        <p:cxnSp>
          <p:nvCxnSpPr>
            <p:cNvPr id="47" name="Connettore diritto 46">
              <a:extLst>
                <a:ext uri="{FF2B5EF4-FFF2-40B4-BE49-F238E27FC236}">
                  <a16:creationId xmlns:a16="http://schemas.microsoft.com/office/drawing/2014/main" id="{F9F4BBF7-31AD-E291-F6DC-EE4DC8006013}"/>
                </a:ext>
              </a:extLst>
            </p:cNvPr>
            <p:cNvCxnSpPr>
              <a:cxnSpLocks/>
            </p:cNvCxnSpPr>
            <p:nvPr/>
          </p:nvCxnSpPr>
          <p:spPr>
            <a:xfrm>
              <a:off x="4984515" y="2737793"/>
              <a:ext cx="682932" cy="0"/>
            </a:xfrm>
            <a:prstGeom prst="line">
              <a:avLst/>
            </a:prstGeom>
          </p:spPr>
          <p:style>
            <a:lnRef idx="2">
              <a:schemeClr val="accent1"/>
            </a:lnRef>
            <a:fillRef idx="0">
              <a:schemeClr val="accent1"/>
            </a:fillRef>
            <a:effectRef idx="1">
              <a:schemeClr val="accent1"/>
            </a:effectRef>
            <a:fontRef idx="minor">
              <a:schemeClr val="tx1"/>
            </a:fontRef>
          </p:style>
        </p:cxnSp>
        <p:pic>
          <p:nvPicPr>
            <p:cNvPr id="48" name="Immagine 47" descr="Immagine che contiene nero, design&#10;&#10;Il contenuto generato dall'IA potrebbe non essere corretto.">
              <a:extLst>
                <a:ext uri="{FF2B5EF4-FFF2-40B4-BE49-F238E27FC236}">
                  <a16:creationId xmlns:a16="http://schemas.microsoft.com/office/drawing/2014/main" id="{2F40EE09-A519-C14D-202F-223E9CD2717C}"/>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5721006" y="2619674"/>
              <a:ext cx="502198" cy="219058"/>
            </a:xfrm>
            <a:prstGeom prst="rect">
              <a:avLst/>
            </a:prstGeom>
          </p:spPr>
        </p:pic>
        <p:pic>
          <p:nvPicPr>
            <p:cNvPr id="49" name="Immagine 48" descr="Immagine che contiene testo, schermata, Carattere, linea&#10;&#10;Il contenuto generato dall'IA potrebbe non essere corretto.">
              <a:extLst>
                <a:ext uri="{FF2B5EF4-FFF2-40B4-BE49-F238E27FC236}">
                  <a16:creationId xmlns:a16="http://schemas.microsoft.com/office/drawing/2014/main" id="{F0C013E4-3563-59CB-02B0-010B89EA0572}"/>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6236953" y="2634610"/>
              <a:ext cx="1230653" cy="200718"/>
            </a:xfrm>
            <a:prstGeom prst="rect">
              <a:avLst/>
            </a:prstGeom>
          </p:spPr>
        </p:pic>
      </p:grpSp>
      <p:pic>
        <p:nvPicPr>
          <p:cNvPr id="1026" name="Picture 2" descr="CNR-Nanotec">
            <a:extLst>
              <a:ext uri="{FF2B5EF4-FFF2-40B4-BE49-F238E27FC236}">
                <a16:creationId xmlns:a16="http://schemas.microsoft.com/office/drawing/2014/main" id="{A15F4613-EFC0-F48A-62C6-7F8D9641F0C7}"/>
              </a:ext>
            </a:extLst>
          </p:cNvPr>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7513437" y="4467111"/>
            <a:ext cx="774978" cy="135367"/>
          </a:xfrm>
          <a:prstGeom prst="rect">
            <a:avLst/>
          </a:prstGeom>
          <a:noFill/>
          <a:extLst>
            <a:ext uri="{909E8E84-426E-40DD-AFC4-6F175D3DCCD1}">
              <a14:hiddenFill xmlns:a14="http://schemas.microsoft.com/office/drawing/2010/main">
                <a:solidFill>
                  <a:srgbClr val="FFFFFF"/>
                </a:solidFill>
              </a14:hiddenFill>
            </a:ext>
          </a:extLst>
        </p:spPr>
      </p:pic>
      <p:sp>
        <p:nvSpPr>
          <p:cNvPr id="3" name="Ovale 2">
            <a:extLst>
              <a:ext uri="{FF2B5EF4-FFF2-40B4-BE49-F238E27FC236}">
                <a16:creationId xmlns:a16="http://schemas.microsoft.com/office/drawing/2014/main" id="{0B9EB3CB-921B-4ED5-4075-90424905B3C0}"/>
              </a:ext>
            </a:extLst>
          </p:cNvPr>
          <p:cNvSpPr/>
          <p:nvPr/>
        </p:nvSpPr>
        <p:spPr>
          <a:xfrm>
            <a:off x="5006285" y="1499937"/>
            <a:ext cx="130628" cy="137503"/>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0"/>
          </a:p>
        </p:txBody>
      </p:sp>
      <p:sp>
        <p:nvSpPr>
          <p:cNvPr id="51" name="CasellaDiTesto 50">
            <a:extLst>
              <a:ext uri="{FF2B5EF4-FFF2-40B4-BE49-F238E27FC236}">
                <a16:creationId xmlns:a16="http://schemas.microsoft.com/office/drawing/2014/main" id="{C30FEDE8-B367-DF5C-FBF7-900EE24F01A0}"/>
              </a:ext>
            </a:extLst>
          </p:cNvPr>
          <p:cNvSpPr txBox="1"/>
          <p:nvPr/>
        </p:nvSpPr>
        <p:spPr>
          <a:xfrm>
            <a:off x="4704919" y="1563105"/>
            <a:ext cx="775754" cy="276999"/>
          </a:xfrm>
          <a:prstGeom prst="rect">
            <a:avLst/>
          </a:prstGeom>
          <a:noFill/>
        </p:spPr>
        <p:txBody>
          <a:bodyPr wrap="square" rtlCol="0">
            <a:spAutoFit/>
          </a:bodyPr>
          <a:lstStyle/>
          <a:p>
            <a:r>
              <a:rPr lang="en-GB" sz="1200" noProof="0">
                <a:latin typeface="Verdana" panose="020B0604030504040204" pitchFamily="34" charset="0"/>
                <a:ea typeface="Verdana" panose="020B0604030504040204" pitchFamily="34" charset="0"/>
              </a:rPr>
              <a:t>Trento</a:t>
            </a:r>
          </a:p>
        </p:txBody>
      </p:sp>
      <p:pic>
        <p:nvPicPr>
          <p:cNvPr id="55" name="Immagine 54" descr="Immagine che contiene testo, Carattere, logo, simbolo&#10;&#10;Il contenuto generato dall'IA potrebbe non essere corretto.">
            <a:extLst>
              <a:ext uri="{FF2B5EF4-FFF2-40B4-BE49-F238E27FC236}">
                <a16:creationId xmlns:a16="http://schemas.microsoft.com/office/drawing/2014/main" id="{53DA81D4-0A05-A17E-FF90-E4116EBC4DD8}"/>
              </a:ext>
            </a:extLst>
          </p:cNvPr>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1383697" y="1304293"/>
            <a:ext cx="622397" cy="219363"/>
          </a:xfrm>
          <a:prstGeom prst="rect">
            <a:avLst/>
          </a:prstGeom>
        </p:spPr>
      </p:pic>
      <p:pic>
        <p:nvPicPr>
          <p:cNvPr id="57" name="Immagine 56" descr="Immagine che contiene testo, Carattere, logo, Elementi grafici&#10;&#10;Il contenuto generato dall'IA potrebbe non essere corretto.">
            <a:extLst>
              <a:ext uri="{FF2B5EF4-FFF2-40B4-BE49-F238E27FC236}">
                <a16:creationId xmlns:a16="http://schemas.microsoft.com/office/drawing/2014/main" id="{313DDBF9-8E82-8950-297E-6B9B5D949DE9}"/>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4785713" y="1252120"/>
            <a:ext cx="614165" cy="191123"/>
          </a:xfrm>
          <a:prstGeom prst="rect">
            <a:avLst/>
          </a:prstGeom>
        </p:spPr>
      </p:pic>
      <p:pic>
        <p:nvPicPr>
          <p:cNvPr id="10" name="Picture 2" descr="L'INFN CAMBIA LOGO - Istituto Nazionale di Fisica Nucleare">
            <a:extLst>
              <a:ext uri="{FF2B5EF4-FFF2-40B4-BE49-F238E27FC236}">
                <a16:creationId xmlns:a16="http://schemas.microsoft.com/office/drawing/2014/main" id="{C925CAA6-4D12-EB66-396B-ABB98575B172}"/>
              </a:ext>
            </a:extLst>
          </p:cNvPr>
          <p:cNvPicPr>
            <a:picLocks noChangeAspect="1" noChangeArrowheads="1"/>
          </p:cNvPicPr>
          <p:nvPr/>
        </p:nvPicPr>
        <p:blipFill>
          <a:blip r:embed="rId27" cstate="hqprint">
            <a:extLst>
              <a:ext uri="{28A0092B-C50C-407E-A947-70E740481C1C}">
                <a14:useLocalDpi xmlns:a14="http://schemas.microsoft.com/office/drawing/2010/main" val="0"/>
              </a:ext>
            </a:extLst>
          </a:blip>
          <a:srcRect/>
          <a:stretch>
            <a:fillRect/>
          </a:stretch>
        </p:blipFill>
        <p:spPr bwMode="auto">
          <a:xfrm>
            <a:off x="7622601" y="1713136"/>
            <a:ext cx="519290" cy="285706"/>
          </a:xfrm>
          <a:prstGeom prst="rect">
            <a:avLst/>
          </a:prstGeom>
          <a:noFill/>
          <a:extLst>
            <a:ext uri="{909E8E84-426E-40DD-AFC4-6F175D3DCCD1}">
              <a14:hiddenFill xmlns:a14="http://schemas.microsoft.com/office/drawing/2010/main">
                <a:solidFill>
                  <a:srgbClr val="FFFFFF"/>
                </a:solidFill>
              </a14:hiddenFill>
            </a:ext>
          </a:extLst>
        </p:spPr>
      </p:pic>
      <p:sp>
        <p:nvSpPr>
          <p:cNvPr id="50" name="Segnaposto data 49">
            <a:extLst>
              <a:ext uri="{FF2B5EF4-FFF2-40B4-BE49-F238E27FC236}">
                <a16:creationId xmlns:a16="http://schemas.microsoft.com/office/drawing/2014/main" id="{29B77635-6DDF-FDE6-F1CF-8AC895D06B92}"/>
              </a:ext>
            </a:extLst>
          </p:cNvPr>
          <p:cNvSpPr>
            <a:spLocks noGrp="1"/>
          </p:cNvSpPr>
          <p:nvPr>
            <p:ph type="dt" sz="half" idx="10"/>
          </p:nvPr>
        </p:nvSpPr>
        <p:spPr/>
        <p:txBody>
          <a:bodyPr/>
          <a:lstStyle/>
          <a:p>
            <a:r>
              <a:rPr lang="it-IT"/>
              <a:t>Conferenza Italiana Plasmi, 4 Febbraio 2026, Frascati</a:t>
            </a:r>
            <a:endParaRPr lang="en-US"/>
          </a:p>
        </p:txBody>
      </p:sp>
      <p:sp>
        <p:nvSpPr>
          <p:cNvPr id="53" name="Segnaposto data 11">
            <a:extLst>
              <a:ext uri="{FF2B5EF4-FFF2-40B4-BE49-F238E27FC236}">
                <a16:creationId xmlns:a16="http://schemas.microsoft.com/office/drawing/2014/main" id="{3B3514DE-2D10-88BC-B9BD-AE96797F6CA1}"/>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56" name="AutoShape 2" descr="Politecnico di Torino logo">
            <a:extLst>
              <a:ext uri="{FF2B5EF4-FFF2-40B4-BE49-F238E27FC236}">
                <a16:creationId xmlns:a16="http://schemas.microsoft.com/office/drawing/2014/main" id="{E208CAE1-6144-7FBA-B398-DDA5E989AAB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1930310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7B8B-D800-E0FC-CA9D-6C5A21B2C9E5}"/>
            </a:ext>
          </a:extLst>
        </p:cNvPr>
        <p:cNvGrpSpPr/>
        <p:nvPr/>
      </p:nvGrpSpPr>
      <p:grpSpPr>
        <a:xfrm>
          <a:off x="0" y="0"/>
          <a:ext cx="0" cy="0"/>
          <a:chOff x="0" y="0"/>
          <a:chExt cx="0" cy="0"/>
        </a:xfrm>
      </p:grpSpPr>
      <p:sp>
        <p:nvSpPr>
          <p:cNvPr id="3" name="Segnaposto data 2">
            <a:extLst>
              <a:ext uri="{FF2B5EF4-FFF2-40B4-BE49-F238E27FC236}">
                <a16:creationId xmlns:a16="http://schemas.microsoft.com/office/drawing/2014/main" id="{F84D62E5-0AF9-7809-06C7-86599D2F9383}"/>
              </a:ext>
            </a:extLst>
          </p:cNvPr>
          <p:cNvSpPr>
            <a:spLocks noGrp="1"/>
          </p:cNvSpPr>
          <p:nvPr>
            <p:ph type="dt" sz="half" idx="10"/>
          </p:nvPr>
        </p:nvSpPr>
        <p:spPr/>
        <p:txBody>
          <a:bodyPr/>
          <a:lstStyle/>
          <a:p>
            <a:r>
              <a:rPr lang="it-IT" dirty="0"/>
              <a:t>Conferenza Italiana Plasmi, 4 Febbraio 2026, Frascati</a:t>
            </a:r>
            <a:endParaRPr lang="en-US" dirty="0"/>
          </a:p>
        </p:txBody>
      </p:sp>
      <p:sp>
        <p:nvSpPr>
          <p:cNvPr id="2" name="Rectangle 1">
            <a:extLst>
              <a:ext uri="{FF2B5EF4-FFF2-40B4-BE49-F238E27FC236}">
                <a16:creationId xmlns:a16="http://schemas.microsoft.com/office/drawing/2014/main" id="{2436EC09-30B4-CE28-6BD5-823B7081BB80}"/>
              </a:ext>
            </a:extLst>
          </p:cNvPr>
          <p:cNvSpPr/>
          <p:nvPr/>
        </p:nvSpPr>
        <p:spPr>
          <a:xfrm>
            <a:off x="623888" y="208403"/>
            <a:ext cx="1952779" cy="477054"/>
          </a:xfrm>
          <a:prstGeom prst="rect">
            <a:avLst/>
          </a:prstGeom>
        </p:spPr>
        <p:txBody>
          <a:bodyPr wrap="none">
            <a:spAutoFit/>
          </a:bodyPr>
          <a:lstStyle/>
          <a:p>
            <a:r>
              <a:rPr lang="en-US" sz="2500" b="1" dirty="0">
                <a:solidFill>
                  <a:srgbClr val="C00000"/>
                </a:solidFill>
                <a:latin typeface="+mj-lt"/>
              </a:rPr>
              <a:t>Conclusions</a:t>
            </a:r>
          </a:p>
        </p:txBody>
      </p:sp>
      <p:sp>
        <p:nvSpPr>
          <p:cNvPr id="5" name="CasellaDiTesto 4">
            <a:extLst>
              <a:ext uri="{FF2B5EF4-FFF2-40B4-BE49-F238E27FC236}">
                <a16:creationId xmlns:a16="http://schemas.microsoft.com/office/drawing/2014/main" id="{E19E671B-6FCE-831C-0476-139EFDF46BAB}"/>
              </a:ext>
            </a:extLst>
          </p:cNvPr>
          <p:cNvSpPr txBox="1"/>
          <p:nvPr/>
        </p:nvSpPr>
        <p:spPr>
          <a:xfrm>
            <a:off x="642128" y="853678"/>
            <a:ext cx="10925985" cy="830997"/>
          </a:xfrm>
          <a:prstGeom prst="rect">
            <a:avLst/>
          </a:prstGeom>
          <a:noFill/>
        </p:spPr>
        <p:txBody>
          <a:bodyPr wrap="square">
            <a:spAutoFit/>
          </a:bodyPr>
          <a:lstStyle/>
          <a:p>
            <a:pPr marL="285750" indent="-285750" algn="just">
              <a:buClr>
                <a:schemeClr val="accent6">
                  <a:lumMod val="75000"/>
                </a:schemeClr>
              </a:buClr>
              <a:buFont typeface="Wingdings" panose="05000000000000000000" pitchFamily="2" charset="2"/>
              <a:buChar char="Ø"/>
            </a:pPr>
            <a:r>
              <a:rPr lang="en-US" sz="1600" b="1" dirty="0">
                <a:solidFill>
                  <a:srgbClr val="C00000"/>
                </a:solidFill>
              </a:rPr>
              <a:t>LTP</a:t>
            </a:r>
            <a:r>
              <a:rPr lang="it-IT" sz="1600" dirty="0"/>
              <a:t> </a:t>
            </a:r>
            <a:r>
              <a:rPr lang="en-US" sz="1600" dirty="0"/>
              <a:t>research is a lively research area with  the potential of developing new eco-friendly technologies in several key sectors of primary interest and concern as agriculture and environment protection and remediation also fostering new approaches as CO</a:t>
            </a:r>
            <a:r>
              <a:rPr lang="en-US" sz="1600" baseline="-25000" dirty="0"/>
              <a:t>2</a:t>
            </a:r>
            <a:r>
              <a:rPr lang="en-US" sz="1600" dirty="0"/>
              <a:t> dissociation and Nitrogen fixation.</a:t>
            </a:r>
          </a:p>
        </p:txBody>
      </p:sp>
      <p:sp>
        <p:nvSpPr>
          <p:cNvPr id="7" name="CasellaDiTesto 6">
            <a:extLst>
              <a:ext uri="{FF2B5EF4-FFF2-40B4-BE49-F238E27FC236}">
                <a16:creationId xmlns:a16="http://schemas.microsoft.com/office/drawing/2014/main" id="{7CE4577A-8685-F45C-52D8-DE0DE96CC210}"/>
              </a:ext>
            </a:extLst>
          </p:cNvPr>
          <p:cNvSpPr txBox="1"/>
          <p:nvPr/>
        </p:nvSpPr>
        <p:spPr>
          <a:xfrm>
            <a:off x="631405" y="1838463"/>
            <a:ext cx="10922640" cy="584775"/>
          </a:xfrm>
          <a:prstGeom prst="rect">
            <a:avLst/>
          </a:prstGeom>
          <a:noFill/>
        </p:spPr>
        <p:txBody>
          <a:bodyPr wrap="square">
            <a:spAutoFit/>
          </a:bodyPr>
          <a:lstStyle/>
          <a:p>
            <a:pPr marL="285750" indent="-285750" algn="just">
              <a:buClr>
                <a:schemeClr val="accent6">
                  <a:lumMod val="75000"/>
                </a:schemeClr>
              </a:buClr>
              <a:buFont typeface="Wingdings" panose="05000000000000000000" pitchFamily="2" charset="2"/>
              <a:buChar char="Ø"/>
            </a:pPr>
            <a:r>
              <a:rPr lang="en-US" sz="1600" b="1" dirty="0">
                <a:solidFill>
                  <a:srgbClr val="C00000"/>
                </a:solidFill>
              </a:rPr>
              <a:t>LTP</a:t>
            </a:r>
            <a:r>
              <a:rPr lang="it-IT" sz="1600" dirty="0"/>
              <a:t> </a:t>
            </a:r>
            <a:r>
              <a:rPr lang="en-US" sz="1600" dirty="0"/>
              <a:t>research offers new tools to investigate fundamental processes in living organisms to foster deeper understanding and at the same time to explore new approaches </a:t>
            </a:r>
            <a:r>
              <a:rPr lang="en-US" sz="1600" dirty="0" err="1"/>
              <a:t>fo</a:t>
            </a:r>
            <a:r>
              <a:rPr lang="en-US" sz="1600" dirty="0"/>
              <a:t> their control as in medicine and biology.</a:t>
            </a:r>
            <a:endParaRPr lang="it-IT" dirty="0"/>
          </a:p>
        </p:txBody>
      </p:sp>
      <p:sp>
        <p:nvSpPr>
          <p:cNvPr id="9" name="CasellaDiTesto 8">
            <a:extLst>
              <a:ext uri="{FF2B5EF4-FFF2-40B4-BE49-F238E27FC236}">
                <a16:creationId xmlns:a16="http://schemas.microsoft.com/office/drawing/2014/main" id="{087114E5-F30D-260F-242E-CD3420C8C1DB}"/>
              </a:ext>
            </a:extLst>
          </p:cNvPr>
          <p:cNvSpPr txBox="1"/>
          <p:nvPr/>
        </p:nvSpPr>
        <p:spPr>
          <a:xfrm>
            <a:off x="631256" y="2873345"/>
            <a:ext cx="10922789" cy="830997"/>
          </a:xfrm>
          <a:prstGeom prst="rect">
            <a:avLst/>
          </a:prstGeom>
          <a:noFill/>
        </p:spPr>
        <p:txBody>
          <a:bodyPr wrap="square">
            <a:spAutoFit/>
          </a:bodyPr>
          <a:lstStyle/>
          <a:p>
            <a:pPr marL="285750" indent="-285750" algn="just">
              <a:buClr>
                <a:schemeClr val="accent6">
                  <a:lumMod val="75000"/>
                </a:schemeClr>
              </a:buClr>
              <a:buFont typeface="Wingdings" panose="05000000000000000000" pitchFamily="2" charset="2"/>
              <a:buChar char="Ø"/>
            </a:pPr>
            <a:r>
              <a:rPr lang="it-IT" sz="1600" dirty="0" err="1"/>
              <a:t>All</a:t>
            </a:r>
            <a:r>
              <a:rPr lang="it-IT" sz="1600" dirty="0"/>
              <a:t> </a:t>
            </a:r>
            <a:r>
              <a:rPr lang="en-US" sz="1600" b="1" dirty="0">
                <a:solidFill>
                  <a:srgbClr val="C00000"/>
                </a:solidFill>
              </a:rPr>
              <a:t>LTP</a:t>
            </a:r>
            <a:r>
              <a:rPr lang="it-IT" sz="1600" dirty="0"/>
              <a:t> </a:t>
            </a:r>
            <a:r>
              <a:rPr lang="it-IT" sz="1600" dirty="0" err="1"/>
              <a:t>applications</a:t>
            </a:r>
            <a:r>
              <a:rPr lang="it-IT" sz="1600" dirty="0"/>
              <a:t> </a:t>
            </a:r>
            <a:r>
              <a:rPr lang="it-IT" sz="1600" dirty="0" err="1"/>
              <a:t>require</a:t>
            </a:r>
            <a:r>
              <a:rPr lang="it-IT" sz="1600" dirty="0"/>
              <a:t> a </a:t>
            </a:r>
            <a:r>
              <a:rPr lang="it-IT" sz="1600" dirty="0" err="1"/>
              <a:t>multidisciplinary</a:t>
            </a:r>
            <a:r>
              <a:rPr lang="it-IT" sz="1600" dirty="0"/>
              <a:t> </a:t>
            </a:r>
            <a:r>
              <a:rPr lang="it-IT" sz="1600" dirty="0" err="1"/>
              <a:t>approach</a:t>
            </a:r>
            <a:r>
              <a:rPr lang="it-IT" sz="1600" dirty="0"/>
              <a:t> so </a:t>
            </a:r>
            <a:r>
              <a:rPr lang="it-IT" sz="1600" dirty="0" err="1"/>
              <a:t>that</a:t>
            </a:r>
            <a:r>
              <a:rPr lang="it-IT" sz="1600" dirty="0"/>
              <a:t> LTP </a:t>
            </a:r>
            <a:r>
              <a:rPr lang="it-IT" sz="1600" dirty="0" err="1"/>
              <a:t>resarch</a:t>
            </a:r>
            <a:r>
              <a:rPr lang="it-IT" sz="1600" dirty="0"/>
              <a:t> </a:t>
            </a:r>
            <a:r>
              <a:rPr lang="it-IT" sz="1600" dirty="0" err="1"/>
              <a:t>consitutes</a:t>
            </a:r>
            <a:r>
              <a:rPr lang="it-IT" sz="1600" dirty="0"/>
              <a:t> a </a:t>
            </a:r>
            <a:r>
              <a:rPr lang="it-IT" sz="1600" dirty="0" err="1"/>
              <a:t>preferential</a:t>
            </a:r>
            <a:r>
              <a:rPr lang="it-IT" sz="1600" dirty="0"/>
              <a:t>  area to </a:t>
            </a:r>
            <a:r>
              <a:rPr lang="it-IT" sz="1600" dirty="0" err="1"/>
              <a:t>establish</a:t>
            </a:r>
            <a:r>
              <a:rPr lang="it-IT" sz="1600" dirty="0"/>
              <a:t>  </a:t>
            </a:r>
            <a:r>
              <a:rPr lang="it-IT" sz="1600" dirty="0" err="1"/>
              <a:t>scientific</a:t>
            </a:r>
            <a:r>
              <a:rPr lang="it-IT" sz="1600" dirty="0"/>
              <a:t> </a:t>
            </a:r>
            <a:r>
              <a:rPr lang="it-IT" sz="1600" dirty="0" err="1"/>
              <a:t>collaborations</a:t>
            </a:r>
            <a:r>
              <a:rPr lang="it-IT" sz="1600" dirty="0"/>
              <a:t> with </a:t>
            </a:r>
            <a:r>
              <a:rPr lang="it-IT" sz="1600" dirty="0" err="1"/>
              <a:t>other</a:t>
            </a:r>
            <a:r>
              <a:rPr lang="it-IT" sz="1600" dirty="0"/>
              <a:t>  </a:t>
            </a:r>
            <a:r>
              <a:rPr lang="it-IT" sz="1600" dirty="0" err="1"/>
              <a:t>disciplines</a:t>
            </a:r>
            <a:r>
              <a:rPr lang="it-IT" sz="1600" dirty="0"/>
              <a:t> like </a:t>
            </a:r>
            <a:r>
              <a:rPr lang="it-IT" sz="1600" dirty="0" err="1"/>
              <a:t>chemistry</a:t>
            </a:r>
            <a:r>
              <a:rPr lang="it-IT" sz="1600" dirty="0"/>
              <a:t>  engineering  </a:t>
            </a:r>
            <a:r>
              <a:rPr lang="it-IT" sz="1600" dirty="0" err="1"/>
              <a:t>biology</a:t>
            </a:r>
            <a:r>
              <a:rPr lang="it-IT" sz="1600" dirty="0"/>
              <a:t>, medicine, cultural </a:t>
            </a:r>
            <a:r>
              <a:rPr lang="it-IT" sz="1600" dirty="0" err="1"/>
              <a:t>heritage</a:t>
            </a:r>
            <a:r>
              <a:rPr lang="it-IT" sz="1600" dirty="0"/>
              <a:t> and </a:t>
            </a:r>
            <a:r>
              <a:rPr lang="it-IT" sz="1600" dirty="0" err="1"/>
              <a:t>others</a:t>
            </a:r>
            <a:r>
              <a:rPr lang="it-IT" sz="1600" dirty="0"/>
              <a:t>.</a:t>
            </a:r>
          </a:p>
        </p:txBody>
      </p:sp>
      <p:sp>
        <p:nvSpPr>
          <p:cNvPr id="11" name="CasellaDiTesto 10">
            <a:extLst>
              <a:ext uri="{FF2B5EF4-FFF2-40B4-BE49-F238E27FC236}">
                <a16:creationId xmlns:a16="http://schemas.microsoft.com/office/drawing/2014/main" id="{684CAD71-0C90-8868-9204-EF57646992ED}"/>
              </a:ext>
            </a:extLst>
          </p:cNvPr>
          <p:cNvSpPr txBox="1"/>
          <p:nvPr/>
        </p:nvSpPr>
        <p:spPr>
          <a:xfrm>
            <a:off x="631257" y="5267168"/>
            <a:ext cx="10922790" cy="830997"/>
          </a:xfrm>
          <a:prstGeom prst="rect">
            <a:avLst/>
          </a:prstGeom>
          <a:noFill/>
        </p:spPr>
        <p:txBody>
          <a:bodyPr wrap="square">
            <a:spAutoFit/>
          </a:bodyPr>
          <a:lstStyle/>
          <a:p>
            <a:r>
              <a:rPr lang="it-IT" sz="1600" dirty="0"/>
              <a:t>The </a:t>
            </a:r>
            <a:r>
              <a:rPr lang="it-IT" sz="1600" dirty="0" err="1"/>
              <a:t>present</a:t>
            </a:r>
            <a:r>
              <a:rPr lang="it-IT" sz="1600" dirty="0"/>
              <a:t> review of some activities </a:t>
            </a:r>
            <a:r>
              <a:rPr lang="it-IT" sz="1600" dirty="0" err="1"/>
              <a:t>carried</a:t>
            </a:r>
            <a:r>
              <a:rPr lang="it-IT" sz="1600" dirty="0"/>
              <a:t> out by national teams, </a:t>
            </a:r>
            <a:r>
              <a:rPr lang="it-IT" sz="1600" dirty="0" err="1"/>
              <a:t>tough</a:t>
            </a:r>
            <a:r>
              <a:rPr lang="it-IT" sz="1600" dirty="0"/>
              <a:t> incomplete, </a:t>
            </a:r>
            <a:r>
              <a:rPr lang="it-IT" sz="1600" dirty="0" err="1"/>
              <a:t>however</a:t>
            </a:r>
            <a:r>
              <a:rPr lang="it-IT" sz="1600" dirty="0"/>
              <a:t> </a:t>
            </a:r>
            <a:r>
              <a:rPr lang="it-IT" sz="1600" dirty="0" err="1"/>
              <a:t>reveals</a:t>
            </a:r>
            <a:r>
              <a:rPr lang="it-IT" sz="1600" dirty="0"/>
              <a:t> a small </a:t>
            </a:r>
            <a:r>
              <a:rPr lang="it-IT" sz="1600" dirty="0" err="1"/>
              <a:t>but</a:t>
            </a:r>
            <a:r>
              <a:rPr lang="it-IT" sz="1600" dirty="0"/>
              <a:t> </a:t>
            </a:r>
            <a:r>
              <a:rPr lang="it-IT" sz="1600" dirty="0" err="1"/>
              <a:t>dynamic</a:t>
            </a:r>
            <a:r>
              <a:rPr lang="it-IT" sz="1600" dirty="0"/>
              <a:t> </a:t>
            </a:r>
            <a:r>
              <a:rPr lang="it-IT" sz="1600" dirty="0" err="1"/>
              <a:t>comunity</a:t>
            </a:r>
            <a:r>
              <a:rPr lang="it-IT" sz="1600" dirty="0"/>
              <a:t> </a:t>
            </a:r>
            <a:r>
              <a:rPr lang="it-IT" sz="1600" dirty="0" err="1"/>
              <a:t>covering</a:t>
            </a:r>
            <a:r>
              <a:rPr lang="it-IT" sz="1600" dirty="0"/>
              <a:t> </a:t>
            </a:r>
            <a:r>
              <a:rPr lang="it-IT" sz="1600" dirty="0" err="1"/>
              <a:t>several</a:t>
            </a:r>
            <a:r>
              <a:rPr lang="it-IT" sz="1600" dirty="0"/>
              <a:t> </a:t>
            </a:r>
            <a:r>
              <a:rPr lang="it-IT" sz="1600" dirty="0" err="1"/>
              <a:t>research</a:t>
            </a:r>
            <a:r>
              <a:rPr lang="it-IT" sz="1600" dirty="0"/>
              <a:t> </a:t>
            </a:r>
            <a:r>
              <a:rPr lang="it-IT" sz="1600" dirty="0" err="1"/>
              <a:t>topics</a:t>
            </a:r>
            <a:r>
              <a:rPr lang="it-IT" sz="1600" dirty="0"/>
              <a:t> and </a:t>
            </a:r>
            <a:r>
              <a:rPr lang="it-IT" sz="1600" dirty="0" err="1"/>
              <a:t>showing</a:t>
            </a:r>
            <a:r>
              <a:rPr lang="it-IT" sz="1600" dirty="0"/>
              <a:t> an </a:t>
            </a:r>
            <a:r>
              <a:rPr lang="it-IT" sz="1600" dirty="0" err="1"/>
              <a:t>excellent</a:t>
            </a:r>
            <a:r>
              <a:rPr lang="it-IT" sz="1600" dirty="0"/>
              <a:t> </a:t>
            </a:r>
            <a:r>
              <a:rPr lang="it-IT" sz="1600" dirty="0" err="1"/>
              <a:t>effectivnes</a:t>
            </a:r>
            <a:r>
              <a:rPr lang="it-IT" sz="1600" dirty="0"/>
              <a:t> in </a:t>
            </a:r>
            <a:r>
              <a:rPr lang="it-IT" sz="1600" dirty="0" err="1"/>
              <a:t>establishing</a:t>
            </a:r>
            <a:r>
              <a:rPr lang="it-IT" sz="1600" dirty="0"/>
              <a:t> </a:t>
            </a:r>
            <a:r>
              <a:rPr lang="it-IT" sz="1600" dirty="0" err="1"/>
              <a:t>collaborations</a:t>
            </a:r>
            <a:r>
              <a:rPr lang="it-IT" sz="1600" dirty="0"/>
              <a:t> </a:t>
            </a:r>
            <a:r>
              <a:rPr lang="it-IT" sz="1600" dirty="0" err="1"/>
              <a:t>among</a:t>
            </a:r>
            <a:r>
              <a:rPr lang="it-IT" sz="1600" dirty="0"/>
              <a:t> </a:t>
            </a:r>
            <a:r>
              <a:rPr lang="it-IT" sz="1600" dirty="0" err="1"/>
              <a:t>different</a:t>
            </a:r>
            <a:r>
              <a:rPr lang="it-IT" sz="1600" dirty="0"/>
              <a:t> </a:t>
            </a:r>
            <a:r>
              <a:rPr lang="it-IT" sz="1600" dirty="0" err="1"/>
              <a:t>entities</a:t>
            </a:r>
            <a:r>
              <a:rPr lang="it-IT" sz="1600" dirty="0"/>
              <a:t>.</a:t>
            </a:r>
          </a:p>
        </p:txBody>
      </p:sp>
      <p:sp>
        <p:nvSpPr>
          <p:cNvPr id="12" name="Segnaposto data 11">
            <a:extLst>
              <a:ext uri="{FF2B5EF4-FFF2-40B4-BE49-F238E27FC236}">
                <a16:creationId xmlns:a16="http://schemas.microsoft.com/office/drawing/2014/main" id="{C0F4A0C3-1271-4A69-A2BB-BCA79D0F6B40}"/>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t>M.Rutigliano</a:t>
            </a:r>
            <a:r>
              <a:rPr lang="it-IT" dirty="0"/>
              <a:t> and V. Antoni</a:t>
            </a:r>
            <a:endParaRPr lang="en-US" dirty="0"/>
          </a:p>
        </p:txBody>
      </p:sp>
      <p:sp>
        <p:nvSpPr>
          <p:cNvPr id="13" name="CasellaDiTesto 12">
            <a:extLst>
              <a:ext uri="{FF2B5EF4-FFF2-40B4-BE49-F238E27FC236}">
                <a16:creationId xmlns:a16="http://schemas.microsoft.com/office/drawing/2014/main" id="{5D2AF58A-1CC6-D47B-5E31-95CD6878D6A5}"/>
              </a:ext>
            </a:extLst>
          </p:cNvPr>
          <p:cNvSpPr txBox="1"/>
          <p:nvPr/>
        </p:nvSpPr>
        <p:spPr>
          <a:xfrm>
            <a:off x="631258" y="3922180"/>
            <a:ext cx="10922789" cy="1077218"/>
          </a:xfrm>
          <a:prstGeom prst="rect">
            <a:avLst/>
          </a:prstGeom>
          <a:noFill/>
        </p:spPr>
        <p:txBody>
          <a:bodyPr wrap="square" rtlCol="0">
            <a:spAutoFit/>
          </a:bodyPr>
          <a:lstStyle/>
          <a:p>
            <a:pPr marL="285750" indent="-285750" algn="just">
              <a:buClr>
                <a:schemeClr val="accent6">
                  <a:lumMod val="75000"/>
                </a:schemeClr>
              </a:buClr>
              <a:buFont typeface="Wingdings" panose="05000000000000000000" pitchFamily="2" charset="2"/>
              <a:buChar char="Ø"/>
            </a:pPr>
            <a:r>
              <a:rPr lang="en-US" sz="1600" dirty="0"/>
              <a:t>Nowadays, the significant advancement of HPC enables accurate predictions and rationalizations of laboratory/industrial process. This can be achieved through chemical-physics models that comprehensively describe the complete set of processes occurring at the atomic level, which ultimately determine the outcome of the investigated process.</a:t>
            </a:r>
            <a:endParaRPr lang="it-IT" sz="1600" dirty="0"/>
          </a:p>
        </p:txBody>
      </p:sp>
    </p:spTree>
    <p:extLst>
      <p:ext uri="{BB962C8B-B14F-4D97-AF65-F5344CB8AC3E}">
        <p14:creationId xmlns:p14="http://schemas.microsoft.com/office/powerpoint/2010/main" val="131338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3622F-D796-0CE9-28BB-03136CC29E9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E4A811F-A246-96A1-4C0B-B910D0B5C333}"/>
              </a:ext>
            </a:extLst>
          </p:cNvPr>
          <p:cNvSpPr txBox="1">
            <a:spLocks/>
          </p:cNvSpPr>
          <p:nvPr/>
        </p:nvSpPr>
        <p:spPr>
          <a:xfrm>
            <a:off x="632545" y="231977"/>
            <a:ext cx="10995659" cy="424062"/>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GB" sz="2500" dirty="0"/>
              <a:t>LTP </a:t>
            </a:r>
            <a:r>
              <a:rPr lang="en-GB" sz="2500" b="1" dirty="0">
                <a:solidFill>
                  <a:schemeClr val="accent2">
                    <a:lumMod val="75000"/>
                  </a:schemeClr>
                </a:solidFill>
              </a:rPr>
              <a:t>Plasma Sources </a:t>
            </a:r>
            <a:endParaRPr lang="en-GB" sz="2500" cap="small" noProof="0" dirty="0">
              <a:solidFill>
                <a:schemeClr val="accent4"/>
              </a:solidFill>
            </a:endParaRPr>
          </a:p>
        </p:txBody>
      </p:sp>
      <p:sp>
        <p:nvSpPr>
          <p:cNvPr id="9" name="Segnaposto data 8">
            <a:extLst>
              <a:ext uri="{FF2B5EF4-FFF2-40B4-BE49-F238E27FC236}">
                <a16:creationId xmlns:a16="http://schemas.microsoft.com/office/drawing/2014/main" id="{8B0B5201-6529-2C69-F2DF-A564F48E31C8}"/>
              </a:ext>
            </a:extLst>
          </p:cNvPr>
          <p:cNvSpPr>
            <a:spLocks noGrp="1"/>
          </p:cNvSpPr>
          <p:nvPr>
            <p:ph type="dt" sz="half" idx="10"/>
          </p:nvPr>
        </p:nvSpPr>
        <p:spPr/>
        <p:txBody>
          <a:bodyPr/>
          <a:lstStyle/>
          <a:p>
            <a:r>
              <a:rPr lang="it-IT"/>
              <a:t>Conferenza Italiana Plasmi, 4 Febbraio 2026, Frascati</a:t>
            </a:r>
            <a:endParaRPr lang="en-US"/>
          </a:p>
        </p:txBody>
      </p:sp>
      <p:sp>
        <p:nvSpPr>
          <p:cNvPr id="11" name="Segnaposto data 11">
            <a:extLst>
              <a:ext uri="{FF2B5EF4-FFF2-40B4-BE49-F238E27FC236}">
                <a16:creationId xmlns:a16="http://schemas.microsoft.com/office/drawing/2014/main" id="{79AC1BDA-91B9-135A-0599-B2377CD08230}"/>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M.Rutigliano and V. Antoni</a:t>
            </a:r>
            <a:endParaRPr lang="en-US"/>
          </a:p>
        </p:txBody>
      </p:sp>
      <p:grpSp>
        <p:nvGrpSpPr>
          <p:cNvPr id="82" name="Gruppo 81">
            <a:extLst>
              <a:ext uri="{FF2B5EF4-FFF2-40B4-BE49-F238E27FC236}">
                <a16:creationId xmlns:a16="http://schemas.microsoft.com/office/drawing/2014/main" id="{96AA5FCF-0CF1-F72E-D3AB-516DC88260BF}"/>
              </a:ext>
            </a:extLst>
          </p:cNvPr>
          <p:cNvGrpSpPr/>
          <p:nvPr/>
        </p:nvGrpSpPr>
        <p:grpSpPr>
          <a:xfrm>
            <a:off x="7191473" y="1580353"/>
            <a:ext cx="4603140" cy="4000006"/>
            <a:chOff x="632544" y="1940901"/>
            <a:chExt cx="4603140" cy="4000006"/>
          </a:xfrm>
        </p:grpSpPr>
        <p:pic>
          <p:nvPicPr>
            <p:cNvPr id="2050" name="Picture 2">
              <a:extLst>
                <a:ext uri="{FF2B5EF4-FFF2-40B4-BE49-F238E27FC236}">
                  <a16:creationId xmlns:a16="http://schemas.microsoft.com/office/drawing/2014/main" id="{1EC14F0A-3EF6-0C26-F4F1-B1BB2D158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44" y="1940901"/>
              <a:ext cx="4603140" cy="3592695"/>
            </a:xfrm>
            <a:prstGeom prst="rect">
              <a:avLst/>
            </a:prstGeom>
            <a:noFill/>
            <a:extLst>
              <a:ext uri="{909E8E84-426E-40DD-AFC4-6F175D3DCCD1}">
                <a14:hiddenFill xmlns:a14="http://schemas.microsoft.com/office/drawing/2010/main">
                  <a:solidFill>
                    <a:srgbClr val="FFFFFF"/>
                  </a:solidFill>
                </a14:hiddenFill>
              </a:ext>
            </a:extLst>
          </p:spPr>
        </p:pic>
        <p:sp>
          <p:nvSpPr>
            <p:cNvPr id="81" name="CasellaDiTesto 80">
              <a:extLst>
                <a:ext uri="{FF2B5EF4-FFF2-40B4-BE49-F238E27FC236}">
                  <a16:creationId xmlns:a16="http://schemas.microsoft.com/office/drawing/2014/main" id="{09402B9C-0E1A-9DA0-5DF1-F7C5FE4CA095}"/>
                </a:ext>
              </a:extLst>
            </p:cNvPr>
            <p:cNvSpPr txBox="1"/>
            <p:nvPr/>
          </p:nvSpPr>
          <p:spPr>
            <a:xfrm>
              <a:off x="1827309" y="5725463"/>
              <a:ext cx="3408375" cy="215444"/>
            </a:xfrm>
            <a:prstGeom prst="rect">
              <a:avLst/>
            </a:prstGeom>
            <a:noFill/>
          </p:spPr>
          <p:txBody>
            <a:bodyPr wrap="square">
              <a:spAutoFit/>
            </a:bodyPr>
            <a:lstStyle/>
            <a:p>
              <a:r>
                <a:rPr lang="it-IT" sz="800"/>
                <a:t>S.Harikrishna et al. </a:t>
              </a:r>
              <a:r>
                <a:rPr lang="en-US" sz="800"/>
                <a:t>J. Agriculture and Food Research 14 (2023) 100747</a:t>
              </a:r>
              <a:endParaRPr lang="it-IT" sz="800"/>
            </a:p>
          </p:txBody>
        </p:sp>
      </p:grpSp>
      <p:sp>
        <p:nvSpPr>
          <p:cNvPr id="3" name="CasellaDiTesto 2">
            <a:extLst>
              <a:ext uri="{FF2B5EF4-FFF2-40B4-BE49-F238E27FC236}">
                <a16:creationId xmlns:a16="http://schemas.microsoft.com/office/drawing/2014/main" id="{0DAFCE8A-0708-8571-2498-A629C032D4CB}"/>
              </a:ext>
            </a:extLst>
          </p:cNvPr>
          <p:cNvSpPr txBox="1"/>
          <p:nvPr/>
        </p:nvSpPr>
        <p:spPr>
          <a:xfrm>
            <a:off x="588727" y="869317"/>
            <a:ext cx="8566484" cy="338554"/>
          </a:xfrm>
          <a:prstGeom prst="rect">
            <a:avLst/>
          </a:prstGeom>
          <a:noFill/>
        </p:spPr>
        <p:txBody>
          <a:bodyPr wrap="square" rtlCol="0">
            <a:spAutoFit/>
          </a:bodyPr>
          <a:lstStyle/>
          <a:p>
            <a:r>
              <a:rPr kumimoji="0" lang="en-GB" sz="1600" b="1" i="0" u="none" strike="noStrike" kern="1200" cap="none" spc="0" normalizeH="0" baseline="0" noProof="0">
                <a:ln>
                  <a:noFill/>
                </a:ln>
                <a:solidFill>
                  <a:srgbClr val="F40600">
                    <a:lumMod val="75000"/>
                  </a:srgbClr>
                </a:solidFill>
                <a:effectLst/>
                <a:uLnTx/>
                <a:uFillTx/>
                <a:latin typeface="Univers Light"/>
                <a:ea typeface="+mn-ea"/>
                <a:cs typeface="+mn-cs"/>
              </a:rPr>
              <a:t>LTP </a:t>
            </a:r>
            <a:r>
              <a:rPr lang="en-GB" sz="1600"/>
              <a:t>can be generated by different electrical discharge methods.</a:t>
            </a:r>
            <a:endParaRPr lang="it-IT" sz="1600"/>
          </a:p>
        </p:txBody>
      </p:sp>
      <p:sp>
        <p:nvSpPr>
          <p:cNvPr id="4" name="CasellaDiTesto 3">
            <a:extLst>
              <a:ext uri="{FF2B5EF4-FFF2-40B4-BE49-F238E27FC236}">
                <a16:creationId xmlns:a16="http://schemas.microsoft.com/office/drawing/2014/main" id="{8204F95B-F6E8-E522-755F-F9B0410BA081}"/>
              </a:ext>
            </a:extLst>
          </p:cNvPr>
          <p:cNvSpPr txBox="1"/>
          <p:nvPr/>
        </p:nvSpPr>
        <p:spPr>
          <a:xfrm>
            <a:off x="588727" y="1647802"/>
            <a:ext cx="6492715" cy="954107"/>
          </a:xfrm>
          <a:prstGeom prst="rect">
            <a:avLst/>
          </a:prstGeom>
          <a:noFill/>
        </p:spPr>
        <p:txBody>
          <a:bodyPr wrap="square" rtlCol="0">
            <a:spAutoFit/>
          </a:bodyPr>
          <a:lstStyle/>
          <a:p>
            <a:pPr algn="just"/>
            <a:r>
              <a:rPr lang="it-IT" sz="1400" b="1" cap="small" dirty="0">
                <a:solidFill>
                  <a:schemeClr val="accent6">
                    <a:lumMod val="75000"/>
                  </a:schemeClr>
                </a:solidFill>
              </a:rPr>
              <a:t>Corona </a:t>
            </a:r>
            <a:r>
              <a:rPr lang="it-IT" sz="1400" b="1" cap="small" dirty="0" err="1">
                <a:solidFill>
                  <a:schemeClr val="accent6">
                    <a:lumMod val="75000"/>
                  </a:schemeClr>
                </a:solidFill>
              </a:rPr>
              <a:t>Discharge</a:t>
            </a:r>
            <a:r>
              <a:rPr lang="it-IT" sz="1400" b="1" cap="small" dirty="0">
                <a:solidFill>
                  <a:schemeClr val="accent6">
                    <a:lumMod val="75000"/>
                  </a:schemeClr>
                </a:solidFill>
              </a:rPr>
              <a:t>: </a:t>
            </a:r>
            <a:r>
              <a:rPr lang="en-US" sz="1400" dirty="0"/>
              <a:t>Corona discharge plasma is generated around the sharp-pointed electrodes (sharp points, pinpoints, wires)  with a small diameter. The applied high voltage leads to the generation of a strong electric field concentrated at the surface of a highly curved electrode.</a:t>
            </a:r>
            <a:endParaRPr lang="it-IT" sz="1400" b="1" cap="small" dirty="0">
              <a:solidFill>
                <a:schemeClr val="accent6">
                  <a:lumMod val="75000"/>
                </a:schemeClr>
              </a:solidFill>
            </a:endParaRPr>
          </a:p>
        </p:txBody>
      </p:sp>
      <p:sp>
        <p:nvSpPr>
          <p:cNvPr id="5" name="CasellaDiTesto 4">
            <a:extLst>
              <a:ext uri="{FF2B5EF4-FFF2-40B4-BE49-F238E27FC236}">
                <a16:creationId xmlns:a16="http://schemas.microsoft.com/office/drawing/2014/main" id="{BDB43609-D5DC-B248-F60F-16C4E346B5F8}"/>
              </a:ext>
            </a:extLst>
          </p:cNvPr>
          <p:cNvSpPr txBox="1"/>
          <p:nvPr/>
        </p:nvSpPr>
        <p:spPr>
          <a:xfrm>
            <a:off x="588726" y="2949263"/>
            <a:ext cx="6492715" cy="523220"/>
          </a:xfrm>
          <a:prstGeom prst="rect">
            <a:avLst/>
          </a:prstGeom>
          <a:noFill/>
        </p:spPr>
        <p:txBody>
          <a:bodyPr wrap="square" rtlCol="0">
            <a:spAutoFit/>
          </a:bodyPr>
          <a:lstStyle/>
          <a:p>
            <a:pPr algn="just"/>
            <a:r>
              <a:rPr lang="it-IT" sz="1400" b="1" cap="small">
                <a:solidFill>
                  <a:schemeClr val="accent6">
                    <a:lumMod val="75000"/>
                  </a:schemeClr>
                </a:solidFill>
              </a:rPr>
              <a:t>Dielectric Barrier Discharge:  </a:t>
            </a:r>
            <a:r>
              <a:rPr lang="en-US" sz="1400"/>
              <a:t>A dielectric barrier layer separates two independent metal electrodes from which plasma is generated.</a:t>
            </a:r>
            <a:endParaRPr lang="it-IT" sz="1400" b="1" cap="small">
              <a:solidFill>
                <a:schemeClr val="accent6">
                  <a:lumMod val="75000"/>
                </a:schemeClr>
              </a:solidFill>
            </a:endParaRPr>
          </a:p>
        </p:txBody>
      </p:sp>
      <p:sp>
        <p:nvSpPr>
          <p:cNvPr id="10" name="CasellaDiTesto 9">
            <a:extLst>
              <a:ext uri="{FF2B5EF4-FFF2-40B4-BE49-F238E27FC236}">
                <a16:creationId xmlns:a16="http://schemas.microsoft.com/office/drawing/2014/main" id="{D32E9DEC-F1A1-035B-168A-FFDADBE428CA}"/>
              </a:ext>
            </a:extLst>
          </p:cNvPr>
          <p:cNvSpPr txBox="1"/>
          <p:nvPr/>
        </p:nvSpPr>
        <p:spPr>
          <a:xfrm>
            <a:off x="588727" y="3930099"/>
            <a:ext cx="6492715" cy="523220"/>
          </a:xfrm>
          <a:prstGeom prst="rect">
            <a:avLst/>
          </a:prstGeom>
          <a:noFill/>
        </p:spPr>
        <p:txBody>
          <a:bodyPr wrap="square" rtlCol="0">
            <a:spAutoFit/>
          </a:bodyPr>
          <a:lstStyle/>
          <a:p>
            <a:pPr algn="just"/>
            <a:r>
              <a:rPr lang="it-IT" sz="1400" b="1" cap="small">
                <a:solidFill>
                  <a:schemeClr val="accent6">
                    <a:lumMod val="75000"/>
                  </a:schemeClr>
                </a:solidFill>
              </a:rPr>
              <a:t>Plasma Jet:  </a:t>
            </a:r>
            <a:r>
              <a:rPr lang="en-US" sz="1400"/>
              <a:t>A powered electrode generates plasma, which flows to another surface.</a:t>
            </a:r>
            <a:endParaRPr lang="it-IT" sz="1400" b="1" cap="small">
              <a:solidFill>
                <a:schemeClr val="accent6">
                  <a:lumMod val="75000"/>
                </a:schemeClr>
              </a:solidFill>
            </a:endParaRPr>
          </a:p>
        </p:txBody>
      </p:sp>
      <p:sp>
        <p:nvSpPr>
          <p:cNvPr id="12" name="CasellaDiTesto 11">
            <a:extLst>
              <a:ext uri="{FF2B5EF4-FFF2-40B4-BE49-F238E27FC236}">
                <a16:creationId xmlns:a16="http://schemas.microsoft.com/office/drawing/2014/main" id="{7C3AA1E2-9316-7228-5C2B-317EE397A1EA}"/>
              </a:ext>
            </a:extLst>
          </p:cNvPr>
          <p:cNvSpPr txBox="1"/>
          <p:nvPr/>
        </p:nvSpPr>
        <p:spPr>
          <a:xfrm>
            <a:off x="632545" y="4800673"/>
            <a:ext cx="6492715" cy="738664"/>
          </a:xfrm>
          <a:prstGeom prst="rect">
            <a:avLst/>
          </a:prstGeom>
          <a:noFill/>
        </p:spPr>
        <p:txBody>
          <a:bodyPr wrap="square" rtlCol="0">
            <a:spAutoFit/>
          </a:bodyPr>
          <a:lstStyle/>
          <a:p>
            <a:pPr algn="just"/>
            <a:r>
              <a:rPr lang="it-IT" sz="1400" b="1" cap="small">
                <a:solidFill>
                  <a:schemeClr val="accent6">
                    <a:lumMod val="75000"/>
                  </a:schemeClr>
                </a:solidFill>
              </a:rPr>
              <a:t>Microwave Discharge: </a:t>
            </a:r>
            <a:r>
              <a:rPr lang="en-US" sz="1400"/>
              <a:t>For microwave discharge, there is no need for electrodes and plasma can be generated using the antennas or waveguide, while a shield is required.</a:t>
            </a:r>
            <a:endParaRPr lang="it-IT" sz="1400" b="1" cap="small">
              <a:solidFill>
                <a:schemeClr val="accent6">
                  <a:lumMod val="75000"/>
                </a:schemeClr>
              </a:solidFill>
            </a:endParaRPr>
          </a:p>
        </p:txBody>
      </p:sp>
      <p:pic>
        <p:nvPicPr>
          <p:cNvPr id="6" name="Immagine 5" descr="Immagine che contiene testo, Carattere, logo, schermata&#10;&#10;Il contenuto generato dall'IA potrebbe non essere corretto.">
            <a:extLst>
              <a:ext uri="{FF2B5EF4-FFF2-40B4-BE49-F238E27FC236}">
                <a16:creationId xmlns:a16="http://schemas.microsoft.com/office/drawing/2014/main" id="{806491EB-F965-EA2E-9CAB-C70C99179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Tree>
    <p:extLst>
      <p:ext uri="{BB962C8B-B14F-4D97-AF65-F5344CB8AC3E}">
        <p14:creationId xmlns:p14="http://schemas.microsoft.com/office/powerpoint/2010/main" val="3311528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39A1403-77A9-9C55-F7A0-3E9C77F81B84}"/>
              </a:ext>
            </a:extLst>
          </p:cNvPr>
          <p:cNvSpPr txBox="1"/>
          <p:nvPr/>
        </p:nvSpPr>
        <p:spPr>
          <a:xfrm>
            <a:off x="633617" y="874264"/>
            <a:ext cx="7969595" cy="1323439"/>
          </a:xfrm>
          <a:prstGeom prst="rect">
            <a:avLst/>
          </a:prstGeom>
          <a:noFill/>
        </p:spPr>
        <p:txBody>
          <a:bodyPr wrap="square">
            <a:spAutoFit/>
          </a:bodyPr>
          <a:lstStyle/>
          <a:p>
            <a:pPr algn="just"/>
            <a:r>
              <a:rPr lang="en-GB" sz="1600" noProof="0" dirty="0"/>
              <a:t>N</a:t>
            </a:r>
            <a:r>
              <a:rPr lang="en-GB" sz="1600" b="0" i="0" u="none" strike="noStrike" baseline="0" noProof="0" dirty="0"/>
              <a:t>early all </a:t>
            </a:r>
            <a:r>
              <a:rPr lang="en-GB" sz="1600" i="0" u="none" strike="noStrike" baseline="0" noProof="0" dirty="0"/>
              <a:t>plasmas</a:t>
            </a:r>
            <a:r>
              <a:rPr lang="en-GB" sz="1600" b="0" i="0" u="none" strike="noStrike" baseline="0" noProof="0" dirty="0"/>
              <a:t> interact with surfaces that bound the plasma, either by the need to contain the plasma or intentionally to change the characteristics of those surfaces. In </a:t>
            </a:r>
            <a:r>
              <a:rPr lang="en-GB" sz="1600" b="1" dirty="0">
                <a:solidFill>
                  <a:srgbClr val="C00000"/>
                </a:solidFill>
              </a:rPr>
              <a:t>LTP</a:t>
            </a:r>
            <a:r>
              <a:rPr lang="en-GB" sz="1600" b="0" i="0" u="none" strike="noStrike" baseline="0" noProof="0" dirty="0"/>
              <a:t>s, the difference between neutral gas temperature and the electron temperature results in the ability to produce controllable fluxes of reactive species onto surfaces without excessively heating the surface.</a:t>
            </a:r>
            <a:endParaRPr lang="en-GB" sz="1600" noProof="0" dirty="0"/>
          </a:p>
        </p:txBody>
      </p:sp>
      <p:sp>
        <p:nvSpPr>
          <p:cNvPr id="7" name="CasellaDiTesto 6">
            <a:extLst>
              <a:ext uri="{FF2B5EF4-FFF2-40B4-BE49-F238E27FC236}">
                <a16:creationId xmlns:a16="http://schemas.microsoft.com/office/drawing/2014/main" id="{A2F39CD0-5F2E-562B-7144-FEFAF91E9FEA}"/>
              </a:ext>
            </a:extLst>
          </p:cNvPr>
          <p:cNvSpPr txBox="1"/>
          <p:nvPr/>
        </p:nvSpPr>
        <p:spPr>
          <a:xfrm>
            <a:off x="623104" y="3703832"/>
            <a:ext cx="8087915" cy="1323439"/>
          </a:xfrm>
          <a:prstGeom prst="rect">
            <a:avLst/>
          </a:prstGeom>
          <a:noFill/>
        </p:spPr>
        <p:txBody>
          <a:bodyPr wrap="square">
            <a:spAutoFit/>
          </a:bodyPr>
          <a:lstStyle/>
          <a:p>
            <a:pPr algn="just"/>
            <a:r>
              <a:rPr lang="en-GB" sz="1600" noProof="0" dirty="0"/>
              <a:t>The relatively high electron temperature and low electron mass leads to the formation of thin space charge regions, sheaths, at boundaries. The electric fields in the sheaths accelerate positive ions to surfaces which then provide activation energy for material changing reactions on surfaces. Sheaths have an important role for applications relevant to removal of surface material and ion implantation.</a:t>
            </a:r>
          </a:p>
        </p:txBody>
      </p:sp>
      <p:sp>
        <p:nvSpPr>
          <p:cNvPr id="8" name="Titolo 1">
            <a:extLst>
              <a:ext uri="{FF2B5EF4-FFF2-40B4-BE49-F238E27FC236}">
                <a16:creationId xmlns:a16="http://schemas.microsoft.com/office/drawing/2014/main" id="{F3426BFD-6132-F7BE-90A7-9BA1063C94C6}"/>
              </a:ext>
            </a:extLst>
          </p:cNvPr>
          <p:cNvSpPr txBox="1">
            <a:spLocks/>
          </p:cNvSpPr>
          <p:nvPr/>
        </p:nvSpPr>
        <p:spPr>
          <a:xfrm>
            <a:off x="598170" y="286244"/>
            <a:ext cx="10995659" cy="424062"/>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GB" sz="2500" b="1" noProof="0" dirty="0">
                <a:solidFill>
                  <a:schemeClr val="accent2">
                    <a:lumMod val="75000"/>
                  </a:schemeClr>
                </a:solidFill>
              </a:rPr>
              <a:t>Surface and Sheaths</a:t>
            </a:r>
            <a:endParaRPr lang="en-GB" sz="2500" cap="small" noProof="0" dirty="0">
              <a:solidFill>
                <a:schemeClr val="accent4"/>
              </a:solidFill>
            </a:endParaRPr>
          </a:p>
        </p:txBody>
      </p:sp>
      <p:grpSp>
        <p:nvGrpSpPr>
          <p:cNvPr id="129" name="Gruppo 128">
            <a:extLst>
              <a:ext uri="{FF2B5EF4-FFF2-40B4-BE49-F238E27FC236}">
                <a16:creationId xmlns:a16="http://schemas.microsoft.com/office/drawing/2014/main" id="{84F6E487-B3C7-7A70-F640-E8B2BA17E6B9}"/>
              </a:ext>
            </a:extLst>
          </p:cNvPr>
          <p:cNvGrpSpPr>
            <a:grpSpLocks noChangeAspect="1"/>
          </p:cNvGrpSpPr>
          <p:nvPr/>
        </p:nvGrpSpPr>
        <p:grpSpPr>
          <a:xfrm>
            <a:off x="9012375" y="1611072"/>
            <a:ext cx="2917649" cy="2435323"/>
            <a:chOff x="609805" y="-24877"/>
            <a:chExt cx="3788262" cy="3162013"/>
          </a:xfrm>
        </p:grpSpPr>
        <p:sp>
          <p:nvSpPr>
            <p:cNvPr id="130" name="CasellaDiTesto 129">
              <a:extLst>
                <a:ext uri="{FF2B5EF4-FFF2-40B4-BE49-F238E27FC236}">
                  <a16:creationId xmlns:a16="http://schemas.microsoft.com/office/drawing/2014/main" id="{93B791B7-62D7-AC33-BB60-B4E50F8F1D7C}"/>
                </a:ext>
              </a:extLst>
            </p:cNvPr>
            <p:cNvSpPr txBox="1"/>
            <p:nvPr/>
          </p:nvSpPr>
          <p:spPr>
            <a:xfrm>
              <a:off x="1403437" y="2737520"/>
              <a:ext cx="1878300" cy="3996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ptos" panose="02110004020202020204"/>
                </a:rPr>
                <a:t>plasma bulk</a:t>
              </a:r>
            </a:p>
          </p:txBody>
        </p:sp>
        <p:sp>
          <p:nvSpPr>
            <p:cNvPr id="131" name="Rettangolo 130">
              <a:extLst>
                <a:ext uri="{FF2B5EF4-FFF2-40B4-BE49-F238E27FC236}">
                  <a16:creationId xmlns:a16="http://schemas.microsoft.com/office/drawing/2014/main" id="{11B6E155-AD43-411C-3383-7372F5758250}"/>
                </a:ext>
              </a:extLst>
            </p:cNvPr>
            <p:cNvSpPr/>
            <p:nvPr/>
          </p:nvSpPr>
          <p:spPr>
            <a:xfrm>
              <a:off x="609805" y="657789"/>
              <a:ext cx="247507" cy="1973179"/>
            </a:xfrm>
            <a:prstGeom prst="rect">
              <a:avLst/>
            </a:prstGeom>
            <a:pattFill prst="horzBrick">
              <a:fgClr>
                <a:srgbClr val="156082"/>
              </a:fgClr>
              <a:bgClr>
                <a:sysClr val="window" lastClr="FFFFFF"/>
              </a:bgClr>
            </a:patt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2" name="Rettangolo 131">
              <a:extLst>
                <a:ext uri="{FF2B5EF4-FFF2-40B4-BE49-F238E27FC236}">
                  <a16:creationId xmlns:a16="http://schemas.microsoft.com/office/drawing/2014/main" id="{3865F4F3-77A1-1B83-4F63-21DA9CDFBBF7}"/>
                </a:ext>
              </a:extLst>
            </p:cNvPr>
            <p:cNvSpPr/>
            <p:nvPr/>
          </p:nvSpPr>
          <p:spPr>
            <a:xfrm>
              <a:off x="3271649" y="657788"/>
              <a:ext cx="247507" cy="1973179"/>
            </a:xfrm>
            <a:prstGeom prst="rect">
              <a:avLst/>
            </a:prstGeom>
            <a:pattFill prst="horzBrick">
              <a:fgClr>
                <a:srgbClr val="156082"/>
              </a:fgClr>
              <a:bgClr>
                <a:sysClr val="window" lastClr="FFFFFF"/>
              </a:bgClr>
            </a:patt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133" name="Connettore 2 132">
              <a:extLst>
                <a:ext uri="{FF2B5EF4-FFF2-40B4-BE49-F238E27FC236}">
                  <a16:creationId xmlns:a16="http://schemas.microsoft.com/office/drawing/2014/main" id="{F8C98EDF-0C19-E720-BE8B-931F41E8946B}"/>
                </a:ext>
              </a:extLst>
            </p:cNvPr>
            <p:cNvCxnSpPr>
              <a:cxnSpLocks/>
            </p:cNvCxnSpPr>
            <p:nvPr/>
          </p:nvCxnSpPr>
          <p:spPr>
            <a:xfrm flipH="1">
              <a:off x="3593637" y="1074028"/>
              <a:ext cx="367602" cy="278155"/>
            </a:xfrm>
            <a:prstGeom prst="straightConnector1">
              <a:avLst/>
            </a:prstGeom>
            <a:noFill/>
            <a:ln w="19050" cap="flat" cmpd="sng" algn="ctr">
              <a:solidFill>
                <a:srgbClr val="156082"/>
              </a:solidFill>
              <a:prstDash val="solid"/>
              <a:miter lim="800000"/>
              <a:tailEnd type="triangle"/>
            </a:ln>
            <a:effectLst/>
          </p:spPr>
        </p:cxnSp>
        <p:sp>
          <p:nvSpPr>
            <p:cNvPr id="134" name="CasellaDiTesto 133">
              <a:extLst>
                <a:ext uri="{FF2B5EF4-FFF2-40B4-BE49-F238E27FC236}">
                  <a16:creationId xmlns:a16="http://schemas.microsoft.com/office/drawing/2014/main" id="{109B979F-F2DB-F9AA-E8D5-425A84F6333B}"/>
                </a:ext>
              </a:extLst>
            </p:cNvPr>
            <p:cNvSpPr txBox="1"/>
            <p:nvPr/>
          </p:nvSpPr>
          <p:spPr>
            <a:xfrm>
              <a:off x="3463683" y="768647"/>
              <a:ext cx="934384" cy="3996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ptos" panose="02110004020202020204"/>
                </a:rPr>
                <a:t>wall</a:t>
              </a:r>
            </a:p>
          </p:txBody>
        </p:sp>
        <p:sp>
          <p:nvSpPr>
            <p:cNvPr id="135" name="Ovale 134">
              <a:extLst>
                <a:ext uri="{FF2B5EF4-FFF2-40B4-BE49-F238E27FC236}">
                  <a16:creationId xmlns:a16="http://schemas.microsoft.com/office/drawing/2014/main" id="{6F51ECF3-645E-D70A-F4A2-BA1E418EE672}"/>
                </a:ext>
              </a:extLst>
            </p:cNvPr>
            <p:cNvSpPr>
              <a:spLocks/>
            </p:cNvSpPr>
            <p:nvPr/>
          </p:nvSpPr>
          <p:spPr>
            <a:xfrm rot="1390449">
              <a:off x="3034361" y="1390072"/>
              <a:ext cx="126000" cy="126000"/>
            </a:xfrm>
            <a:prstGeom prst="ellipse">
              <a:avLst/>
            </a:prstGeom>
            <a:solidFill>
              <a:srgbClr val="0E2841">
                <a:lumMod val="75000"/>
                <a:lumOff val="25000"/>
              </a:srgbClr>
            </a:solidFill>
            <a:ln w="19050" cap="flat" cmpd="sng" algn="ctr">
              <a:solidFill>
                <a:srgbClr val="156082">
                  <a:shade val="15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6" name="Ovale 135">
              <a:extLst>
                <a:ext uri="{FF2B5EF4-FFF2-40B4-BE49-F238E27FC236}">
                  <a16:creationId xmlns:a16="http://schemas.microsoft.com/office/drawing/2014/main" id="{974FB2A2-91E8-951E-ED80-3B34B6E63A29}"/>
                </a:ext>
              </a:extLst>
            </p:cNvPr>
            <p:cNvSpPr/>
            <p:nvPr/>
          </p:nvSpPr>
          <p:spPr>
            <a:xfrm>
              <a:off x="3127909" y="1673528"/>
              <a:ext cx="126000" cy="126000"/>
            </a:xfrm>
            <a:prstGeom prst="ellipse">
              <a:avLst/>
            </a:prstGeom>
            <a:solidFill>
              <a:srgbClr val="FF0000"/>
            </a:solidFill>
            <a:ln w="19050" cap="flat" cmpd="sng" algn="ctr">
              <a:solidFill>
                <a:srgbClr val="C00000"/>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7" name="Ovale 136">
              <a:extLst>
                <a:ext uri="{FF2B5EF4-FFF2-40B4-BE49-F238E27FC236}">
                  <a16:creationId xmlns:a16="http://schemas.microsoft.com/office/drawing/2014/main" id="{740C22E8-3C7B-4E5F-B9B2-EBB3989BD32A}"/>
                </a:ext>
              </a:extLst>
            </p:cNvPr>
            <p:cNvSpPr/>
            <p:nvPr/>
          </p:nvSpPr>
          <p:spPr>
            <a:xfrm>
              <a:off x="3078020" y="931832"/>
              <a:ext cx="126000" cy="126000"/>
            </a:xfrm>
            <a:prstGeom prst="ellipse">
              <a:avLst/>
            </a:prstGeom>
            <a:solidFill>
              <a:srgbClr val="196B24"/>
            </a:solidFill>
            <a:ln w="19050" cap="flat" cmpd="sng" algn="ctr">
              <a:solidFill>
                <a:srgbClr val="196B24"/>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96B24"/>
                </a:solidFill>
                <a:effectLst/>
                <a:uLnTx/>
                <a:uFillTx/>
                <a:latin typeface="Aptos" panose="02110004020202020204"/>
                <a:ea typeface="+mn-ea"/>
                <a:cs typeface="+mn-cs"/>
              </a:endParaRPr>
            </a:p>
          </p:txBody>
        </p:sp>
        <p:sp>
          <p:nvSpPr>
            <p:cNvPr id="138" name="Ovale 137">
              <a:extLst>
                <a:ext uri="{FF2B5EF4-FFF2-40B4-BE49-F238E27FC236}">
                  <a16:creationId xmlns:a16="http://schemas.microsoft.com/office/drawing/2014/main" id="{E3B2822A-91EC-C28E-CA9B-84890C5735AD}"/>
                </a:ext>
              </a:extLst>
            </p:cNvPr>
            <p:cNvSpPr/>
            <p:nvPr/>
          </p:nvSpPr>
          <p:spPr>
            <a:xfrm>
              <a:off x="3014644" y="1575429"/>
              <a:ext cx="126000" cy="126000"/>
            </a:xfrm>
            <a:prstGeom prst="ellipse">
              <a:avLst/>
            </a:prstGeom>
            <a:solidFill>
              <a:srgbClr val="196B24"/>
            </a:solidFill>
            <a:ln w="19050" cap="flat" cmpd="sng" algn="ctr">
              <a:solidFill>
                <a:srgbClr val="196B24"/>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96B24"/>
                </a:solidFill>
                <a:effectLst/>
                <a:uLnTx/>
                <a:uFillTx/>
                <a:latin typeface="Aptos" panose="02110004020202020204"/>
                <a:ea typeface="+mn-ea"/>
                <a:cs typeface="+mn-cs"/>
              </a:endParaRPr>
            </a:p>
          </p:txBody>
        </p:sp>
        <p:sp>
          <p:nvSpPr>
            <p:cNvPr id="139" name="Ovale 138">
              <a:extLst>
                <a:ext uri="{FF2B5EF4-FFF2-40B4-BE49-F238E27FC236}">
                  <a16:creationId xmlns:a16="http://schemas.microsoft.com/office/drawing/2014/main" id="{8A44ED15-A1AD-FB46-6B92-14EE16DDEBF4}"/>
                </a:ext>
              </a:extLst>
            </p:cNvPr>
            <p:cNvSpPr>
              <a:spLocks/>
            </p:cNvSpPr>
            <p:nvPr/>
          </p:nvSpPr>
          <p:spPr>
            <a:xfrm rot="1390449">
              <a:off x="850620" y="1206474"/>
              <a:ext cx="126000" cy="126000"/>
            </a:xfrm>
            <a:prstGeom prst="ellipse">
              <a:avLst/>
            </a:prstGeom>
            <a:solidFill>
              <a:srgbClr val="0E2841">
                <a:lumMod val="75000"/>
                <a:lumOff val="25000"/>
              </a:srgbClr>
            </a:solidFill>
            <a:ln w="19050" cap="flat" cmpd="sng" algn="ctr">
              <a:solidFill>
                <a:srgbClr val="156082">
                  <a:shade val="15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0" name="Ovale 139">
              <a:extLst>
                <a:ext uri="{FF2B5EF4-FFF2-40B4-BE49-F238E27FC236}">
                  <a16:creationId xmlns:a16="http://schemas.microsoft.com/office/drawing/2014/main" id="{A260BD98-642D-9802-611C-7C85E8497459}"/>
                </a:ext>
              </a:extLst>
            </p:cNvPr>
            <p:cNvSpPr/>
            <p:nvPr/>
          </p:nvSpPr>
          <p:spPr>
            <a:xfrm>
              <a:off x="1006320" y="1390072"/>
              <a:ext cx="126000" cy="126000"/>
            </a:xfrm>
            <a:prstGeom prst="ellipse">
              <a:avLst/>
            </a:prstGeom>
            <a:solidFill>
              <a:srgbClr val="196B24"/>
            </a:solidFill>
            <a:ln w="19050" cap="flat" cmpd="sng" algn="ctr">
              <a:solidFill>
                <a:srgbClr val="196B24"/>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96B24"/>
                </a:solidFill>
                <a:effectLst/>
                <a:uLnTx/>
                <a:uFillTx/>
                <a:latin typeface="Aptos" panose="02110004020202020204"/>
                <a:ea typeface="+mn-ea"/>
                <a:cs typeface="+mn-cs"/>
              </a:endParaRPr>
            </a:p>
          </p:txBody>
        </p:sp>
        <p:grpSp>
          <p:nvGrpSpPr>
            <p:cNvPr id="141" name="Gruppo 140">
              <a:extLst>
                <a:ext uri="{FF2B5EF4-FFF2-40B4-BE49-F238E27FC236}">
                  <a16:creationId xmlns:a16="http://schemas.microsoft.com/office/drawing/2014/main" id="{DFC1AFE3-6B77-8030-3DC4-EEC2C75926FA}"/>
                </a:ext>
              </a:extLst>
            </p:cNvPr>
            <p:cNvGrpSpPr/>
            <p:nvPr/>
          </p:nvGrpSpPr>
          <p:grpSpPr>
            <a:xfrm>
              <a:off x="1244108" y="670590"/>
              <a:ext cx="1654963" cy="2045847"/>
              <a:chOff x="3067314" y="745528"/>
              <a:chExt cx="1654963" cy="2045847"/>
            </a:xfrm>
          </p:grpSpPr>
          <p:sp>
            <p:nvSpPr>
              <p:cNvPr id="165" name="Ovale 164">
                <a:extLst>
                  <a:ext uri="{FF2B5EF4-FFF2-40B4-BE49-F238E27FC236}">
                    <a16:creationId xmlns:a16="http://schemas.microsoft.com/office/drawing/2014/main" id="{0D22DF07-F511-6B78-A92A-A93D8E255869}"/>
                  </a:ext>
                </a:extLst>
              </p:cNvPr>
              <p:cNvSpPr/>
              <p:nvPr/>
            </p:nvSpPr>
            <p:spPr>
              <a:xfrm>
                <a:off x="4132346" y="2234098"/>
                <a:ext cx="199381" cy="198000"/>
              </a:xfrm>
              <a:prstGeom prst="ellipse">
                <a:avLst/>
              </a:prstGeom>
              <a:solidFill>
                <a:srgbClr val="0E2841">
                  <a:lumMod val="75000"/>
                  <a:lumOff val="25000"/>
                </a:srgbClr>
              </a:solidFill>
              <a:ln w="19050" cap="flat" cmpd="sng" algn="ctr">
                <a:solidFill>
                  <a:srgbClr val="156082">
                    <a:shade val="15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6" name="Ovale 165">
                <a:extLst>
                  <a:ext uri="{FF2B5EF4-FFF2-40B4-BE49-F238E27FC236}">
                    <a16:creationId xmlns:a16="http://schemas.microsoft.com/office/drawing/2014/main" id="{CD656BC7-6257-FA7D-DB2E-03874BB599D1}"/>
                  </a:ext>
                </a:extLst>
              </p:cNvPr>
              <p:cNvSpPr/>
              <p:nvPr/>
            </p:nvSpPr>
            <p:spPr>
              <a:xfrm>
                <a:off x="3274654" y="1473358"/>
                <a:ext cx="199381" cy="198000"/>
              </a:xfrm>
              <a:prstGeom prst="ellipse">
                <a:avLst/>
              </a:prstGeom>
              <a:solidFill>
                <a:srgbClr val="0E2841">
                  <a:lumMod val="75000"/>
                  <a:lumOff val="25000"/>
                </a:srgbClr>
              </a:solidFill>
              <a:ln w="19050" cap="flat" cmpd="sng" algn="ctr">
                <a:solidFill>
                  <a:srgbClr val="156082">
                    <a:shade val="15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7" name="Ovale 166">
                <a:extLst>
                  <a:ext uri="{FF2B5EF4-FFF2-40B4-BE49-F238E27FC236}">
                    <a16:creationId xmlns:a16="http://schemas.microsoft.com/office/drawing/2014/main" id="{7FB1E48E-E98A-17B3-6BE9-49C301BE5392}"/>
                  </a:ext>
                </a:extLst>
              </p:cNvPr>
              <p:cNvSpPr/>
              <p:nvPr/>
            </p:nvSpPr>
            <p:spPr>
              <a:xfrm>
                <a:off x="4057545" y="1326411"/>
                <a:ext cx="199381" cy="198000"/>
              </a:xfrm>
              <a:prstGeom prst="ellipse">
                <a:avLst/>
              </a:prstGeom>
              <a:solidFill>
                <a:srgbClr val="0E2841">
                  <a:lumMod val="75000"/>
                  <a:lumOff val="25000"/>
                </a:srgbClr>
              </a:solidFill>
              <a:ln w="19050" cap="flat" cmpd="sng" algn="ctr">
                <a:solidFill>
                  <a:srgbClr val="156082">
                    <a:shade val="15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8" name="Ovale 167">
                <a:extLst>
                  <a:ext uri="{FF2B5EF4-FFF2-40B4-BE49-F238E27FC236}">
                    <a16:creationId xmlns:a16="http://schemas.microsoft.com/office/drawing/2014/main" id="{4ECE5DA8-5272-561D-52F3-49DD0C0445A1}"/>
                  </a:ext>
                </a:extLst>
              </p:cNvPr>
              <p:cNvSpPr/>
              <p:nvPr/>
            </p:nvSpPr>
            <p:spPr>
              <a:xfrm rot="1390449">
                <a:off x="3506318" y="2516235"/>
                <a:ext cx="199381" cy="198000"/>
              </a:xfrm>
              <a:prstGeom prst="ellipse">
                <a:avLst/>
              </a:prstGeom>
              <a:solidFill>
                <a:srgbClr val="0E2841">
                  <a:lumMod val="75000"/>
                  <a:lumOff val="25000"/>
                </a:srgbClr>
              </a:solidFill>
              <a:ln w="19050" cap="flat" cmpd="sng" algn="ctr">
                <a:solidFill>
                  <a:srgbClr val="156082">
                    <a:shade val="15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9" name="Ovale 168">
                <a:extLst>
                  <a:ext uri="{FF2B5EF4-FFF2-40B4-BE49-F238E27FC236}">
                    <a16:creationId xmlns:a16="http://schemas.microsoft.com/office/drawing/2014/main" id="{0936A96E-0473-7DEE-CE85-FBA8E93B4B41}"/>
                  </a:ext>
                </a:extLst>
              </p:cNvPr>
              <p:cNvSpPr/>
              <p:nvPr/>
            </p:nvSpPr>
            <p:spPr>
              <a:xfrm>
                <a:off x="4503606" y="1507468"/>
                <a:ext cx="199381" cy="198000"/>
              </a:xfrm>
              <a:prstGeom prst="ellipse">
                <a:avLst/>
              </a:prstGeom>
              <a:solidFill>
                <a:srgbClr val="0E2841">
                  <a:lumMod val="75000"/>
                  <a:lumOff val="25000"/>
                </a:srgbClr>
              </a:solidFill>
              <a:ln w="19050" cap="flat" cmpd="sng" algn="ctr">
                <a:solidFill>
                  <a:srgbClr val="156082">
                    <a:shade val="15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0" name="Ovale 169">
                <a:extLst>
                  <a:ext uri="{FF2B5EF4-FFF2-40B4-BE49-F238E27FC236}">
                    <a16:creationId xmlns:a16="http://schemas.microsoft.com/office/drawing/2014/main" id="{B84E7197-62C8-C9F1-DA26-90D2A0E4EF2B}"/>
                  </a:ext>
                </a:extLst>
              </p:cNvPr>
              <p:cNvSpPr/>
              <p:nvPr/>
            </p:nvSpPr>
            <p:spPr>
              <a:xfrm>
                <a:off x="3488103" y="1236678"/>
                <a:ext cx="199381" cy="198000"/>
              </a:xfrm>
              <a:prstGeom prst="ellipse">
                <a:avLst/>
              </a:prstGeom>
              <a:solidFill>
                <a:srgbClr val="FF0000"/>
              </a:solidFill>
              <a:ln w="19050" cap="flat" cmpd="sng" algn="ctr">
                <a:solidFill>
                  <a:srgbClr val="C00000"/>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1" name="Ovale 170">
                <a:extLst>
                  <a:ext uri="{FF2B5EF4-FFF2-40B4-BE49-F238E27FC236}">
                    <a16:creationId xmlns:a16="http://schemas.microsoft.com/office/drawing/2014/main" id="{53A32C94-D249-00F8-3C83-50AEC64C2A30}"/>
                  </a:ext>
                </a:extLst>
              </p:cNvPr>
              <p:cNvSpPr/>
              <p:nvPr/>
            </p:nvSpPr>
            <p:spPr>
              <a:xfrm>
                <a:off x="3914801" y="2384316"/>
                <a:ext cx="199381" cy="198000"/>
              </a:xfrm>
              <a:prstGeom prst="ellipse">
                <a:avLst/>
              </a:prstGeom>
              <a:solidFill>
                <a:srgbClr val="FF0000"/>
              </a:solidFill>
              <a:ln w="19050" cap="flat" cmpd="sng" algn="ctr">
                <a:solidFill>
                  <a:srgbClr val="C00000"/>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2" name="Ovale 171">
                <a:extLst>
                  <a:ext uri="{FF2B5EF4-FFF2-40B4-BE49-F238E27FC236}">
                    <a16:creationId xmlns:a16="http://schemas.microsoft.com/office/drawing/2014/main" id="{468B5EF4-BF35-D0BB-3F1D-216C227A2225}"/>
                  </a:ext>
                </a:extLst>
              </p:cNvPr>
              <p:cNvSpPr/>
              <p:nvPr/>
            </p:nvSpPr>
            <p:spPr>
              <a:xfrm>
                <a:off x="4522896" y="1099418"/>
                <a:ext cx="199381" cy="198000"/>
              </a:xfrm>
              <a:prstGeom prst="ellipse">
                <a:avLst/>
              </a:prstGeom>
              <a:solidFill>
                <a:srgbClr val="FF0000"/>
              </a:solidFill>
              <a:ln w="19050" cap="flat" cmpd="sng" algn="ctr">
                <a:solidFill>
                  <a:srgbClr val="C00000"/>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3" name="Ovale 172">
                <a:extLst>
                  <a:ext uri="{FF2B5EF4-FFF2-40B4-BE49-F238E27FC236}">
                    <a16:creationId xmlns:a16="http://schemas.microsoft.com/office/drawing/2014/main" id="{4373AE3D-8C93-59F7-476C-643AE9D5ABA0}"/>
                  </a:ext>
                </a:extLst>
              </p:cNvPr>
              <p:cNvSpPr/>
              <p:nvPr/>
            </p:nvSpPr>
            <p:spPr>
              <a:xfrm>
                <a:off x="4083633" y="1905209"/>
                <a:ext cx="199381" cy="198000"/>
              </a:xfrm>
              <a:prstGeom prst="ellipse">
                <a:avLst/>
              </a:prstGeom>
              <a:solidFill>
                <a:srgbClr val="FF0000"/>
              </a:solidFill>
              <a:ln w="19050" cap="flat" cmpd="sng" algn="ctr">
                <a:solidFill>
                  <a:srgbClr val="C00000"/>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4" name="Ovale 173">
                <a:extLst>
                  <a:ext uri="{FF2B5EF4-FFF2-40B4-BE49-F238E27FC236}">
                    <a16:creationId xmlns:a16="http://schemas.microsoft.com/office/drawing/2014/main" id="{9C625A36-F125-34AF-F8B8-D74A41D83735}"/>
                  </a:ext>
                </a:extLst>
              </p:cNvPr>
              <p:cNvSpPr/>
              <p:nvPr/>
            </p:nvSpPr>
            <p:spPr>
              <a:xfrm rot="1220001">
                <a:off x="3268148" y="898123"/>
                <a:ext cx="199381" cy="198000"/>
              </a:xfrm>
              <a:prstGeom prst="ellipse">
                <a:avLst/>
              </a:prstGeom>
              <a:solidFill>
                <a:srgbClr val="196B24"/>
              </a:solidFill>
              <a:ln w="19050" cap="flat" cmpd="sng" algn="ctr">
                <a:solidFill>
                  <a:srgbClr val="196B24"/>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96B24"/>
                  </a:solidFill>
                  <a:effectLst/>
                  <a:uLnTx/>
                  <a:uFillTx/>
                  <a:latin typeface="Aptos" panose="02110004020202020204"/>
                  <a:ea typeface="+mn-ea"/>
                  <a:cs typeface="+mn-cs"/>
                </a:endParaRPr>
              </a:p>
            </p:txBody>
          </p:sp>
          <p:sp>
            <p:nvSpPr>
              <p:cNvPr id="175" name="Ovale 174">
                <a:extLst>
                  <a:ext uri="{FF2B5EF4-FFF2-40B4-BE49-F238E27FC236}">
                    <a16:creationId xmlns:a16="http://schemas.microsoft.com/office/drawing/2014/main" id="{E7DEF356-DD27-2817-4B3E-E855C968DFA8}"/>
                  </a:ext>
                </a:extLst>
              </p:cNvPr>
              <p:cNvSpPr/>
              <p:nvPr/>
            </p:nvSpPr>
            <p:spPr>
              <a:xfrm>
                <a:off x="4326937" y="823072"/>
                <a:ext cx="199381" cy="198000"/>
              </a:xfrm>
              <a:prstGeom prst="ellipse">
                <a:avLst/>
              </a:prstGeom>
              <a:solidFill>
                <a:srgbClr val="196B24"/>
              </a:solidFill>
              <a:ln w="19050" cap="flat" cmpd="sng" algn="ctr">
                <a:solidFill>
                  <a:srgbClr val="196B24"/>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96B24"/>
                  </a:solidFill>
                  <a:effectLst/>
                  <a:uLnTx/>
                  <a:uFillTx/>
                  <a:latin typeface="Aptos" panose="02110004020202020204"/>
                  <a:ea typeface="+mn-ea"/>
                  <a:cs typeface="+mn-cs"/>
                </a:endParaRPr>
              </a:p>
            </p:txBody>
          </p:sp>
          <p:sp>
            <p:nvSpPr>
              <p:cNvPr id="176" name="Ovale 175">
                <a:extLst>
                  <a:ext uri="{FF2B5EF4-FFF2-40B4-BE49-F238E27FC236}">
                    <a16:creationId xmlns:a16="http://schemas.microsoft.com/office/drawing/2014/main" id="{B8B20162-F134-072B-C0BD-A19C0967E2A5}"/>
                  </a:ext>
                </a:extLst>
              </p:cNvPr>
              <p:cNvSpPr/>
              <p:nvPr/>
            </p:nvSpPr>
            <p:spPr>
              <a:xfrm>
                <a:off x="3606007" y="1856135"/>
                <a:ext cx="199381" cy="198000"/>
              </a:xfrm>
              <a:prstGeom prst="ellipse">
                <a:avLst/>
              </a:prstGeom>
              <a:solidFill>
                <a:srgbClr val="196B24"/>
              </a:solidFill>
              <a:ln w="19050" cap="flat" cmpd="sng" algn="ctr">
                <a:solidFill>
                  <a:srgbClr val="196B24"/>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96B24"/>
                  </a:solidFill>
                  <a:effectLst/>
                  <a:uLnTx/>
                  <a:uFillTx/>
                  <a:latin typeface="Aptos" panose="02110004020202020204"/>
                  <a:ea typeface="+mn-ea"/>
                  <a:cs typeface="+mn-cs"/>
                </a:endParaRPr>
              </a:p>
            </p:txBody>
          </p:sp>
          <p:sp>
            <p:nvSpPr>
              <p:cNvPr id="177" name="Ovale 176">
                <a:extLst>
                  <a:ext uri="{FF2B5EF4-FFF2-40B4-BE49-F238E27FC236}">
                    <a16:creationId xmlns:a16="http://schemas.microsoft.com/office/drawing/2014/main" id="{118FDED3-23CD-190E-0011-8AB9A598162E}"/>
                  </a:ext>
                </a:extLst>
              </p:cNvPr>
              <p:cNvSpPr/>
              <p:nvPr/>
            </p:nvSpPr>
            <p:spPr>
              <a:xfrm>
                <a:off x="4259496" y="2523690"/>
                <a:ext cx="199381" cy="198000"/>
              </a:xfrm>
              <a:prstGeom prst="ellipse">
                <a:avLst/>
              </a:prstGeom>
              <a:solidFill>
                <a:sysClr val="window" lastClr="FFFFFF">
                  <a:lumMod val="50000"/>
                </a:sysClr>
              </a:solidFill>
              <a:ln w="19050" cap="flat" cmpd="sng" algn="ctr">
                <a:solidFill>
                  <a:sysClr val="windowText" lastClr="000000">
                    <a:lumMod val="50000"/>
                    <a:lumOff val="50000"/>
                  </a:sys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lumMod val="50000"/>
                    </a:prstClr>
                  </a:solidFill>
                  <a:effectLst/>
                  <a:uLnTx/>
                  <a:uFillTx/>
                  <a:latin typeface="Aptos" panose="02110004020202020204"/>
                  <a:ea typeface="+mn-ea"/>
                  <a:cs typeface="+mn-cs"/>
                </a:endParaRPr>
              </a:p>
            </p:txBody>
          </p:sp>
          <p:sp>
            <p:nvSpPr>
              <p:cNvPr id="178" name="Ovale 177">
                <a:extLst>
                  <a:ext uri="{FF2B5EF4-FFF2-40B4-BE49-F238E27FC236}">
                    <a16:creationId xmlns:a16="http://schemas.microsoft.com/office/drawing/2014/main" id="{D646A0F4-96A3-C06A-F4D3-120ED8A13CBD}"/>
                  </a:ext>
                </a:extLst>
              </p:cNvPr>
              <p:cNvSpPr/>
              <p:nvPr/>
            </p:nvSpPr>
            <p:spPr>
              <a:xfrm>
                <a:off x="3292126" y="1157329"/>
                <a:ext cx="199381" cy="198000"/>
              </a:xfrm>
              <a:prstGeom prst="ellipse">
                <a:avLst/>
              </a:prstGeom>
              <a:solidFill>
                <a:sysClr val="window" lastClr="FFFFFF">
                  <a:lumMod val="50000"/>
                </a:sysClr>
              </a:solidFill>
              <a:ln w="19050" cap="flat" cmpd="sng" algn="ctr">
                <a:solidFill>
                  <a:sysClr val="windowText" lastClr="000000">
                    <a:lumMod val="50000"/>
                    <a:lumOff val="50000"/>
                  </a:sys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lumMod val="50000"/>
                    </a:prstClr>
                  </a:solidFill>
                  <a:effectLst/>
                  <a:uLnTx/>
                  <a:uFillTx/>
                  <a:latin typeface="Aptos" panose="02110004020202020204"/>
                  <a:ea typeface="+mn-ea"/>
                  <a:cs typeface="+mn-cs"/>
                </a:endParaRPr>
              </a:p>
            </p:txBody>
          </p:sp>
          <p:sp>
            <p:nvSpPr>
              <p:cNvPr id="179" name="Ovale 178">
                <a:extLst>
                  <a:ext uri="{FF2B5EF4-FFF2-40B4-BE49-F238E27FC236}">
                    <a16:creationId xmlns:a16="http://schemas.microsoft.com/office/drawing/2014/main" id="{5992BB1C-6612-2877-1633-700C10115C05}"/>
                  </a:ext>
                </a:extLst>
              </p:cNvPr>
              <p:cNvSpPr/>
              <p:nvPr/>
            </p:nvSpPr>
            <p:spPr>
              <a:xfrm>
                <a:off x="3819382" y="1606468"/>
                <a:ext cx="199381" cy="198000"/>
              </a:xfrm>
              <a:prstGeom prst="ellipse">
                <a:avLst/>
              </a:prstGeom>
              <a:solidFill>
                <a:sysClr val="window" lastClr="FFFFFF">
                  <a:lumMod val="50000"/>
                </a:sysClr>
              </a:solidFill>
              <a:ln w="19050" cap="flat" cmpd="sng" algn="ctr">
                <a:solidFill>
                  <a:sysClr val="windowText" lastClr="000000">
                    <a:lumMod val="50000"/>
                    <a:lumOff val="50000"/>
                  </a:sys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lumMod val="50000"/>
                    </a:prstClr>
                  </a:solidFill>
                  <a:effectLst/>
                  <a:uLnTx/>
                  <a:uFillTx/>
                  <a:latin typeface="Aptos" panose="02110004020202020204"/>
                  <a:ea typeface="+mn-ea"/>
                  <a:cs typeface="+mn-cs"/>
                </a:endParaRPr>
              </a:p>
            </p:txBody>
          </p:sp>
          <p:sp>
            <p:nvSpPr>
              <p:cNvPr id="180" name="Ovale 179">
                <a:extLst>
                  <a:ext uri="{FF2B5EF4-FFF2-40B4-BE49-F238E27FC236}">
                    <a16:creationId xmlns:a16="http://schemas.microsoft.com/office/drawing/2014/main" id="{3B7F0C76-78DE-3C67-AABF-A3DE254497F9}"/>
                  </a:ext>
                </a:extLst>
              </p:cNvPr>
              <p:cNvSpPr/>
              <p:nvPr/>
            </p:nvSpPr>
            <p:spPr>
              <a:xfrm>
                <a:off x="3135219" y="2025610"/>
                <a:ext cx="199381" cy="198000"/>
              </a:xfrm>
              <a:prstGeom prst="ellipse">
                <a:avLst/>
              </a:prstGeom>
              <a:solidFill>
                <a:sysClr val="window" lastClr="FFFFFF">
                  <a:lumMod val="50000"/>
                </a:sysClr>
              </a:solidFill>
              <a:ln w="19050" cap="flat" cmpd="sng" algn="ctr">
                <a:solidFill>
                  <a:sysClr val="windowText" lastClr="000000">
                    <a:lumMod val="50000"/>
                    <a:lumOff val="50000"/>
                  </a:sys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lumMod val="50000"/>
                    </a:prstClr>
                  </a:solidFill>
                  <a:effectLst/>
                  <a:uLnTx/>
                  <a:uFillTx/>
                  <a:latin typeface="Aptos" panose="02110004020202020204"/>
                  <a:ea typeface="+mn-ea"/>
                  <a:cs typeface="+mn-cs"/>
                </a:endParaRPr>
              </a:p>
            </p:txBody>
          </p:sp>
          <p:pic>
            <p:nvPicPr>
              <p:cNvPr id="181" name="Immagine 180" descr="Immagine che contiene simbolo&#10;&#10;Il contenuto generato dall'IA potrebbe non essere corretto.">
                <a:extLst>
                  <a:ext uri="{FF2B5EF4-FFF2-40B4-BE49-F238E27FC236}">
                    <a16:creationId xmlns:a16="http://schemas.microsoft.com/office/drawing/2014/main" id="{123B8766-2E93-714D-673B-82E793B42D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81977" y="1806402"/>
                <a:ext cx="207340" cy="198000"/>
              </a:xfrm>
              <a:prstGeom prst="rect">
                <a:avLst/>
              </a:prstGeom>
            </p:spPr>
          </p:pic>
          <p:pic>
            <p:nvPicPr>
              <p:cNvPr id="182" name="Immagine 181" descr="Immagine che contiene simbolo&#10;&#10;Il contenuto generato dall'IA potrebbe non essere corretto.">
                <a:extLst>
                  <a:ext uri="{FF2B5EF4-FFF2-40B4-BE49-F238E27FC236}">
                    <a16:creationId xmlns:a16="http://schemas.microsoft.com/office/drawing/2014/main" id="{0F27CA2C-F7C8-D9C0-6DEF-B7A92640D3F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67314" y="1291163"/>
                <a:ext cx="207340" cy="198000"/>
              </a:xfrm>
              <a:prstGeom prst="rect">
                <a:avLst/>
              </a:prstGeom>
            </p:spPr>
          </p:pic>
          <p:pic>
            <p:nvPicPr>
              <p:cNvPr id="183" name="Immagine 182" descr="Immagine che contiene simbolo&#10;&#10;Il contenuto generato dall'IA potrebbe non essere corretto.">
                <a:extLst>
                  <a:ext uri="{FF2B5EF4-FFF2-40B4-BE49-F238E27FC236}">
                    <a16:creationId xmlns:a16="http://schemas.microsoft.com/office/drawing/2014/main" id="{A5562892-8057-E7F7-CBC9-5F0B376103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21344" y="2015277"/>
                <a:ext cx="207340" cy="198000"/>
              </a:xfrm>
              <a:prstGeom prst="rect">
                <a:avLst/>
              </a:prstGeom>
            </p:spPr>
          </p:pic>
          <p:pic>
            <p:nvPicPr>
              <p:cNvPr id="184" name="Immagine 183" descr="Immagine che contiene simbolo&#10;&#10;Il contenuto generato dall'IA potrebbe non essere corretto.">
                <a:extLst>
                  <a:ext uri="{FF2B5EF4-FFF2-40B4-BE49-F238E27FC236}">
                    <a16:creationId xmlns:a16="http://schemas.microsoft.com/office/drawing/2014/main" id="{6E8F3286-4207-AC41-7143-5656F360B6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89713" y="2432491"/>
                <a:ext cx="207340" cy="198000"/>
              </a:xfrm>
              <a:prstGeom prst="rect">
                <a:avLst/>
              </a:prstGeom>
            </p:spPr>
          </p:pic>
          <p:pic>
            <p:nvPicPr>
              <p:cNvPr id="185" name="Immagine 184" descr="Immagine che contiene cerchio, palla&#10;&#10;Il contenuto generato dall'IA potrebbe non essere corretto.">
                <a:extLst>
                  <a:ext uri="{FF2B5EF4-FFF2-40B4-BE49-F238E27FC236}">
                    <a16:creationId xmlns:a16="http://schemas.microsoft.com/office/drawing/2014/main" id="{9F78B5E0-5CFF-8A4E-E336-E126232F143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28790" y="1861767"/>
                <a:ext cx="233756" cy="176189"/>
              </a:xfrm>
              <a:prstGeom prst="rect">
                <a:avLst/>
              </a:prstGeom>
            </p:spPr>
          </p:pic>
          <p:pic>
            <p:nvPicPr>
              <p:cNvPr id="186" name="Immagine 185" descr="Immagine che contiene cerchio, palla&#10;&#10;Il contenuto generato dall'IA potrebbe non essere corretto.">
                <a:extLst>
                  <a:ext uri="{FF2B5EF4-FFF2-40B4-BE49-F238E27FC236}">
                    <a16:creationId xmlns:a16="http://schemas.microsoft.com/office/drawing/2014/main" id="{33F9E5A0-B42B-8F81-E542-56297C59E51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78375" y="1640246"/>
                <a:ext cx="233756" cy="176189"/>
              </a:xfrm>
              <a:prstGeom prst="rect">
                <a:avLst/>
              </a:prstGeom>
            </p:spPr>
          </p:pic>
          <p:pic>
            <p:nvPicPr>
              <p:cNvPr id="187" name="Immagine 186" descr="Immagine che contiene cerchio, palla&#10;&#10;Il contenuto generato dall'IA potrebbe non essere corretto.">
                <a:extLst>
                  <a:ext uri="{FF2B5EF4-FFF2-40B4-BE49-F238E27FC236}">
                    <a16:creationId xmlns:a16="http://schemas.microsoft.com/office/drawing/2014/main" id="{24D2FDBB-7F8F-EC2E-9485-49C6C873C7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03123" y="1455994"/>
                <a:ext cx="233756" cy="176189"/>
              </a:xfrm>
              <a:prstGeom prst="rect">
                <a:avLst/>
              </a:prstGeom>
            </p:spPr>
          </p:pic>
          <p:pic>
            <p:nvPicPr>
              <p:cNvPr id="188" name="Immagine 187" descr="Immagine che contiene cerchio, palla&#10;&#10;Il contenuto generato dall'IA potrebbe non essere corretto.">
                <a:extLst>
                  <a:ext uri="{FF2B5EF4-FFF2-40B4-BE49-F238E27FC236}">
                    <a16:creationId xmlns:a16="http://schemas.microsoft.com/office/drawing/2014/main" id="{7255D3FD-B9B3-0202-E2FC-3BBB748A43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82656" y="2344003"/>
                <a:ext cx="233756" cy="176189"/>
              </a:xfrm>
              <a:prstGeom prst="rect">
                <a:avLst/>
              </a:prstGeom>
            </p:spPr>
          </p:pic>
          <p:pic>
            <p:nvPicPr>
              <p:cNvPr id="189" name="Immagine 188" descr="Immagine che contiene cerchio, palla&#10;&#10;Il contenuto generato dall'IA potrebbe non essere corretto.">
                <a:extLst>
                  <a:ext uri="{FF2B5EF4-FFF2-40B4-BE49-F238E27FC236}">
                    <a16:creationId xmlns:a16="http://schemas.microsoft.com/office/drawing/2014/main" id="{E04B4EBF-3DE7-AFAE-DF95-49D7948220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62152" y="1001262"/>
                <a:ext cx="233756" cy="176189"/>
              </a:xfrm>
              <a:prstGeom prst="rect">
                <a:avLst/>
              </a:prstGeom>
            </p:spPr>
          </p:pic>
          <p:pic>
            <p:nvPicPr>
              <p:cNvPr id="190" name="Immagine 189" descr="Immagine che contiene cerchio, palla&#10;&#10;Il contenuto generato dall'IA potrebbe non essere corretto.">
                <a:extLst>
                  <a:ext uri="{FF2B5EF4-FFF2-40B4-BE49-F238E27FC236}">
                    <a16:creationId xmlns:a16="http://schemas.microsoft.com/office/drawing/2014/main" id="{6660A986-0D2C-4B98-1954-8CF3F7D6BF2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59651" y="912252"/>
                <a:ext cx="233756" cy="176189"/>
              </a:xfrm>
              <a:prstGeom prst="rect">
                <a:avLst/>
              </a:prstGeom>
            </p:spPr>
          </p:pic>
          <p:pic>
            <p:nvPicPr>
              <p:cNvPr id="191" name="Immagine 190" descr="Immagine che contiene cerchio, palla&#10;&#10;Il contenuto generato dall'IA potrebbe non essere corretto.">
                <a:extLst>
                  <a:ext uri="{FF2B5EF4-FFF2-40B4-BE49-F238E27FC236}">
                    <a16:creationId xmlns:a16="http://schemas.microsoft.com/office/drawing/2014/main" id="{6885DACD-9178-F843-C2E4-1D1BF2EF812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42225" y="2276014"/>
                <a:ext cx="233756" cy="176189"/>
              </a:xfrm>
              <a:prstGeom prst="rect">
                <a:avLst/>
              </a:prstGeom>
            </p:spPr>
          </p:pic>
          <p:grpSp>
            <p:nvGrpSpPr>
              <p:cNvPr id="192" name="Gruppo 191">
                <a:extLst>
                  <a:ext uri="{FF2B5EF4-FFF2-40B4-BE49-F238E27FC236}">
                    <a16:creationId xmlns:a16="http://schemas.microsoft.com/office/drawing/2014/main" id="{CE5396A4-7251-52B4-0EF0-E09A900C65E3}"/>
                  </a:ext>
                </a:extLst>
              </p:cNvPr>
              <p:cNvGrpSpPr/>
              <p:nvPr/>
            </p:nvGrpSpPr>
            <p:grpSpPr>
              <a:xfrm>
                <a:off x="3902944" y="764473"/>
                <a:ext cx="90000" cy="90000"/>
                <a:chOff x="6214191" y="2145892"/>
                <a:chExt cx="199381" cy="198000"/>
              </a:xfrm>
            </p:grpSpPr>
            <p:sp>
              <p:nvSpPr>
                <p:cNvPr id="245" name="Ovale 244">
                  <a:extLst>
                    <a:ext uri="{FF2B5EF4-FFF2-40B4-BE49-F238E27FC236}">
                      <a16:creationId xmlns:a16="http://schemas.microsoft.com/office/drawing/2014/main" id="{89CF3978-9AF4-71D7-7853-723F2D066A9B}"/>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6" name="Ovale 245">
                  <a:extLst>
                    <a:ext uri="{FF2B5EF4-FFF2-40B4-BE49-F238E27FC236}">
                      <a16:creationId xmlns:a16="http://schemas.microsoft.com/office/drawing/2014/main" id="{7D23C5D0-0172-CE9B-9F8C-5D5231A57EBE}"/>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193" name="Gruppo 192">
                <a:extLst>
                  <a:ext uri="{FF2B5EF4-FFF2-40B4-BE49-F238E27FC236}">
                    <a16:creationId xmlns:a16="http://schemas.microsoft.com/office/drawing/2014/main" id="{163DDEE2-C413-0747-1D01-B09DCC274D8E}"/>
                  </a:ext>
                </a:extLst>
              </p:cNvPr>
              <p:cNvGrpSpPr/>
              <p:nvPr/>
            </p:nvGrpSpPr>
            <p:grpSpPr>
              <a:xfrm>
                <a:off x="4023203" y="2121682"/>
                <a:ext cx="90000" cy="90000"/>
                <a:chOff x="6214191" y="2145892"/>
                <a:chExt cx="199381" cy="198000"/>
              </a:xfrm>
            </p:grpSpPr>
            <p:sp>
              <p:nvSpPr>
                <p:cNvPr id="243" name="Ovale 242">
                  <a:extLst>
                    <a:ext uri="{FF2B5EF4-FFF2-40B4-BE49-F238E27FC236}">
                      <a16:creationId xmlns:a16="http://schemas.microsoft.com/office/drawing/2014/main" id="{E4C665E3-7510-8CB6-913C-E475364DE82D}"/>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4" name="Ovale 243">
                  <a:extLst>
                    <a:ext uri="{FF2B5EF4-FFF2-40B4-BE49-F238E27FC236}">
                      <a16:creationId xmlns:a16="http://schemas.microsoft.com/office/drawing/2014/main" id="{F706F312-49CD-7F4A-2C87-699410689C01}"/>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194" name="Gruppo 193">
                <a:extLst>
                  <a:ext uri="{FF2B5EF4-FFF2-40B4-BE49-F238E27FC236}">
                    <a16:creationId xmlns:a16="http://schemas.microsoft.com/office/drawing/2014/main" id="{3601BA65-9EBC-C1DE-AD0F-64B4FE78FB83}"/>
                  </a:ext>
                </a:extLst>
              </p:cNvPr>
              <p:cNvGrpSpPr/>
              <p:nvPr/>
            </p:nvGrpSpPr>
            <p:grpSpPr>
              <a:xfrm>
                <a:off x="4573667" y="2102083"/>
                <a:ext cx="90000" cy="90000"/>
                <a:chOff x="6214191" y="2145892"/>
                <a:chExt cx="199381" cy="198000"/>
              </a:xfrm>
            </p:grpSpPr>
            <p:sp>
              <p:nvSpPr>
                <p:cNvPr id="241" name="Ovale 240">
                  <a:extLst>
                    <a:ext uri="{FF2B5EF4-FFF2-40B4-BE49-F238E27FC236}">
                      <a16:creationId xmlns:a16="http://schemas.microsoft.com/office/drawing/2014/main" id="{675F0CAE-36AE-1A48-07A8-9E9FE971D212}"/>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2" name="Ovale 241">
                  <a:extLst>
                    <a:ext uri="{FF2B5EF4-FFF2-40B4-BE49-F238E27FC236}">
                      <a16:creationId xmlns:a16="http://schemas.microsoft.com/office/drawing/2014/main" id="{7FA5E84A-C7A3-7694-53E5-E23519EA8273}"/>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195" name="Gruppo 194">
                <a:extLst>
                  <a:ext uri="{FF2B5EF4-FFF2-40B4-BE49-F238E27FC236}">
                    <a16:creationId xmlns:a16="http://schemas.microsoft.com/office/drawing/2014/main" id="{0AF82885-4418-0CE8-C142-6E601A1FAB54}"/>
                  </a:ext>
                </a:extLst>
              </p:cNvPr>
              <p:cNvGrpSpPr/>
              <p:nvPr/>
            </p:nvGrpSpPr>
            <p:grpSpPr>
              <a:xfrm>
                <a:off x="3337277" y="2701375"/>
                <a:ext cx="90000" cy="90000"/>
                <a:chOff x="6214191" y="2145892"/>
                <a:chExt cx="199381" cy="198000"/>
              </a:xfrm>
            </p:grpSpPr>
            <p:sp>
              <p:nvSpPr>
                <p:cNvPr id="239" name="Ovale 238">
                  <a:extLst>
                    <a:ext uri="{FF2B5EF4-FFF2-40B4-BE49-F238E27FC236}">
                      <a16:creationId xmlns:a16="http://schemas.microsoft.com/office/drawing/2014/main" id="{E9801243-5472-69B5-3ED7-A65729923843}"/>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0" name="Ovale 239">
                  <a:extLst>
                    <a:ext uri="{FF2B5EF4-FFF2-40B4-BE49-F238E27FC236}">
                      <a16:creationId xmlns:a16="http://schemas.microsoft.com/office/drawing/2014/main" id="{32E6B5AB-9DEA-0AE9-3CA5-FDCFF2827B90}"/>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196" name="Ovale 195">
                <a:extLst>
                  <a:ext uri="{FF2B5EF4-FFF2-40B4-BE49-F238E27FC236}">
                    <a16:creationId xmlns:a16="http://schemas.microsoft.com/office/drawing/2014/main" id="{1366F347-4F6D-0FB3-A72A-D7F134F60C80}"/>
                  </a:ext>
                </a:extLst>
              </p:cNvPr>
              <p:cNvSpPr/>
              <p:nvPr/>
            </p:nvSpPr>
            <p:spPr>
              <a:xfrm>
                <a:off x="4227783" y="1501755"/>
                <a:ext cx="16250" cy="16364"/>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197" name="Gruppo 196">
                <a:extLst>
                  <a:ext uri="{FF2B5EF4-FFF2-40B4-BE49-F238E27FC236}">
                    <a16:creationId xmlns:a16="http://schemas.microsoft.com/office/drawing/2014/main" id="{9004FB62-4615-DAC7-3866-B040A0455059}"/>
                  </a:ext>
                </a:extLst>
              </p:cNvPr>
              <p:cNvGrpSpPr/>
              <p:nvPr/>
            </p:nvGrpSpPr>
            <p:grpSpPr>
              <a:xfrm>
                <a:off x="3765434" y="2299854"/>
                <a:ext cx="90000" cy="90000"/>
                <a:chOff x="6214191" y="2145892"/>
                <a:chExt cx="199381" cy="198000"/>
              </a:xfrm>
            </p:grpSpPr>
            <p:sp>
              <p:nvSpPr>
                <p:cNvPr id="237" name="Ovale 236">
                  <a:extLst>
                    <a:ext uri="{FF2B5EF4-FFF2-40B4-BE49-F238E27FC236}">
                      <a16:creationId xmlns:a16="http://schemas.microsoft.com/office/drawing/2014/main" id="{94FE5266-F770-2D09-DDC0-F894BC345087}"/>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8" name="Ovale 237">
                  <a:extLst>
                    <a:ext uri="{FF2B5EF4-FFF2-40B4-BE49-F238E27FC236}">
                      <a16:creationId xmlns:a16="http://schemas.microsoft.com/office/drawing/2014/main" id="{8FE2FBB8-DF7D-7901-02B0-0B387FCE9BE6}"/>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198" name="Gruppo 197">
                <a:extLst>
                  <a:ext uri="{FF2B5EF4-FFF2-40B4-BE49-F238E27FC236}">
                    <a16:creationId xmlns:a16="http://schemas.microsoft.com/office/drawing/2014/main" id="{314E03F4-83B6-2FB4-4893-C724B55AB01E}"/>
                  </a:ext>
                </a:extLst>
              </p:cNvPr>
              <p:cNvGrpSpPr/>
              <p:nvPr/>
            </p:nvGrpSpPr>
            <p:grpSpPr>
              <a:xfrm>
                <a:off x="3207465" y="1798317"/>
                <a:ext cx="90000" cy="90000"/>
                <a:chOff x="6214191" y="2145892"/>
                <a:chExt cx="199381" cy="198000"/>
              </a:xfrm>
            </p:grpSpPr>
            <p:sp>
              <p:nvSpPr>
                <p:cNvPr id="235" name="Ovale 234">
                  <a:extLst>
                    <a:ext uri="{FF2B5EF4-FFF2-40B4-BE49-F238E27FC236}">
                      <a16:creationId xmlns:a16="http://schemas.microsoft.com/office/drawing/2014/main" id="{3B2EC3A0-8C11-4995-95BD-21A221D68ABF}"/>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6" name="Ovale 235">
                  <a:extLst>
                    <a:ext uri="{FF2B5EF4-FFF2-40B4-BE49-F238E27FC236}">
                      <a16:creationId xmlns:a16="http://schemas.microsoft.com/office/drawing/2014/main" id="{19D289D3-06BC-944B-5D4F-3E9C0461CB2F}"/>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199" name="Gruppo 198">
                <a:extLst>
                  <a:ext uri="{FF2B5EF4-FFF2-40B4-BE49-F238E27FC236}">
                    <a16:creationId xmlns:a16="http://schemas.microsoft.com/office/drawing/2014/main" id="{04CD390E-0BCA-3082-17C1-E3777EBEFC95}"/>
                  </a:ext>
                </a:extLst>
              </p:cNvPr>
              <p:cNvGrpSpPr/>
              <p:nvPr/>
            </p:nvGrpSpPr>
            <p:grpSpPr>
              <a:xfrm>
                <a:off x="3788011" y="1495856"/>
                <a:ext cx="90000" cy="90000"/>
                <a:chOff x="6214191" y="2145892"/>
                <a:chExt cx="199381" cy="198000"/>
              </a:xfrm>
            </p:grpSpPr>
            <p:sp>
              <p:nvSpPr>
                <p:cNvPr id="233" name="Ovale 232">
                  <a:extLst>
                    <a:ext uri="{FF2B5EF4-FFF2-40B4-BE49-F238E27FC236}">
                      <a16:creationId xmlns:a16="http://schemas.microsoft.com/office/drawing/2014/main" id="{EA323978-E678-2BEB-323F-158C848B94CE}"/>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4" name="Ovale 233">
                  <a:extLst>
                    <a:ext uri="{FF2B5EF4-FFF2-40B4-BE49-F238E27FC236}">
                      <a16:creationId xmlns:a16="http://schemas.microsoft.com/office/drawing/2014/main" id="{A39CA5E1-3D2F-AF12-9B86-EAF136AA0D16}"/>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200" name="Gruppo 199">
                <a:extLst>
                  <a:ext uri="{FF2B5EF4-FFF2-40B4-BE49-F238E27FC236}">
                    <a16:creationId xmlns:a16="http://schemas.microsoft.com/office/drawing/2014/main" id="{CD99F120-1ABB-2FB4-FA1F-DE3416C0FC0B}"/>
                  </a:ext>
                </a:extLst>
              </p:cNvPr>
              <p:cNvGrpSpPr/>
              <p:nvPr/>
            </p:nvGrpSpPr>
            <p:grpSpPr>
              <a:xfrm>
                <a:off x="3279246" y="2320043"/>
                <a:ext cx="90000" cy="90000"/>
                <a:chOff x="6214191" y="2145892"/>
                <a:chExt cx="199381" cy="198000"/>
              </a:xfrm>
            </p:grpSpPr>
            <p:sp>
              <p:nvSpPr>
                <p:cNvPr id="231" name="Ovale 230">
                  <a:extLst>
                    <a:ext uri="{FF2B5EF4-FFF2-40B4-BE49-F238E27FC236}">
                      <a16:creationId xmlns:a16="http://schemas.microsoft.com/office/drawing/2014/main" id="{32A0243A-6498-B829-5C1C-165B5CF33A4C}"/>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2" name="Ovale 231">
                  <a:extLst>
                    <a:ext uri="{FF2B5EF4-FFF2-40B4-BE49-F238E27FC236}">
                      <a16:creationId xmlns:a16="http://schemas.microsoft.com/office/drawing/2014/main" id="{9FBA48CB-3896-B8F8-4452-F8CC603EA160}"/>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201" name="Gruppo 200">
                <a:extLst>
                  <a:ext uri="{FF2B5EF4-FFF2-40B4-BE49-F238E27FC236}">
                    <a16:creationId xmlns:a16="http://schemas.microsoft.com/office/drawing/2014/main" id="{F296C2CA-3DD9-85C3-ABF4-6CDB7C4A03C4}"/>
                  </a:ext>
                </a:extLst>
              </p:cNvPr>
              <p:cNvGrpSpPr/>
              <p:nvPr/>
            </p:nvGrpSpPr>
            <p:grpSpPr>
              <a:xfrm>
                <a:off x="4331727" y="1451324"/>
                <a:ext cx="90000" cy="90000"/>
                <a:chOff x="6214191" y="2145892"/>
                <a:chExt cx="199381" cy="198000"/>
              </a:xfrm>
            </p:grpSpPr>
            <p:sp>
              <p:nvSpPr>
                <p:cNvPr id="229" name="Ovale 228">
                  <a:extLst>
                    <a:ext uri="{FF2B5EF4-FFF2-40B4-BE49-F238E27FC236}">
                      <a16:creationId xmlns:a16="http://schemas.microsoft.com/office/drawing/2014/main" id="{6BFDC155-77A1-BFC4-10CA-80992D4B8C23}"/>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30" name="Ovale 229">
                  <a:extLst>
                    <a:ext uri="{FF2B5EF4-FFF2-40B4-BE49-F238E27FC236}">
                      <a16:creationId xmlns:a16="http://schemas.microsoft.com/office/drawing/2014/main" id="{54AB4262-C965-63B0-B45D-FDA937F2390F}"/>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202" name="Gruppo 201">
                <a:extLst>
                  <a:ext uri="{FF2B5EF4-FFF2-40B4-BE49-F238E27FC236}">
                    <a16:creationId xmlns:a16="http://schemas.microsoft.com/office/drawing/2014/main" id="{171C020E-6489-F6E3-245D-A9B56B8ABA3C}"/>
                  </a:ext>
                </a:extLst>
              </p:cNvPr>
              <p:cNvGrpSpPr/>
              <p:nvPr/>
            </p:nvGrpSpPr>
            <p:grpSpPr>
              <a:xfrm>
                <a:off x="4370643" y="2117941"/>
                <a:ext cx="90000" cy="90000"/>
                <a:chOff x="6214191" y="2145892"/>
                <a:chExt cx="199381" cy="198000"/>
              </a:xfrm>
            </p:grpSpPr>
            <p:sp>
              <p:nvSpPr>
                <p:cNvPr id="227" name="Ovale 226">
                  <a:extLst>
                    <a:ext uri="{FF2B5EF4-FFF2-40B4-BE49-F238E27FC236}">
                      <a16:creationId xmlns:a16="http://schemas.microsoft.com/office/drawing/2014/main" id="{7D983E4E-1EEB-6D50-448F-24042E6E9C5A}"/>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28" name="Ovale 227">
                  <a:extLst>
                    <a:ext uri="{FF2B5EF4-FFF2-40B4-BE49-F238E27FC236}">
                      <a16:creationId xmlns:a16="http://schemas.microsoft.com/office/drawing/2014/main" id="{4F2DBA3A-E9FC-89B6-89FA-55F9EC4D60E3}"/>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203" name="Gruppo 202">
                <a:extLst>
                  <a:ext uri="{FF2B5EF4-FFF2-40B4-BE49-F238E27FC236}">
                    <a16:creationId xmlns:a16="http://schemas.microsoft.com/office/drawing/2014/main" id="{DC770734-B631-BB03-C708-DB129FD1C54B}"/>
                  </a:ext>
                </a:extLst>
              </p:cNvPr>
              <p:cNvGrpSpPr/>
              <p:nvPr/>
            </p:nvGrpSpPr>
            <p:grpSpPr>
              <a:xfrm>
                <a:off x="3587793" y="1688360"/>
                <a:ext cx="90000" cy="90000"/>
                <a:chOff x="6214191" y="2145892"/>
                <a:chExt cx="199381" cy="198000"/>
              </a:xfrm>
            </p:grpSpPr>
            <p:sp>
              <p:nvSpPr>
                <p:cNvPr id="225" name="Ovale 224">
                  <a:extLst>
                    <a:ext uri="{FF2B5EF4-FFF2-40B4-BE49-F238E27FC236}">
                      <a16:creationId xmlns:a16="http://schemas.microsoft.com/office/drawing/2014/main" id="{FC4D5B5E-9DC0-D12F-7857-CFB0594431BB}"/>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26" name="Ovale 225">
                  <a:extLst>
                    <a:ext uri="{FF2B5EF4-FFF2-40B4-BE49-F238E27FC236}">
                      <a16:creationId xmlns:a16="http://schemas.microsoft.com/office/drawing/2014/main" id="{41B4F939-4BA0-C5A8-55F3-7E0F13811AC0}"/>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204" name="Gruppo 203">
                <a:extLst>
                  <a:ext uri="{FF2B5EF4-FFF2-40B4-BE49-F238E27FC236}">
                    <a16:creationId xmlns:a16="http://schemas.microsoft.com/office/drawing/2014/main" id="{FAD934D7-0AB8-12B5-A0E4-F638DF2AF11B}"/>
                  </a:ext>
                </a:extLst>
              </p:cNvPr>
              <p:cNvGrpSpPr/>
              <p:nvPr/>
            </p:nvGrpSpPr>
            <p:grpSpPr>
              <a:xfrm>
                <a:off x="3823488" y="2049151"/>
                <a:ext cx="90000" cy="90000"/>
                <a:chOff x="6214191" y="2145892"/>
                <a:chExt cx="199381" cy="198000"/>
              </a:xfrm>
            </p:grpSpPr>
            <p:sp>
              <p:nvSpPr>
                <p:cNvPr id="223" name="Ovale 222">
                  <a:extLst>
                    <a:ext uri="{FF2B5EF4-FFF2-40B4-BE49-F238E27FC236}">
                      <a16:creationId xmlns:a16="http://schemas.microsoft.com/office/drawing/2014/main" id="{FDD1BE88-9D94-FCFB-7998-173A326EA4E0}"/>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24" name="Ovale 223">
                  <a:extLst>
                    <a:ext uri="{FF2B5EF4-FFF2-40B4-BE49-F238E27FC236}">
                      <a16:creationId xmlns:a16="http://schemas.microsoft.com/office/drawing/2014/main" id="{ED7567BA-2C22-B9F4-E4D6-81760EF94725}"/>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205" name="Gruppo 204">
                <a:extLst>
                  <a:ext uri="{FF2B5EF4-FFF2-40B4-BE49-F238E27FC236}">
                    <a16:creationId xmlns:a16="http://schemas.microsoft.com/office/drawing/2014/main" id="{872238A2-377F-FF1D-013C-74307FCD3981}"/>
                  </a:ext>
                </a:extLst>
              </p:cNvPr>
              <p:cNvGrpSpPr/>
              <p:nvPr/>
            </p:nvGrpSpPr>
            <p:grpSpPr>
              <a:xfrm>
                <a:off x="3929775" y="2600880"/>
                <a:ext cx="90000" cy="90000"/>
                <a:chOff x="6214191" y="2145892"/>
                <a:chExt cx="199381" cy="198000"/>
              </a:xfrm>
            </p:grpSpPr>
            <p:sp>
              <p:nvSpPr>
                <p:cNvPr id="221" name="Ovale 220">
                  <a:extLst>
                    <a:ext uri="{FF2B5EF4-FFF2-40B4-BE49-F238E27FC236}">
                      <a16:creationId xmlns:a16="http://schemas.microsoft.com/office/drawing/2014/main" id="{F82F3883-D9B5-A868-CA4D-26A6B70708C0}"/>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22" name="Ovale 221">
                  <a:extLst>
                    <a:ext uri="{FF2B5EF4-FFF2-40B4-BE49-F238E27FC236}">
                      <a16:creationId xmlns:a16="http://schemas.microsoft.com/office/drawing/2014/main" id="{26F5CEA0-0452-3AB4-5D53-68A9D98F6526}"/>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206" name="Gruppo 205">
                <a:extLst>
                  <a:ext uri="{FF2B5EF4-FFF2-40B4-BE49-F238E27FC236}">
                    <a16:creationId xmlns:a16="http://schemas.microsoft.com/office/drawing/2014/main" id="{23E2D52D-FF5D-CFC9-3CB4-4D70B5666DD3}"/>
                  </a:ext>
                </a:extLst>
              </p:cNvPr>
              <p:cNvGrpSpPr/>
              <p:nvPr/>
            </p:nvGrpSpPr>
            <p:grpSpPr>
              <a:xfrm>
                <a:off x="4287230" y="1178166"/>
                <a:ext cx="90000" cy="90000"/>
                <a:chOff x="6214191" y="2145892"/>
                <a:chExt cx="199381" cy="198000"/>
              </a:xfrm>
            </p:grpSpPr>
            <p:sp>
              <p:nvSpPr>
                <p:cNvPr id="219" name="Ovale 218">
                  <a:extLst>
                    <a:ext uri="{FF2B5EF4-FFF2-40B4-BE49-F238E27FC236}">
                      <a16:creationId xmlns:a16="http://schemas.microsoft.com/office/drawing/2014/main" id="{18D15E0A-F951-ACC5-0A39-1AF3FB47E14C}"/>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20" name="Ovale 219">
                  <a:extLst>
                    <a:ext uri="{FF2B5EF4-FFF2-40B4-BE49-F238E27FC236}">
                      <a16:creationId xmlns:a16="http://schemas.microsoft.com/office/drawing/2014/main" id="{272D00AF-26EB-E1A7-16A9-F59383157F42}"/>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207" name="Gruppo 206">
                <a:extLst>
                  <a:ext uri="{FF2B5EF4-FFF2-40B4-BE49-F238E27FC236}">
                    <a16:creationId xmlns:a16="http://schemas.microsoft.com/office/drawing/2014/main" id="{79D6404A-3D01-6544-FBAE-12036FF5A894}"/>
                  </a:ext>
                </a:extLst>
              </p:cNvPr>
              <p:cNvGrpSpPr/>
              <p:nvPr/>
            </p:nvGrpSpPr>
            <p:grpSpPr>
              <a:xfrm>
                <a:off x="3829267" y="1254129"/>
                <a:ext cx="90000" cy="90000"/>
                <a:chOff x="6214191" y="2145892"/>
                <a:chExt cx="199381" cy="198000"/>
              </a:xfrm>
            </p:grpSpPr>
            <p:sp>
              <p:nvSpPr>
                <p:cNvPr id="217" name="Ovale 216">
                  <a:extLst>
                    <a:ext uri="{FF2B5EF4-FFF2-40B4-BE49-F238E27FC236}">
                      <a16:creationId xmlns:a16="http://schemas.microsoft.com/office/drawing/2014/main" id="{9242D977-1688-0A52-D822-9BEA5058ABAB}"/>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18" name="Ovale 217">
                  <a:extLst>
                    <a:ext uri="{FF2B5EF4-FFF2-40B4-BE49-F238E27FC236}">
                      <a16:creationId xmlns:a16="http://schemas.microsoft.com/office/drawing/2014/main" id="{EF8DEDCE-821D-94A4-F4C0-1423ECC4EDCE}"/>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208" name="Gruppo 207">
                <a:extLst>
                  <a:ext uri="{FF2B5EF4-FFF2-40B4-BE49-F238E27FC236}">
                    <a16:creationId xmlns:a16="http://schemas.microsoft.com/office/drawing/2014/main" id="{B82BF16A-22D4-39CB-DE9F-E5B119A3694A}"/>
                  </a:ext>
                </a:extLst>
              </p:cNvPr>
              <p:cNvGrpSpPr/>
              <p:nvPr/>
            </p:nvGrpSpPr>
            <p:grpSpPr>
              <a:xfrm>
                <a:off x="4571561" y="769411"/>
                <a:ext cx="90000" cy="90000"/>
                <a:chOff x="6214191" y="2145892"/>
                <a:chExt cx="199381" cy="198000"/>
              </a:xfrm>
            </p:grpSpPr>
            <p:sp>
              <p:nvSpPr>
                <p:cNvPr id="215" name="Ovale 214">
                  <a:extLst>
                    <a:ext uri="{FF2B5EF4-FFF2-40B4-BE49-F238E27FC236}">
                      <a16:creationId xmlns:a16="http://schemas.microsoft.com/office/drawing/2014/main" id="{B3089595-4873-C464-2375-892E3E1AD859}"/>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16" name="Ovale 215">
                  <a:extLst>
                    <a:ext uri="{FF2B5EF4-FFF2-40B4-BE49-F238E27FC236}">
                      <a16:creationId xmlns:a16="http://schemas.microsoft.com/office/drawing/2014/main" id="{AD798A64-CBEE-5334-F4C4-8E12901D60E2}"/>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209" name="Gruppo 208">
                <a:extLst>
                  <a:ext uri="{FF2B5EF4-FFF2-40B4-BE49-F238E27FC236}">
                    <a16:creationId xmlns:a16="http://schemas.microsoft.com/office/drawing/2014/main" id="{D00D6A4E-7C8E-E801-3AE3-100AA6E9C7C2}"/>
                  </a:ext>
                </a:extLst>
              </p:cNvPr>
              <p:cNvGrpSpPr/>
              <p:nvPr/>
            </p:nvGrpSpPr>
            <p:grpSpPr>
              <a:xfrm>
                <a:off x="3334600" y="745528"/>
                <a:ext cx="90000" cy="90000"/>
                <a:chOff x="6214191" y="2145892"/>
                <a:chExt cx="199381" cy="198000"/>
              </a:xfrm>
            </p:grpSpPr>
            <p:sp>
              <p:nvSpPr>
                <p:cNvPr id="213" name="Ovale 212">
                  <a:extLst>
                    <a:ext uri="{FF2B5EF4-FFF2-40B4-BE49-F238E27FC236}">
                      <a16:creationId xmlns:a16="http://schemas.microsoft.com/office/drawing/2014/main" id="{7268626C-1C95-11DD-118C-4FB54630401D}"/>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14" name="Ovale 213">
                  <a:extLst>
                    <a:ext uri="{FF2B5EF4-FFF2-40B4-BE49-F238E27FC236}">
                      <a16:creationId xmlns:a16="http://schemas.microsoft.com/office/drawing/2014/main" id="{95476D53-A65A-024A-9D0B-35F05A017797}"/>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nvGrpSpPr>
              <p:cNvPr id="210" name="Gruppo 209">
                <a:extLst>
                  <a:ext uri="{FF2B5EF4-FFF2-40B4-BE49-F238E27FC236}">
                    <a16:creationId xmlns:a16="http://schemas.microsoft.com/office/drawing/2014/main" id="{8F315EAF-227E-68FA-7425-FA52DF06A62D}"/>
                  </a:ext>
                </a:extLst>
              </p:cNvPr>
              <p:cNvGrpSpPr/>
              <p:nvPr/>
            </p:nvGrpSpPr>
            <p:grpSpPr>
              <a:xfrm>
                <a:off x="3389560" y="1853563"/>
                <a:ext cx="90000" cy="90000"/>
                <a:chOff x="6214191" y="2145892"/>
                <a:chExt cx="199381" cy="198000"/>
              </a:xfrm>
            </p:grpSpPr>
            <p:sp>
              <p:nvSpPr>
                <p:cNvPr id="211" name="Ovale 210">
                  <a:extLst>
                    <a:ext uri="{FF2B5EF4-FFF2-40B4-BE49-F238E27FC236}">
                      <a16:creationId xmlns:a16="http://schemas.microsoft.com/office/drawing/2014/main" id="{8DEB4E0F-EF3E-B595-28D7-15D1D6DC48F1}"/>
                    </a:ext>
                  </a:extLst>
                </p:cNvPr>
                <p:cNvSpPr/>
                <p:nvPr/>
              </p:nvSpPr>
              <p:spPr>
                <a:xfrm rot="1390449">
                  <a:off x="6214191" y="2145892"/>
                  <a:ext cx="199381" cy="198000"/>
                </a:xfrm>
                <a:prstGeom prst="ellipse">
                  <a:avLst/>
                </a:prstGeom>
                <a:solidFill>
                  <a:srgbClr val="4EA72E">
                    <a:lumMod val="20000"/>
                    <a:lumOff val="80000"/>
                  </a:srgbClr>
                </a:solidFill>
                <a:ln w="19050" cap="flat" cmpd="sng" algn="ctr">
                  <a:solidFill>
                    <a:srgbClr val="4EA72E">
                      <a:lumMod val="60000"/>
                      <a:lumOff val="40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12" name="Ovale 211">
                  <a:extLst>
                    <a:ext uri="{FF2B5EF4-FFF2-40B4-BE49-F238E27FC236}">
                      <a16:creationId xmlns:a16="http://schemas.microsoft.com/office/drawing/2014/main" id="{8D2568B1-6566-A21C-AB8C-A7F68046E3C6}"/>
                    </a:ext>
                  </a:extLst>
                </p:cNvPr>
                <p:cNvSpPr/>
                <p:nvPr/>
              </p:nvSpPr>
              <p:spPr>
                <a:xfrm>
                  <a:off x="6293256" y="2224268"/>
                  <a:ext cx="36000" cy="36000"/>
                </a:xfrm>
                <a:prstGeom prst="ellipse">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pic>
          <p:nvPicPr>
            <p:cNvPr id="142" name="Immagine 141" descr="Immagine che contiene simbolo&#10;&#10;Il contenuto generato dall'IA potrebbe non essere corretto.">
              <a:extLst>
                <a:ext uri="{FF2B5EF4-FFF2-40B4-BE49-F238E27FC236}">
                  <a16:creationId xmlns:a16="http://schemas.microsoft.com/office/drawing/2014/main" id="{38B7DE70-6AD4-9B8D-EE0B-028F4BB804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01914" y="975028"/>
              <a:ext cx="207340" cy="198000"/>
            </a:xfrm>
            <a:prstGeom prst="rect">
              <a:avLst/>
            </a:prstGeom>
          </p:spPr>
        </p:pic>
        <p:pic>
          <p:nvPicPr>
            <p:cNvPr id="143" name="Immagine 142" descr="Immagine che contiene simbolo&#10;&#10;Il contenuto generato dall'IA potrebbe non essere corretto.">
              <a:extLst>
                <a:ext uri="{FF2B5EF4-FFF2-40B4-BE49-F238E27FC236}">
                  <a16:creationId xmlns:a16="http://schemas.microsoft.com/office/drawing/2014/main" id="{1D5ED4AC-4A19-C5B5-1A29-5DB745E1740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27944" y="1932375"/>
              <a:ext cx="131944" cy="126000"/>
            </a:xfrm>
            <a:prstGeom prst="rect">
              <a:avLst/>
            </a:prstGeom>
          </p:spPr>
        </p:pic>
        <p:sp>
          <p:nvSpPr>
            <p:cNvPr id="144" name="Ovale 143">
              <a:extLst>
                <a:ext uri="{FF2B5EF4-FFF2-40B4-BE49-F238E27FC236}">
                  <a16:creationId xmlns:a16="http://schemas.microsoft.com/office/drawing/2014/main" id="{A6BE61D2-0E7C-B114-64BB-64E0E030D90B}"/>
                </a:ext>
              </a:extLst>
            </p:cNvPr>
            <p:cNvSpPr/>
            <p:nvPr/>
          </p:nvSpPr>
          <p:spPr>
            <a:xfrm>
              <a:off x="950440" y="722499"/>
              <a:ext cx="126000" cy="126000"/>
            </a:xfrm>
            <a:prstGeom prst="ellipse">
              <a:avLst/>
            </a:prstGeom>
            <a:solidFill>
              <a:srgbClr val="FF0000"/>
            </a:solidFill>
            <a:ln w="19050" cap="flat" cmpd="sng" algn="ctr">
              <a:solidFill>
                <a:srgbClr val="C00000"/>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5" name="Ovale 144">
              <a:extLst>
                <a:ext uri="{FF2B5EF4-FFF2-40B4-BE49-F238E27FC236}">
                  <a16:creationId xmlns:a16="http://schemas.microsoft.com/office/drawing/2014/main" id="{CB974B03-97C9-6975-1A8A-1B6E5640D6F3}"/>
                </a:ext>
              </a:extLst>
            </p:cNvPr>
            <p:cNvSpPr>
              <a:spLocks/>
            </p:cNvSpPr>
            <p:nvPr/>
          </p:nvSpPr>
          <p:spPr>
            <a:xfrm rot="1390449">
              <a:off x="967662" y="2161194"/>
              <a:ext cx="126000" cy="126000"/>
            </a:xfrm>
            <a:prstGeom prst="ellipse">
              <a:avLst/>
            </a:prstGeom>
            <a:solidFill>
              <a:srgbClr val="0E2841">
                <a:lumMod val="75000"/>
                <a:lumOff val="25000"/>
              </a:srgbClr>
            </a:solidFill>
            <a:ln w="19050" cap="flat" cmpd="sng" algn="ctr">
              <a:solidFill>
                <a:srgbClr val="156082">
                  <a:shade val="15000"/>
                </a:srgbClr>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6" name="Ovale 145">
              <a:extLst>
                <a:ext uri="{FF2B5EF4-FFF2-40B4-BE49-F238E27FC236}">
                  <a16:creationId xmlns:a16="http://schemas.microsoft.com/office/drawing/2014/main" id="{B9822057-4923-62BE-2FA4-A6FD67CE8EF2}"/>
                </a:ext>
              </a:extLst>
            </p:cNvPr>
            <p:cNvSpPr/>
            <p:nvPr/>
          </p:nvSpPr>
          <p:spPr>
            <a:xfrm>
              <a:off x="3074071" y="2101455"/>
              <a:ext cx="126000" cy="126000"/>
            </a:xfrm>
            <a:prstGeom prst="ellipse">
              <a:avLst/>
            </a:prstGeom>
            <a:solidFill>
              <a:srgbClr val="196B24"/>
            </a:solidFill>
            <a:ln w="19050" cap="flat" cmpd="sng" algn="ctr">
              <a:solidFill>
                <a:srgbClr val="196B24"/>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96B24"/>
                </a:solidFill>
                <a:effectLst/>
                <a:uLnTx/>
                <a:uFillTx/>
                <a:latin typeface="Aptos" panose="02110004020202020204"/>
                <a:ea typeface="+mn-ea"/>
                <a:cs typeface="+mn-cs"/>
              </a:endParaRPr>
            </a:p>
          </p:txBody>
        </p:sp>
        <p:cxnSp>
          <p:nvCxnSpPr>
            <p:cNvPr id="147" name="Connettore diritto 146">
              <a:extLst>
                <a:ext uri="{FF2B5EF4-FFF2-40B4-BE49-F238E27FC236}">
                  <a16:creationId xmlns:a16="http://schemas.microsoft.com/office/drawing/2014/main" id="{84481A2A-EBAC-DAFA-64AB-B7E839962D3B}"/>
                </a:ext>
              </a:extLst>
            </p:cNvPr>
            <p:cNvCxnSpPr/>
            <p:nvPr/>
          </p:nvCxnSpPr>
          <p:spPr>
            <a:xfrm>
              <a:off x="1132320" y="657788"/>
              <a:ext cx="0" cy="1988434"/>
            </a:xfrm>
            <a:prstGeom prst="line">
              <a:avLst/>
            </a:prstGeom>
            <a:noFill/>
            <a:ln w="38100" cap="flat" cmpd="sng" algn="ctr">
              <a:solidFill>
                <a:sysClr val="windowText" lastClr="000000"/>
              </a:solidFill>
              <a:prstDash val="solid"/>
              <a:miter lim="800000"/>
            </a:ln>
            <a:effectLst/>
          </p:spPr>
        </p:cxnSp>
        <p:cxnSp>
          <p:nvCxnSpPr>
            <p:cNvPr id="148" name="Connettore diritto 147">
              <a:extLst>
                <a:ext uri="{FF2B5EF4-FFF2-40B4-BE49-F238E27FC236}">
                  <a16:creationId xmlns:a16="http://schemas.microsoft.com/office/drawing/2014/main" id="{E24703D7-308F-FC8C-BC39-FE3F64F71A39}"/>
                </a:ext>
              </a:extLst>
            </p:cNvPr>
            <p:cNvCxnSpPr/>
            <p:nvPr/>
          </p:nvCxnSpPr>
          <p:spPr>
            <a:xfrm>
              <a:off x="3010390" y="665812"/>
              <a:ext cx="0" cy="1988434"/>
            </a:xfrm>
            <a:prstGeom prst="line">
              <a:avLst/>
            </a:prstGeom>
            <a:noFill/>
            <a:ln w="38100" cap="flat" cmpd="sng" algn="ctr">
              <a:solidFill>
                <a:sysClr val="windowText" lastClr="000000"/>
              </a:solidFill>
              <a:prstDash val="solid"/>
              <a:miter lim="800000"/>
            </a:ln>
            <a:effectLst/>
          </p:spPr>
        </p:cxnSp>
        <p:pic>
          <p:nvPicPr>
            <p:cNvPr id="149" name="Immagine 148" descr="Immagine che contiene simbolo&#10;&#10;Il contenuto generato dall'IA potrebbe non essere corretto.">
              <a:extLst>
                <a:ext uri="{FF2B5EF4-FFF2-40B4-BE49-F238E27FC236}">
                  <a16:creationId xmlns:a16="http://schemas.microsoft.com/office/drawing/2014/main" id="{40621076-7F74-0BEC-5AE0-D06DE28634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92199" y="2374499"/>
              <a:ext cx="131944" cy="126000"/>
            </a:xfrm>
            <a:prstGeom prst="rect">
              <a:avLst/>
            </a:prstGeom>
          </p:spPr>
        </p:pic>
        <p:pic>
          <p:nvPicPr>
            <p:cNvPr id="150" name="Immagine 149" descr="Immagine che contiene simbolo&#10;&#10;Il contenuto generato dall'IA potrebbe non essere corretto.">
              <a:extLst>
                <a:ext uri="{FF2B5EF4-FFF2-40B4-BE49-F238E27FC236}">
                  <a16:creationId xmlns:a16="http://schemas.microsoft.com/office/drawing/2014/main" id="{38D5BBCD-DC4A-8EAF-8CA8-B80FA73425B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6469" y="875864"/>
              <a:ext cx="131944" cy="126000"/>
            </a:xfrm>
            <a:prstGeom prst="rect">
              <a:avLst/>
            </a:prstGeom>
          </p:spPr>
        </p:pic>
        <p:pic>
          <p:nvPicPr>
            <p:cNvPr id="151" name="Immagine 150" descr="Immagine che contiene simbolo&#10;&#10;Il contenuto generato dall'IA potrebbe non essere corretto.">
              <a:extLst>
                <a:ext uri="{FF2B5EF4-FFF2-40B4-BE49-F238E27FC236}">
                  <a16:creationId xmlns:a16="http://schemas.microsoft.com/office/drawing/2014/main" id="{C97D7BF7-34A8-F396-51CA-6F3EB50ACD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5844" y="2396860"/>
              <a:ext cx="131944" cy="126000"/>
            </a:xfrm>
            <a:prstGeom prst="rect">
              <a:avLst/>
            </a:prstGeom>
          </p:spPr>
        </p:pic>
        <p:pic>
          <p:nvPicPr>
            <p:cNvPr id="152" name="Immagine 151" descr="Immagine che contiene simbolo&#10;&#10;Il contenuto generato dall'IA potrebbe non essere corretto.">
              <a:extLst>
                <a:ext uri="{FF2B5EF4-FFF2-40B4-BE49-F238E27FC236}">
                  <a16:creationId xmlns:a16="http://schemas.microsoft.com/office/drawing/2014/main" id="{AE1A489D-C91A-6941-90F0-8178CB11D2C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8495" y="1799528"/>
              <a:ext cx="131944" cy="126000"/>
            </a:xfrm>
            <a:prstGeom prst="rect">
              <a:avLst/>
            </a:prstGeom>
          </p:spPr>
        </p:pic>
        <p:pic>
          <p:nvPicPr>
            <p:cNvPr id="153" name="Immagine 152" descr="Immagine che contiene simbolo&#10;&#10;Il contenuto generato dall'IA potrebbe non essere corretto.">
              <a:extLst>
                <a:ext uri="{FF2B5EF4-FFF2-40B4-BE49-F238E27FC236}">
                  <a16:creationId xmlns:a16="http://schemas.microsoft.com/office/drawing/2014/main" id="{5E60D76C-18A2-99FF-9D59-0D97E3616B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27944" y="1146034"/>
              <a:ext cx="131944" cy="126000"/>
            </a:xfrm>
            <a:prstGeom prst="rect">
              <a:avLst/>
            </a:prstGeom>
          </p:spPr>
        </p:pic>
        <p:sp>
          <p:nvSpPr>
            <p:cNvPr id="154" name="Ovale 153">
              <a:extLst>
                <a:ext uri="{FF2B5EF4-FFF2-40B4-BE49-F238E27FC236}">
                  <a16:creationId xmlns:a16="http://schemas.microsoft.com/office/drawing/2014/main" id="{24B9F0CC-3745-431D-7492-C95A854FBC43}"/>
                </a:ext>
              </a:extLst>
            </p:cNvPr>
            <p:cNvSpPr/>
            <p:nvPr/>
          </p:nvSpPr>
          <p:spPr>
            <a:xfrm>
              <a:off x="894559" y="1601889"/>
              <a:ext cx="126000" cy="126000"/>
            </a:xfrm>
            <a:prstGeom prst="ellipse">
              <a:avLst/>
            </a:prstGeom>
            <a:solidFill>
              <a:srgbClr val="FF0000"/>
            </a:solidFill>
            <a:ln w="19050" cap="flat" cmpd="sng" algn="ctr">
              <a:solidFill>
                <a:srgbClr val="C00000"/>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5" name="Ovale 154">
              <a:extLst>
                <a:ext uri="{FF2B5EF4-FFF2-40B4-BE49-F238E27FC236}">
                  <a16:creationId xmlns:a16="http://schemas.microsoft.com/office/drawing/2014/main" id="{5B3753DA-1ECE-A3C3-3810-2369A710EC85}"/>
                </a:ext>
              </a:extLst>
            </p:cNvPr>
            <p:cNvSpPr/>
            <p:nvPr/>
          </p:nvSpPr>
          <p:spPr>
            <a:xfrm>
              <a:off x="3078020" y="2539574"/>
              <a:ext cx="126000" cy="126000"/>
            </a:xfrm>
            <a:prstGeom prst="ellipse">
              <a:avLst/>
            </a:prstGeom>
            <a:solidFill>
              <a:srgbClr val="FF0000"/>
            </a:solidFill>
            <a:ln w="19050" cap="flat" cmpd="sng" algn="ctr">
              <a:solidFill>
                <a:srgbClr val="C00000"/>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6" name="Ovale 155">
              <a:extLst>
                <a:ext uri="{FF2B5EF4-FFF2-40B4-BE49-F238E27FC236}">
                  <a16:creationId xmlns:a16="http://schemas.microsoft.com/office/drawing/2014/main" id="{3C374332-6374-2236-86C8-50CE387508F9}"/>
                </a:ext>
              </a:extLst>
            </p:cNvPr>
            <p:cNvSpPr/>
            <p:nvPr/>
          </p:nvSpPr>
          <p:spPr>
            <a:xfrm>
              <a:off x="3065149" y="676409"/>
              <a:ext cx="126000" cy="126000"/>
            </a:xfrm>
            <a:prstGeom prst="ellipse">
              <a:avLst/>
            </a:prstGeom>
            <a:solidFill>
              <a:srgbClr val="FF0000"/>
            </a:solidFill>
            <a:ln w="19050" cap="flat" cmpd="sng" algn="ctr">
              <a:solidFill>
                <a:srgbClr val="C00000"/>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157" name="Immagine 156" descr="Immagine che contiene simbolo&#10;&#10;Il contenuto generato dall'IA potrebbe non essere corretto.">
              <a:extLst>
                <a:ext uri="{FF2B5EF4-FFF2-40B4-BE49-F238E27FC236}">
                  <a16:creationId xmlns:a16="http://schemas.microsoft.com/office/drawing/2014/main" id="{F266F144-5C3D-E208-7575-71722A4E71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6932" y="2037111"/>
              <a:ext cx="131944" cy="126000"/>
            </a:xfrm>
            <a:prstGeom prst="rect">
              <a:avLst/>
            </a:prstGeom>
          </p:spPr>
        </p:pic>
        <p:pic>
          <p:nvPicPr>
            <p:cNvPr id="158" name="Immagine 157" descr="Immagine che contiene simbolo&#10;&#10;Il contenuto generato dall'IA potrebbe non essere corretto.">
              <a:extLst>
                <a:ext uri="{FF2B5EF4-FFF2-40B4-BE49-F238E27FC236}">
                  <a16:creationId xmlns:a16="http://schemas.microsoft.com/office/drawing/2014/main" id="{5597AACE-7935-9A03-BFFE-6747A8288F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0208" y="2224023"/>
              <a:ext cx="131944" cy="126000"/>
            </a:xfrm>
            <a:prstGeom prst="rect">
              <a:avLst/>
            </a:prstGeom>
          </p:spPr>
        </p:pic>
        <p:pic>
          <p:nvPicPr>
            <p:cNvPr id="159" name="Immagine 158" descr="Immagine che contiene simbolo&#10;&#10;Il contenuto generato dall'IA potrebbe non essere corretto.">
              <a:extLst>
                <a:ext uri="{FF2B5EF4-FFF2-40B4-BE49-F238E27FC236}">
                  <a16:creationId xmlns:a16="http://schemas.microsoft.com/office/drawing/2014/main" id="{43FBB3DD-6DE2-034A-3770-F62C77A94C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2823" y="1145662"/>
              <a:ext cx="131944" cy="126000"/>
            </a:xfrm>
            <a:prstGeom prst="rect">
              <a:avLst/>
            </a:prstGeom>
          </p:spPr>
        </p:pic>
        <p:sp>
          <p:nvSpPr>
            <p:cNvPr id="160" name="Ovale 159">
              <a:extLst>
                <a:ext uri="{FF2B5EF4-FFF2-40B4-BE49-F238E27FC236}">
                  <a16:creationId xmlns:a16="http://schemas.microsoft.com/office/drawing/2014/main" id="{801C8A5D-D606-1BCA-0A8D-B11512AD0D7E}"/>
                </a:ext>
              </a:extLst>
            </p:cNvPr>
            <p:cNvSpPr/>
            <p:nvPr/>
          </p:nvSpPr>
          <p:spPr>
            <a:xfrm>
              <a:off x="966712" y="2519139"/>
              <a:ext cx="126000" cy="126000"/>
            </a:xfrm>
            <a:prstGeom prst="ellipse">
              <a:avLst/>
            </a:prstGeom>
            <a:solidFill>
              <a:srgbClr val="196B24"/>
            </a:solidFill>
            <a:ln w="19050" cap="flat" cmpd="sng" algn="ctr">
              <a:solidFill>
                <a:srgbClr val="196B24"/>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96B24"/>
                </a:solidFill>
                <a:effectLst/>
                <a:uLnTx/>
                <a:uFillTx/>
                <a:latin typeface="Aptos" panose="02110004020202020204"/>
                <a:ea typeface="+mn-ea"/>
                <a:cs typeface="+mn-cs"/>
              </a:endParaRPr>
            </a:p>
          </p:txBody>
        </p:sp>
        <p:pic>
          <p:nvPicPr>
            <p:cNvPr id="161" name="Immagine 160" descr="Immagine che contiene simbolo&#10;&#10;Il contenuto generato dall'IA potrebbe non essere corretto.">
              <a:extLst>
                <a:ext uri="{FF2B5EF4-FFF2-40B4-BE49-F238E27FC236}">
                  <a16:creationId xmlns:a16="http://schemas.microsoft.com/office/drawing/2014/main" id="{10EC415B-2D0D-25E9-7E2D-E80A4F8AE9E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49797" y="1283104"/>
              <a:ext cx="131944" cy="126000"/>
            </a:xfrm>
            <a:prstGeom prst="rect">
              <a:avLst/>
            </a:prstGeom>
          </p:spPr>
        </p:pic>
        <p:cxnSp>
          <p:nvCxnSpPr>
            <p:cNvPr id="162" name="Connettore 2 161">
              <a:extLst>
                <a:ext uri="{FF2B5EF4-FFF2-40B4-BE49-F238E27FC236}">
                  <a16:creationId xmlns:a16="http://schemas.microsoft.com/office/drawing/2014/main" id="{5E8160C0-BCFE-3CD7-A035-2A4E3874D748}"/>
                </a:ext>
              </a:extLst>
            </p:cNvPr>
            <p:cNvCxnSpPr>
              <a:cxnSpLocks/>
            </p:cNvCxnSpPr>
            <p:nvPr/>
          </p:nvCxnSpPr>
          <p:spPr>
            <a:xfrm flipH="1">
              <a:off x="1010728" y="236835"/>
              <a:ext cx="492651" cy="400401"/>
            </a:xfrm>
            <a:prstGeom prst="straightConnector1">
              <a:avLst/>
            </a:prstGeom>
            <a:noFill/>
            <a:ln w="19050" cap="flat" cmpd="sng" algn="ctr">
              <a:solidFill>
                <a:srgbClr val="156082"/>
              </a:solidFill>
              <a:prstDash val="solid"/>
              <a:miter lim="800000"/>
              <a:tailEnd type="triangle"/>
            </a:ln>
            <a:effectLst/>
          </p:spPr>
        </p:cxnSp>
        <p:cxnSp>
          <p:nvCxnSpPr>
            <p:cNvPr id="163" name="Connettore 2 162">
              <a:extLst>
                <a:ext uri="{FF2B5EF4-FFF2-40B4-BE49-F238E27FC236}">
                  <a16:creationId xmlns:a16="http://schemas.microsoft.com/office/drawing/2014/main" id="{D3FEDA7E-818E-CCC6-08F9-E75EC1C3FA4E}"/>
                </a:ext>
              </a:extLst>
            </p:cNvPr>
            <p:cNvCxnSpPr>
              <a:cxnSpLocks/>
            </p:cNvCxnSpPr>
            <p:nvPr/>
          </p:nvCxnSpPr>
          <p:spPr>
            <a:xfrm>
              <a:off x="2541733" y="263257"/>
              <a:ext cx="580419" cy="361281"/>
            </a:xfrm>
            <a:prstGeom prst="straightConnector1">
              <a:avLst/>
            </a:prstGeom>
            <a:noFill/>
            <a:ln w="19050" cap="flat" cmpd="sng" algn="ctr">
              <a:solidFill>
                <a:srgbClr val="156082"/>
              </a:solidFill>
              <a:prstDash val="solid"/>
              <a:miter lim="800000"/>
              <a:tailEnd type="triangle"/>
            </a:ln>
            <a:effectLst/>
          </p:spPr>
        </p:cxnSp>
        <p:sp>
          <p:nvSpPr>
            <p:cNvPr id="164" name="CasellaDiTesto 163">
              <a:extLst>
                <a:ext uri="{FF2B5EF4-FFF2-40B4-BE49-F238E27FC236}">
                  <a16:creationId xmlns:a16="http://schemas.microsoft.com/office/drawing/2014/main" id="{4FFAE241-D98B-D62D-FB11-DF78F41551D3}"/>
                </a:ext>
              </a:extLst>
            </p:cNvPr>
            <p:cNvSpPr txBox="1"/>
            <p:nvPr/>
          </p:nvSpPr>
          <p:spPr>
            <a:xfrm>
              <a:off x="1571774" y="-24877"/>
              <a:ext cx="1134131" cy="3996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ptos" panose="02110004020202020204"/>
                </a:rPr>
                <a:t>sheaths</a:t>
              </a:r>
            </a:p>
          </p:txBody>
        </p:sp>
      </p:grpSp>
      <p:sp>
        <p:nvSpPr>
          <p:cNvPr id="2" name="Segnaposto data 1">
            <a:extLst>
              <a:ext uri="{FF2B5EF4-FFF2-40B4-BE49-F238E27FC236}">
                <a16:creationId xmlns:a16="http://schemas.microsoft.com/office/drawing/2014/main" id="{A46CC2A0-F4AA-49ED-932A-C3C3939F3CD3}"/>
              </a:ext>
            </a:extLst>
          </p:cNvPr>
          <p:cNvSpPr>
            <a:spLocks noGrp="1"/>
          </p:cNvSpPr>
          <p:nvPr>
            <p:ph type="dt" sz="half" idx="10"/>
          </p:nvPr>
        </p:nvSpPr>
        <p:spPr/>
        <p:txBody>
          <a:bodyPr/>
          <a:lstStyle/>
          <a:p>
            <a:r>
              <a:rPr lang="it-IT"/>
              <a:t>Conferenza Italiana Plasmi, 4 Febbraio 2026, Frascati</a:t>
            </a:r>
            <a:endParaRPr lang="en-US"/>
          </a:p>
        </p:txBody>
      </p:sp>
      <p:sp>
        <p:nvSpPr>
          <p:cNvPr id="6" name="Segnaposto data 11">
            <a:extLst>
              <a:ext uri="{FF2B5EF4-FFF2-40B4-BE49-F238E27FC236}">
                <a16:creationId xmlns:a16="http://schemas.microsoft.com/office/drawing/2014/main" id="{AF73DEA2-E2CC-EDBE-E32C-772DD45950C6}"/>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4539A04C-13CA-CEF7-5555-3292DFB94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Tree>
    <p:extLst>
      <p:ext uri="{BB962C8B-B14F-4D97-AF65-F5344CB8AC3E}">
        <p14:creationId xmlns:p14="http://schemas.microsoft.com/office/powerpoint/2010/main" val="316389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A33F2-AA92-6E65-BFE7-1CE27CC64099}"/>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52F5519B-89A2-0DB2-3A69-81B710B9CC12}"/>
              </a:ext>
            </a:extLst>
          </p:cNvPr>
          <p:cNvSpPr txBox="1"/>
          <p:nvPr/>
        </p:nvSpPr>
        <p:spPr>
          <a:xfrm>
            <a:off x="5324401" y="999439"/>
            <a:ext cx="6269428" cy="1384995"/>
          </a:xfrm>
          <a:prstGeom prst="rect">
            <a:avLst/>
          </a:prstGeom>
          <a:noFill/>
        </p:spPr>
        <p:txBody>
          <a:bodyPr wrap="square">
            <a:spAutoFit/>
          </a:bodyPr>
          <a:lstStyle/>
          <a:p>
            <a:pPr algn="just"/>
            <a:r>
              <a:rPr lang="en-GB" sz="1400" b="0" i="0" u="none" strike="noStrike" baseline="0" noProof="0" dirty="0"/>
              <a:t>Processes occurring at the surface include chemi- and physisorption of atoms and molecules, surface diffusion, desorption of atomic and molecular radicals, trapping of molecular fragments, sputtering and ion implantation. Each of these processes is active in a specific range of collisional energies according to the behaviour of the plasma species and surfaces involved in the interaction.</a:t>
            </a:r>
          </a:p>
        </p:txBody>
      </p:sp>
      <p:sp>
        <p:nvSpPr>
          <p:cNvPr id="2" name="Segnaposto data 1">
            <a:extLst>
              <a:ext uri="{FF2B5EF4-FFF2-40B4-BE49-F238E27FC236}">
                <a16:creationId xmlns:a16="http://schemas.microsoft.com/office/drawing/2014/main" id="{BD27A643-FEE9-0042-C9F7-630DA4F7AE23}"/>
              </a:ext>
            </a:extLst>
          </p:cNvPr>
          <p:cNvSpPr>
            <a:spLocks noGrp="1"/>
          </p:cNvSpPr>
          <p:nvPr>
            <p:ph type="dt" sz="half" idx="10"/>
          </p:nvPr>
        </p:nvSpPr>
        <p:spPr/>
        <p:txBody>
          <a:bodyPr/>
          <a:lstStyle/>
          <a:p>
            <a:r>
              <a:rPr lang="it-IT"/>
              <a:t>Conferenza Italiana Plasmi, 4 Febbraio 2026, Frascati</a:t>
            </a:r>
            <a:endParaRPr lang="en-US"/>
          </a:p>
        </p:txBody>
      </p:sp>
      <p:sp>
        <p:nvSpPr>
          <p:cNvPr id="6" name="Segnaposto data 11">
            <a:extLst>
              <a:ext uri="{FF2B5EF4-FFF2-40B4-BE49-F238E27FC236}">
                <a16:creationId xmlns:a16="http://schemas.microsoft.com/office/drawing/2014/main" id="{9D04D7A7-1307-B6CA-E930-19A7721BB52F}"/>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M. Rutigliano and V. Antoni</a:t>
            </a:r>
            <a:endParaRPr lang="en-US" dirty="0"/>
          </a:p>
        </p:txBody>
      </p:sp>
      <p:pic>
        <p:nvPicPr>
          <p:cNvPr id="5" name="Immagine 4" descr="Immagine che contiene testo, Carattere, logo, schermata&#10;&#10;Il contenuto generato dall'IA potrebbe non essere corretto.">
            <a:extLst>
              <a:ext uri="{FF2B5EF4-FFF2-40B4-BE49-F238E27FC236}">
                <a16:creationId xmlns:a16="http://schemas.microsoft.com/office/drawing/2014/main" id="{66065FF6-CA7E-C7F6-3DC8-4CF1D2856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9" name="Titolo 1">
            <a:extLst>
              <a:ext uri="{FF2B5EF4-FFF2-40B4-BE49-F238E27FC236}">
                <a16:creationId xmlns:a16="http://schemas.microsoft.com/office/drawing/2014/main" id="{F15C3177-5216-3D72-0B4D-7D90ABBFD14B}"/>
              </a:ext>
            </a:extLst>
          </p:cNvPr>
          <p:cNvSpPr txBox="1">
            <a:spLocks/>
          </p:cNvSpPr>
          <p:nvPr/>
        </p:nvSpPr>
        <p:spPr>
          <a:xfrm>
            <a:off x="598170" y="286244"/>
            <a:ext cx="10995659" cy="424062"/>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it-IT" sz="2500" b="1" dirty="0"/>
              <a:t>Plasma–</a:t>
            </a:r>
            <a:r>
              <a:rPr lang="it-IT" sz="2500" b="1" dirty="0" err="1"/>
              <a:t>surface</a:t>
            </a:r>
            <a:r>
              <a:rPr lang="it-IT" sz="2500" b="1" dirty="0"/>
              <a:t> </a:t>
            </a:r>
            <a:r>
              <a:rPr lang="it-IT" sz="2500" b="1" dirty="0" err="1"/>
              <a:t>processes</a:t>
            </a:r>
            <a:endParaRPr lang="en-GB" sz="2500" cap="small" noProof="0" dirty="0">
              <a:solidFill>
                <a:schemeClr val="accent4"/>
              </a:solidFill>
            </a:endParaRPr>
          </a:p>
        </p:txBody>
      </p:sp>
      <p:grpSp>
        <p:nvGrpSpPr>
          <p:cNvPr id="10" name="Gruppo 9">
            <a:extLst>
              <a:ext uri="{FF2B5EF4-FFF2-40B4-BE49-F238E27FC236}">
                <a16:creationId xmlns:a16="http://schemas.microsoft.com/office/drawing/2014/main" id="{DB508660-1274-5F18-7B92-A8F45042FD96}"/>
              </a:ext>
            </a:extLst>
          </p:cNvPr>
          <p:cNvGrpSpPr/>
          <p:nvPr/>
        </p:nvGrpSpPr>
        <p:grpSpPr>
          <a:xfrm>
            <a:off x="646296" y="833417"/>
            <a:ext cx="4405764" cy="2322356"/>
            <a:chOff x="515938" y="1494701"/>
            <a:chExt cx="4585727" cy="2445001"/>
          </a:xfrm>
        </p:grpSpPr>
        <p:pic>
          <p:nvPicPr>
            <p:cNvPr id="11" name="Immagine 10">
              <a:extLst>
                <a:ext uri="{FF2B5EF4-FFF2-40B4-BE49-F238E27FC236}">
                  <a16:creationId xmlns:a16="http://schemas.microsoft.com/office/drawing/2014/main" id="{CAD54101-920E-B7EA-A4D4-33C780204FFB}"/>
                </a:ext>
              </a:extLst>
            </p:cNvPr>
            <p:cNvPicPr>
              <a:picLocks noChangeAspect="1"/>
            </p:cNvPicPr>
            <p:nvPr/>
          </p:nvPicPr>
          <p:blipFill>
            <a:blip r:embed="rId4"/>
            <a:stretch>
              <a:fillRect/>
            </a:stretch>
          </p:blipFill>
          <p:spPr>
            <a:xfrm>
              <a:off x="515938" y="1494701"/>
              <a:ext cx="4585727" cy="2286908"/>
            </a:xfrm>
            <a:prstGeom prst="rect">
              <a:avLst/>
            </a:prstGeom>
          </p:spPr>
        </p:pic>
        <p:sp>
          <p:nvSpPr>
            <p:cNvPr id="12" name="CasellaDiTesto 11">
              <a:extLst>
                <a:ext uri="{FF2B5EF4-FFF2-40B4-BE49-F238E27FC236}">
                  <a16:creationId xmlns:a16="http://schemas.microsoft.com/office/drawing/2014/main" id="{3D6DF0F3-7EDA-E2B6-E4E2-24A1157FC8C4}"/>
                </a:ext>
              </a:extLst>
            </p:cNvPr>
            <p:cNvSpPr txBox="1"/>
            <p:nvPr/>
          </p:nvSpPr>
          <p:spPr>
            <a:xfrm>
              <a:off x="2015184" y="3708719"/>
              <a:ext cx="2874385" cy="230983"/>
            </a:xfrm>
            <a:prstGeom prst="rect">
              <a:avLst/>
            </a:prstGeom>
            <a:noFill/>
          </p:spPr>
          <p:txBody>
            <a:bodyPr wrap="square">
              <a:spAutoFit/>
            </a:bodyPr>
            <a:lstStyle/>
            <a:p>
              <a:r>
                <a:rPr lang="it-IT" sz="800" b="0" i="0" u="none" strike="noStrike" baseline="0">
                  <a:latin typeface="Times-Roman"/>
                </a:rPr>
                <a:t>T </a:t>
              </a:r>
              <a:r>
                <a:rPr lang="it-IT" sz="800" b="0" i="0" u="none" strike="noStrike" baseline="0" err="1">
                  <a:latin typeface="Times-Roman"/>
                </a:rPr>
                <a:t>Shirafuji</a:t>
              </a:r>
              <a:r>
                <a:rPr lang="it-IT" sz="800" b="0" i="0" u="none" strike="noStrike" baseline="0">
                  <a:latin typeface="Times-Roman"/>
                </a:rPr>
                <a:t> et al., J. </a:t>
              </a:r>
              <a:r>
                <a:rPr lang="it-IT" sz="800" b="0" i="0" u="none" strike="noStrike" baseline="0" err="1">
                  <a:latin typeface="Times-Roman"/>
                </a:rPr>
                <a:t>Phys</a:t>
              </a:r>
              <a:r>
                <a:rPr lang="it-IT" sz="800" b="0" i="0" u="none" strike="noStrike" baseline="0">
                  <a:latin typeface="Times-Roman"/>
                </a:rPr>
                <a:t>. D: </a:t>
              </a:r>
              <a:r>
                <a:rPr lang="it-IT" sz="800" b="0" i="0" u="none" strike="noStrike" baseline="0" err="1">
                  <a:latin typeface="Times-Roman"/>
                </a:rPr>
                <a:t>Appl</a:t>
              </a:r>
              <a:r>
                <a:rPr lang="it-IT" sz="800" b="0" i="0" u="none" strike="noStrike" baseline="0">
                  <a:latin typeface="Times-Roman"/>
                </a:rPr>
                <a:t>. </a:t>
              </a:r>
              <a:r>
                <a:rPr lang="it-IT" sz="800" b="0" i="0" u="none" strike="noStrike" baseline="0" err="1">
                  <a:latin typeface="Times-Roman"/>
                </a:rPr>
                <a:t>Phys</a:t>
              </a:r>
              <a:r>
                <a:rPr lang="it-IT" sz="800" b="0" i="0" u="none" strike="noStrike" baseline="0">
                  <a:latin typeface="Times-Roman"/>
                </a:rPr>
                <a:t>. </a:t>
              </a:r>
              <a:r>
                <a:rPr lang="it-IT" sz="800" b="1" i="0" u="none" strike="noStrike" baseline="0">
                  <a:latin typeface="Times-Bold"/>
                </a:rPr>
                <a:t>37 </a:t>
              </a:r>
              <a:r>
                <a:rPr lang="it-IT" sz="800" b="0" i="0" u="none" strike="noStrike" baseline="0">
                  <a:latin typeface="Times-Roman"/>
                </a:rPr>
                <a:t>(2004) R49–R73</a:t>
              </a:r>
              <a:endParaRPr lang="it-IT"/>
            </a:p>
          </p:txBody>
        </p:sp>
      </p:grpSp>
      <p:sp>
        <p:nvSpPr>
          <p:cNvPr id="13" name="CasellaDiTesto 12">
            <a:extLst>
              <a:ext uri="{FF2B5EF4-FFF2-40B4-BE49-F238E27FC236}">
                <a16:creationId xmlns:a16="http://schemas.microsoft.com/office/drawing/2014/main" id="{1587AE78-1970-DFA8-13AA-9891545873E4}"/>
              </a:ext>
            </a:extLst>
          </p:cNvPr>
          <p:cNvSpPr txBox="1"/>
          <p:nvPr/>
        </p:nvSpPr>
        <p:spPr>
          <a:xfrm>
            <a:off x="757290" y="3702228"/>
            <a:ext cx="10607397" cy="523220"/>
          </a:xfrm>
          <a:prstGeom prst="rect">
            <a:avLst/>
          </a:prstGeom>
          <a:noFill/>
        </p:spPr>
        <p:txBody>
          <a:bodyPr wrap="square">
            <a:spAutoFit/>
          </a:bodyPr>
          <a:lstStyle/>
          <a:p>
            <a:pPr algn="just"/>
            <a:r>
              <a:rPr lang="en-US" sz="1400" dirty="0"/>
              <a:t>Heterogeneous processes play a main role in plasma–wall interactions and plasma processing reactors where the main purpose is to etch or grow materials with well-defined functional properties.</a:t>
            </a:r>
            <a:endParaRPr lang="it-IT" sz="1400" dirty="0"/>
          </a:p>
        </p:txBody>
      </p:sp>
      <p:sp>
        <p:nvSpPr>
          <p:cNvPr id="14" name="CasellaDiTesto 13">
            <a:extLst>
              <a:ext uri="{FF2B5EF4-FFF2-40B4-BE49-F238E27FC236}">
                <a16:creationId xmlns:a16="http://schemas.microsoft.com/office/drawing/2014/main" id="{599DC78D-0BE1-2034-B9D5-89B17511662B}"/>
              </a:ext>
            </a:extLst>
          </p:cNvPr>
          <p:cNvSpPr txBox="1"/>
          <p:nvPr/>
        </p:nvSpPr>
        <p:spPr>
          <a:xfrm>
            <a:off x="773604" y="4730890"/>
            <a:ext cx="10659834" cy="738664"/>
          </a:xfrm>
          <a:prstGeom prst="rect">
            <a:avLst/>
          </a:prstGeom>
          <a:noFill/>
        </p:spPr>
        <p:txBody>
          <a:bodyPr wrap="square">
            <a:spAutoFit/>
          </a:bodyPr>
          <a:lstStyle/>
          <a:p>
            <a:pPr algn="just"/>
            <a:r>
              <a:rPr lang="en-GB" sz="1400" b="0" i="0" u="none" strike="noStrike" baseline="0" noProof="0" dirty="0"/>
              <a:t>The reaction kinetics of plasma systems is generally very complex due to the large number of collisional</a:t>
            </a:r>
            <a:r>
              <a:rPr lang="en-GB" sz="1400" noProof="0" dirty="0"/>
              <a:t> </a:t>
            </a:r>
            <a:r>
              <a:rPr lang="en-GB" sz="1400" b="0" i="0" u="none" strike="noStrike" baseline="0" noProof="0" dirty="0"/>
              <a:t>processes occurring in the plasma volume and at the plasma–surface interface; nevertheless, the rate-determining step that controls the kinetics overall is, very often, surface adsorption of molecules/atoms.</a:t>
            </a:r>
            <a:endParaRPr lang="en-GB" sz="1400" noProof="0" dirty="0"/>
          </a:p>
        </p:txBody>
      </p:sp>
    </p:spTree>
    <p:extLst>
      <p:ext uri="{BB962C8B-B14F-4D97-AF65-F5344CB8AC3E}">
        <p14:creationId xmlns:p14="http://schemas.microsoft.com/office/powerpoint/2010/main" val="305485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B3E6C4-F05E-5324-7571-B56BC6A80B77}"/>
              </a:ext>
            </a:extLst>
          </p:cNvPr>
          <p:cNvSpPr txBox="1">
            <a:spLocks/>
          </p:cNvSpPr>
          <p:nvPr/>
        </p:nvSpPr>
        <p:spPr>
          <a:xfrm>
            <a:off x="598170" y="286244"/>
            <a:ext cx="10995659" cy="424062"/>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it-IT" sz="2500" b="1" dirty="0" err="1"/>
              <a:t>Atoms</a:t>
            </a:r>
            <a:r>
              <a:rPr lang="it-IT" sz="2500" b="1" dirty="0"/>
              <a:t>/Molecules </a:t>
            </a:r>
            <a:r>
              <a:rPr lang="it-IT" sz="2500" b="1" dirty="0" err="1"/>
              <a:t>at</a:t>
            </a:r>
            <a:r>
              <a:rPr lang="it-IT" sz="2500" b="1" dirty="0"/>
              <a:t> Surface in LTP</a:t>
            </a:r>
            <a:endParaRPr lang="en-GB" sz="2500" cap="small" noProof="0" dirty="0">
              <a:solidFill>
                <a:schemeClr val="accent4"/>
              </a:solidFill>
            </a:endParaRPr>
          </a:p>
        </p:txBody>
      </p:sp>
      <p:sp>
        <p:nvSpPr>
          <p:cNvPr id="10" name="Segnaposto data 9">
            <a:extLst>
              <a:ext uri="{FF2B5EF4-FFF2-40B4-BE49-F238E27FC236}">
                <a16:creationId xmlns:a16="http://schemas.microsoft.com/office/drawing/2014/main" id="{6534796F-47FB-F539-4236-96371D48B839}"/>
              </a:ext>
            </a:extLst>
          </p:cNvPr>
          <p:cNvSpPr>
            <a:spLocks noGrp="1"/>
          </p:cNvSpPr>
          <p:nvPr>
            <p:ph type="dt" sz="half" idx="10"/>
          </p:nvPr>
        </p:nvSpPr>
        <p:spPr/>
        <p:txBody>
          <a:bodyPr/>
          <a:lstStyle/>
          <a:p>
            <a:r>
              <a:rPr lang="it-IT"/>
              <a:t>Conferenza Italiana Plasmi, 4 Febbraio 2026, Frascati</a:t>
            </a:r>
            <a:endParaRPr lang="en-US"/>
          </a:p>
        </p:txBody>
      </p:sp>
      <p:sp>
        <p:nvSpPr>
          <p:cNvPr id="13" name="Segnaposto data 11">
            <a:extLst>
              <a:ext uri="{FF2B5EF4-FFF2-40B4-BE49-F238E27FC236}">
                <a16:creationId xmlns:a16="http://schemas.microsoft.com/office/drawing/2014/main" id="{DA79B3EE-EAC6-2C72-5AE0-DDFFCB2E1FF7}"/>
              </a:ext>
            </a:extLst>
          </p:cNvPr>
          <p:cNvSpPr txBox="1">
            <a:spLocks/>
          </p:cNvSpPr>
          <p:nvPr/>
        </p:nvSpPr>
        <p:spPr>
          <a:xfrm>
            <a:off x="10119740" y="6453436"/>
            <a:ext cx="1596435" cy="308453"/>
          </a:xfrm>
          <a:prstGeom prst="rect">
            <a:avLst/>
          </a:prstGeom>
        </p:spPr>
        <p:txBody>
          <a:bodyPr vert="horz" lIns="91440" tIns="45720" rIns="91440" bIns="45720" rtlCol="0" anchor="t"/>
          <a:lstStyle>
            <a:defPPr>
              <a:defRPr lang="it-IT"/>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err="1"/>
              <a:t>M.Rutigliano</a:t>
            </a:r>
            <a:r>
              <a:rPr lang="it-IT"/>
              <a:t> and V. Antoni</a:t>
            </a:r>
            <a:endParaRPr lang="en-US"/>
          </a:p>
        </p:txBody>
      </p:sp>
      <p:sp>
        <p:nvSpPr>
          <p:cNvPr id="18" name="CasellaDiTesto 17">
            <a:extLst>
              <a:ext uri="{FF2B5EF4-FFF2-40B4-BE49-F238E27FC236}">
                <a16:creationId xmlns:a16="http://schemas.microsoft.com/office/drawing/2014/main" id="{6426EB7B-334C-AE96-375A-4A31B062E2E7}"/>
              </a:ext>
            </a:extLst>
          </p:cNvPr>
          <p:cNvSpPr txBox="1"/>
          <p:nvPr/>
        </p:nvSpPr>
        <p:spPr>
          <a:xfrm>
            <a:off x="630929" y="972942"/>
            <a:ext cx="10995659" cy="523220"/>
          </a:xfrm>
          <a:prstGeom prst="rect">
            <a:avLst/>
          </a:prstGeom>
          <a:noFill/>
        </p:spPr>
        <p:txBody>
          <a:bodyPr wrap="square">
            <a:spAutoFit/>
          </a:bodyPr>
          <a:lstStyle/>
          <a:p>
            <a:pPr algn="just"/>
            <a:r>
              <a:rPr lang="en-GB" sz="1400" noProof="0" dirty="0"/>
              <a:t>The chemi-/ physi-sorption of molecules and atoms on surfaces is responsible for two surface reaction processes that play a key role in the chemical reactivity of </a:t>
            </a:r>
            <a:r>
              <a:rPr lang="en-GB" sz="1400" b="1" noProof="0" dirty="0">
                <a:solidFill>
                  <a:srgbClr val="C00000"/>
                </a:solidFill>
              </a:rPr>
              <a:t>LTP</a:t>
            </a:r>
            <a:r>
              <a:rPr lang="en-GB" sz="1400" noProof="0" dirty="0"/>
              <a:t> plasmas, i.e. </a:t>
            </a:r>
          </a:p>
        </p:txBody>
      </p:sp>
      <p:sp>
        <p:nvSpPr>
          <p:cNvPr id="19" name="CasellaDiTesto 18">
            <a:extLst>
              <a:ext uri="{FF2B5EF4-FFF2-40B4-BE49-F238E27FC236}">
                <a16:creationId xmlns:a16="http://schemas.microsoft.com/office/drawing/2014/main" id="{35E1786A-E3A3-CF2C-A767-5B46331C0B1C}"/>
              </a:ext>
            </a:extLst>
          </p:cNvPr>
          <p:cNvSpPr txBox="1"/>
          <p:nvPr/>
        </p:nvSpPr>
        <p:spPr>
          <a:xfrm>
            <a:off x="2420326" y="2800831"/>
            <a:ext cx="4769377" cy="1323439"/>
          </a:xfrm>
          <a:prstGeom prst="rect">
            <a:avLst/>
          </a:prstGeom>
          <a:noFill/>
        </p:spPr>
        <p:txBody>
          <a:bodyPr wrap="square">
            <a:spAutoFit/>
          </a:bodyPr>
          <a:lstStyle/>
          <a:p>
            <a:r>
              <a:rPr lang="en-GB" sz="1600" noProof="0" dirty="0"/>
              <a:t>                                 [AB(v</a:t>
            </a:r>
            <a:r>
              <a:rPr lang="en-GB" sz="1600" baseline="-25000" noProof="0" dirty="0"/>
              <a:t>f</a:t>
            </a:r>
            <a:r>
              <a:rPr lang="en-GB" sz="1600" noProof="0" dirty="0"/>
              <a:t>; j</a:t>
            </a:r>
            <a:r>
              <a:rPr lang="en-GB" sz="1600" baseline="-25000" noProof="0" dirty="0"/>
              <a:t>f</a:t>
            </a:r>
            <a:r>
              <a:rPr lang="en-GB" sz="1600" noProof="0" dirty="0"/>
              <a:t>)]</a:t>
            </a:r>
            <a:r>
              <a:rPr lang="en-GB" sz="1600" baseline="-25000" noProof="0" dirty="0"/>
              <a:t>gas</a:t>
            </a:r>
            <a:r>
              <a:rPr lang="en-GB" sz="1600" noProof="0" dirty="0"/>
              <a:t> + S</a:t>
            </a:r>
          </a:p>
          <a:p>
            <a:endParaRPr lang="en-GB" sz="1600" noProof="0" dirty="0"/>
          </a:p>
          <a:p>
            <a:r>
              <a:rPr lang="en-GB" sz="1600" noProof="0" dirty="0"/>
              <a:t>[AB(</a:t>
            </a:r>
            <a:r>
              <a:rPr lang="en-GB" sz="1600" i="1" noProof="0" dirty="0"/>
              <a:t>v</a:t>
            </a:r>
            <a:r>
              <a:rPr lang="en-GB" sz="1600" i="1" baseline="-25000" noProof="0" dirty="0"/>
              <a:t>i</a:t>
            </a:r>
            <a:r>
              <a:rPr lang="en-GB" sz="1600" noProof="0" dirty="0"/>
              <a:t> ,</a:t>
            </a:r>
            <a:r>
              <a:rPr lang="en-GB" sz="1600" i="1" noProof="0" dirty="0"/>
              <a:t>j</a:t>
            </a:r>
            <a:r>
              <a:rPr lang="en-GB" sz="1600" i="1" baseline="-25000" dirty="0"/>
              <a:t>i </a:t>
            </a:r>
            <a:r>
              <a:rPr lang="en-GB" sz="1600" noProof="0" dirty="0"/>
              <a:t>)]</a:t>
            </a:r>
            <a:r>
              <a:rPr lang="en-GB" sz="1600" baseline="-25000" noProof="0" dirty="0"/>
              <a:t>gas</a:t>
            </a:r>
            <a:r>
              <a:rPr lang="en-GB" sz="1600" noProof="0" dirty="0"/>
              <a:t> + S   →</a:t>
            </a:r>
          </a:p>
          <a:p>
            <a:r>
              <a:rPr lang="en-GB" sz="1600" noProof="0" dirty="0"/>
              <a:t>		   </a:t>
            </a:r>
          </a:p>
          <a:p>
            <a:r>
              <a:rPr lang="en-GB" sz="1600" dirty="0"/>
              <a:t>                                 </a:t>
            </a:r>
            <a:r>
              <a:rPr lang="en-GB" sz="1600" noProof="0" dirty="0"/>
              <a:t>A</a:t>
            </a:r>
            <a:r>
              <a:rPr lang="en-GB" sz="1600" baseline="-25000" noProof="0" dirty="0"/>
              <a:t>ads</a:t>
            </a:r>
            <a:r>
              <a:rPr lang="en-GB" sz="1600" noProof="0" dirty="0"/>
              <a:t>*S +B</a:t>
            </a:r>
            <a:r>
              <a:rPr lang="en-GB" sz="1600" baseline="-25000" noProof="0" dirty="0"/>
              <a:t>ads</a:t>
            </a:r>
            <a:r>
              <a:rPr lang="en-GB" sz="1600" noProof="0" dirty="0"/>
              <a:t>*S</a:t>
            </a:r>
            <a:endParaRPr lang="en-GB" sz="1600" noProof="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CasellaDiTesto 19">
            <a:extLst>
              <a:ext uri="{FF2B5EF4-FFF2-40B4-BE49-F238E27FC236}">
                <a16:creationId xmlns:a16="http://schemas.microsoft.com/office/drawing/2014/main" id="{B24EF9D0-8960-2862-6C11-B1BE72731912}"/>
              </a:ext>
            </a:extLst>
          </p:cNvPr>
          <p:cNvSpPr txBox="1"/>
          <p:nvPr/>
        </p:nvSpPr>
        <p:spPr>
          <a:xfrm>
            <a:off x="632052" y="5574467"/>
            <a:ext cx="6400406" cy="338554"/>
          </a:xfrm>
          <a:prstGeom prst="rect">
            <a:avLst/>
          </a:prstGeom>
          <a:noFill/>
        </p:spPr>
        <p:txBody>
          <a:bodyPr wrap="square">
            <a:spAutoFit/>
          </a:bodyPr>
          <a:lstStyle/>
          <a:p>
            <a:r>
              <a:rPr lang="en-GB" sz="1400" b="0" i="0" u="none" strike="noStrike" baseline="0" noProof="0" dirty="0"/>
              <a:t>atom recombination at surfaces</a:t>
            </a:r>
            <a:r>
              <a:rPr lang="en-GB" sz="1600" b="0" i="0" u="none" strike="noStrike" baseline="0" noProof="0" dirty="0"/>
              <a:t>:</a:t>
            </a:r>
            <a:endParaRPr lang="en-GB" sz="1600" noProof="0" dirty="0"/>
          </a:p>
        </p:txBody>
      </p:sp>
      <p:sp>
        <p:nvSpPr>
          <p:cNvPr id="21" name="CasellaDiTesto 20">
            <a:extLst>
              <a:ext uri="{FF2B5EF4-FFF2-40B4-BE49-F238E27FC236}">
                <a16:creationId xmlns:a16="http://schemas.microsoft.com/office/drawing/2014/main" id="{A8A2ED7E-3B4C-8D27-B11F-7E26E1818497}"/>
              </a:ext>
            </a:extLst>
          </p:cNvPr>
          <p:cNvSpPr txBox="1"/>
          <p:nvPr/>
        </p:nvSpPr>
        <p:spPr>
          <a:xfrm>
            <a:off x="2420326" y="5431342"/>
            <a:ext cx="4680046" cy="463781"/>
          </a:xfrm>
          <a:prstGeom prst="rect">
            <a:avLst/>
          </a:prstGeom>
          <a:noFill/>
        </p:spPr>
        <p:txBody>
          <a:bodyPr wrap="square">
            <a:spAutoFit/>
          </a:bodyPr>
          <a:lstStyle/>
          <a:p>
            <a:pPr algn="ctr">
              <a:lnSpc>
                <a:spcPct val="150000"/>
              </a:lnSpc>
              <a:spcAft>
                <a:spcPts val="0"/>
              </a:spcAft>
            </a:pPr>
            <a:r>
              <a:rPr lang="en-GB" sz="1800" noProof="0" dirty="0">
                <a:solidFill>
                  <a:schemeClr val="tx1"/>
                </a:solidFill>
                <a:effectLst/>
              </a:rPr>
              <a:t>A</a:t>
            </a:r>
            <a:r>
              <a:rPr lang="en-GB" sz="1800" baseline="-25000" noProof="0" dirty="0">
                <a:solidFill>
                  <a:schemeClr val="tx1"/>
                </a:solidFill>
                <a:effectLst/>
              </a:rPr>
              <a:t>gas</a:t>
            </a:r>
            <a:r>
              <a:rPr lang="en-GB" sz="1800" noProof="0" dirty="0">
                <a:solidFill>
                  <a:schemeClr val="tx1"/>
                </a:solidFill>
                <a:effectLst/>
              </a:rPr>
              <a:t>+ B</a:t>
            </a:r>
            <a:r>
              <a:rPr lang="en-GB" sz="1800" baseline="-25000" noProof="0" dirty="0">
                <a:solidFill>
                  <a:schemeClr val="tx1"/>
                </a:solidFill>
                <a:effectLst/>
              </a:rPr>
              <a:t>ads</a:t>
            </a:r>
            <a:r>
              <a:rPr lang="en-GB" noProof="0" dirty="0"/>
              <a:t> + </a:t>
            </a:r>
            <a:r>
              <a:rPr lang="en-GB" sz="1800" noProof="0" dirty="0">
                <a:solidFill>
                  <a:schemeClr val="tx1"/>
                </a:solidFill>
                <a:effectLst/>
              </a:rPr>
              <a:t>S </a:t>
            </a:r>
            <a:r>
              <a:rPr lang="en-GB" noProof="0" dirty="0"/>
              <a:t>→ AB(</a:t>
            </a:r>
            <a:r>
              <a:rPr lang="en-GB" i="1" noProof="0" dirty="0"/>
              <a:t>v</a:t>
            </a:r>
            <a:r>
              <a:rPr lang="en-GB" noProof="0" dirty="0"/>
              <a:t>; </a:t>
            </a:r>
            <a:r>
              <a:rPr lang="en-GB" i="1" noProof="0" dirty="0"/>
              <a:t>j</a:t>
            </a:r>
            <a:r>
              <a:rPr lang="en-GB" noProof="0" dirty="0"/>
              <a:t>)+S</a:t>
            </a:r>
            <a:r>
              <a:rPr lang="en-GB" sz="1800" noProof="0" dirty="0">
                <a:solidFill>
                  <a:schemeClr val="tx1"/>
                </a:solidFill>
                <a:effectLst/>
                <a:sym typeface="Wingdings" panose="05000000000000000000" pitchFamily="2" charset="2"/>
              </a:rPr>
              <a:t> </a:t>
            </a:r>
            <a:endParaRPr lang="en-GB" sz="180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descr="Immagine che contiene testo, Carattere, logo, schermata&#10;&#10;Il contenuto generato dall'IA potrebbe non essere corretto.">
            <a:extLst>
              <a:ext uri="{FF2B5EF4-FFF2-40B4-BE49-F238E27FC236}">
                <a16:creationId xmlns:a16="http://schemas.microsoft.com/office/drawing/2014/main" id="{E0EFCF11-74C5-6A47-4169-5E674362D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778" y="6320494"/>
            <a:ext cx="1249465" cy="537506"/>
          </a:xfrm>
          <a:prstGeom prst="rect">
            <a:avLst/>
          </a:prstGeom>
        </p:spPr>
      </p:pic>
      <p:sp>
        <p:nvSpPr>
          <p:cNvPr id="4" name="CasellaDiTesto 3">
            <a:extLst>
              <a:ext uri="{FF2B5EF4-FFF2-40B4-BE49-F238E27FC236}">
                <a16:creationId xmlns:a16="http://schemas.microsoft.com/office/drawing/2014/main" id="{FE5642DA-F2E6-8872-9556-E5AA42572146}"/>
              </a:ext>
            </a:extLst>
          </p:cNvPr>
          <p:cNvSpPr txBox="1"/>
          <p:nvPr/>
        </p:nvSpPr>
        <p:spPr>
          <a:xfrm>
            <a:off x="6650884" y="3549948"/>
            <a:ext cx="4214491" cy="954107"/>
          </a:xfrm>
          <a:prstGeom prst="rect">
            <a:avLst/>
          </a:prstGeom>
          <a:noFill/>
        </p:spPr>
        <p:txBody>
          <a:bodyPr wrap="square" rtlCol="0">
            <a:spAutoFit/>
          </a:bodyPr>
          <a:lstStyle/>
          <a:p>
            <a:r>
              <a:rPr lang="it-IT" sz="1400" i="1" dirty="0"/>
              <a:t>Surface reactions and  </a:t>
            </a:r>
            <a:r>
              <a:rPr lang="it-IT" sz="1400" i="1" dirty="0" err="1"/>
              <a:t>modifications</a:t>
            </a:r>
            <a:r>
              <a:rPr lang="it-IT" sz="1400" i="1" dirty="0"/>
              <a:t> </a:t>
            </a:r>
          </a:p>
          <a:p>
            <a:endParaRPr lang="en-US" sz="1400" b="1" i="1" dirty="0">
              <a:solidFill>
                <a:srgbClr val="0000FF"/>
              </a:solidFill>
            </a:endParaRPr>
          </a:p>
          <a:p>
            <a:r>
              <a:rPr lang="en-US" sz="1400" b="1" i="1" dirty="0">
                <a:solidFill>
                  <a:srgbClr val="0000FF"/>
                </a:solidFill>
              </a:rPr>
              <a:t>Atoms </a:t>
            </a:r>
            <a:r>
              <a:rPr lang="en-US" sz="1400" i="1" dirty="0"/>
              <a:t>diffusing from the wall into the plasma volume act as very effective </a:t>
            </a:r>
            <a:r>
              <a:rPr lang="en-US" sz="1400" b="1" i="1" dirty="0">
                <a:solidFill>
                  <a:srgbClr val="0000FF"/>
                </a:solidFill>
              </a:rPr>
              <a:t>collisional quenchers</a:t>
            </a:r>
            <a:r>
              <a:rPr lang="en-US" sz="1400" i="1" dirty="0"/>
              <a:t>.</a:t>
            </a:r>
            <a:endParaRPr lang="it-IT" sz="1400" i="1" dirty="0"/>
          </a:p>
        </p:txBody>
      </p:sp>
      <p:sp>
        <p:nvSpPr>
          <p:cNvPr id="6" name="Freccia a destra 5">
            <a:extLst>
              <a:ext uri="{FF2B5EF4-FFF2-40B4-BE49-F238E27FC236}">
                <a16:creationId xmlns:a16="http://schemas.microsoft.com/office/drawing/2014/main" id="{037C7DDF-07A9-DC0C-12E6-350541F40A3F}"/>
              </a:ext>
            </a:extLst>
          </p:cNvPr>
          <p:cNvSpPr/>
          <p:nvPr/>
        </p:nvSpPr>
        <p:spPr>
          <a:xfrm>
            <a:off x="6095998" y="3878018"/>
            <a:ext cx="350635" cy="1777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1925D5B4-54EA-5DB4-362C-629FCBAC3852}"/>
              </a:ext>
            </a:extLst>
          </p:cNvPr>
          <p:cNvSpPr/>
          <p:nvPr/>
        </p:nvSpPr>
        <p:spPr>
          <a:xfrm>
            <a:off x="6095999" y="2906692"/>
            <a:ext cx="350635" cy="1777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0C4981F6-4B1D-8564-7974-4EEE36ED18C2}"/>
              </a:ext>
            </a:extLst>
          </p:cNvPr>
          <p:cNvSpPr txBox="1"/>
          <p:nvPr/>
        </p:nvSpPr>
        <p:spPr>
          <a:xfrm>
            <a:off x="6624256" y="2626242"/>
            <a:ext cx="3388242" cy="738664"/>
          </a:xfrm>
          <a:prstGeom prst="rect">
            <a:avLst/>
          </a:prstGeom>
          <a:noFill/>
        </p:spPr>
        <p:txBody>
          <a:bodyPr wrap="square" rtlCol="0">
            <a:spAutoFit/>
          </a:bodyPr>
          <a:lstStyle/>
          <a:p>
            <a:r>
              <a:rPr lang="en-US" sz="1400" dirty="0"/>
              <a:t>Energy exchange with the wall</a:t>
            </a:r>
          </a:p>
          <a:p>
            <a:endParaRPr lang="en-US" sz="1400" dirty="0"/>
          </a:p>
          <a:p>
            <a:r>
              <a:rPr lang="en-US" sz="1400" dirty="0"/>
              <a:t>Molecules reflected in different states </a:t>
            </a:r>
            <a:endParaRPr lang="it-IT" dirty="0"/>
          </a:p>
        </p:txBody>
      </p:sp>
      <p:sp>
        <p:nvSpPr>
          <p:cNvPr id="12" name="CasellaDiTesto 11">
            <a:extLst>
              <a:ext uri="{FF2B5EF4-FFF2-40B4-BE49-F238E27FC236}">
                <a16:creationId xmlns:a16="http://schemas.microsoft.com/office/drawing/2014/main" id="{C2828D02-1559-17E8-8D84-5F3B80FA8336}"/>
              </a:ext>
            </a:extLst>
          </p:cNvPr>
          <p:cNvSpPr txBox="1"/>
          <p:nvPr/>
        </p:nvSpPr>
        <p:spPr>
          <a:xfrm>
            <a:off x="6626724" y="5329187"/>
            <a:ext cx="5089451" cy="954107"/>
          </a:xfrm>
          <a:prstGeom prst="rect">
            <a:avLst/>
          </a:prstGeom>
          <a:noFill/>
        </p:spPr>
        <p:txBody>
          <a:bodyPr wrap="square" rtlCol="0">
            <a:spAutoFit/>
          </a:bodyPr>
          <a:lstStyle/>
          <a:p>
            <a:r>
              <a:rPr lang="en-US" sz="1400" dirty="0"/>
              <a:t>Effective source of </a:t>
            </a:r>
            <a:r>
              <a:rPr lang="en-US" sz="1400" b="1" dirty="0">
                <a:solidFill>
                  <a:srgbClr val="0000FF"/>
                </a:solidFill>
              </a:rPr>
              <a:t>energetically activated molecules</a:t>
            </a:r>
            <a:r>
              <a:rPr lang="en-US" sz="1400" dirty="0">
                <a:latin typeface="Times-Roman"/>
              </a:rPr>
              <a:t>.</a:t>
            </a:r>
            <a:endParaRPr lang="it-IT" sz="1400" dirty="0"/>
          </a:p>
          <a:p>
            <a:endParaRPr lang="en-US" sz="1400" dirty="0">
              <a:solidFill>
                <a:srgbClr val="000000"/>
              </a:solidFill>
            </a:endParaRPr>
          </a:p>
          <a:p>
            <a:r>
              <a:rPr lang="en-US" sz="1400" dirty="0">
                <a:solidFill>
                  <a:srgbClr val="000000"/>
                </a:solidFill>
              </a:rPr>
              <a:t>Important channel for surface </a:t>
            </a:r>
            <a:r>
              <a:rPr lang="en-US" sz="1400" b="1" dirty="0">
                <a:solidFill>
                  <a:srgbClr val="FF0000"/>
                </a:solidFill>
              </a:rPr>
              <a:t>atom abstraction </a:t>
            </a:r>
            <a:r>
              <a:rPr lang="en-US" sz="1400" dirty="0"/>
              <a:t>and </a:t>
            </a:r>
            <a:r>
              <a:rPr lang="en-US" sz="1400" b="1" dirty="0">
                <a:solidFill>
                  <a:srgbClr val="FF9900"/>
                </a:solidFill>
              </a:rPr>
              <a:t>atom consumption </a:t>
            </a:r>
            <a:r>
              <a:rPr lang="en-US" sz="1400" dirty="0"/>
              <a:t>in the plasma volume.</a:t>
            </a:r>
            <a:endParaRPr lang="it-IT" dirty="0"/>
          </a:p>
        </p:txBody>
      </p:sp>
      <p:sp>
        <p:nvSpPr>
          <p:cNvPr id="14" name="Freccia a destra 13">
            <a:extLst>
              <a:ext uri="{FF2B5EF4-FFF2-40B4-BE49-F238E27FC236}">
                <a16:creationId xmlns:a16="http://schemas.microsoft.com/office/drawing/2014/main" id="{D8A16DF6-3715-09E4-3239-CB409221D807}"/>
              </a:ext>
            </a:extLst>
          </p:cNvPr>
          <p:cNvSpPr/>
          <p:nvPr/>
        </p:nvSpPr>
        <p:spPr>
          <a:xfrm>
            <a:off x="6269022" y="5628476"/>
            <a:ext cx="350635" cy="1777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a:extLst>
              <a:ext uri="{FF2B5EF4-FFF2-40B4-BE49-F238E27FC236}">
                <a16:creationId xmlns:a16="http://schemas.microsoft.com/office/drawing/2014/main" id="{937ECF44-6E29-D7E2-9564-ACFD9A4E1FEE}"/>
              </a:ext>
            </a:extLst>
          </p:cNvPr>
          <p:cNvSpPr txBox="1"/>
          <p:nvPr/>
        </p:nvSpPr>
        <p:spPr>
          <a:xfrm>
            <a:off x="617179" y="1830958"/>
            <a:ext cx="6096000"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Univers Light"/>
                <a:ea typeface="+mn-ea"/>
                <a:cs typeface="+mn-cs"/>
              </a:rPr>
              <a:t>molecular ( dissociative) adsorption of roto-vibrationally excited molecules:</a:t>
            </a:r>
          </a:p>
        </p:txBody>
      </p:sp>
    </p:spTree>
    <p:extLst>
      <p:ext uri="{BB962C8B-B14F-4D97-AF65-F5344CB8AC3E}">
        <p14:creationId xmlns:p14="http://schemas.microsoft.com/office/powerpoint/2010/main" val="411157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anim calcmode="lin" valueType="num">
                                      <p:cBhvr additive="base">
                                        <p:cTn id="7"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xEl>
                                              <p:pRg st="4" end="4"/>
                                            </p:txEl>
                                          </p:spTgt>
                                        </p:tgtEl>
                                        <p:attrNameLst>
                                          <p:attrName>style.visibility</p:attrName>
                                        </p:attrNameLst>
                                      </p:cBhvr>
                                      <p:to>
                                        <p:strVal val="visible"/>
                                      </p:to>
                                    </p:set>
                                    <p:animEffect transition="in" filter="fade">
                                      <p:cBhvr>
                                        <p:cTn id="13" dur="1000"/>
                                        <p:tgtEl>
                                          <p:spTgt spid="19">
                                            <p:txEl>
                                              <p:pRg st="4" end="4"/>
                                            </p:txEl>
                                          </p:spTgt>
                                        </p:tgtEl>
                                      </p:cBhvr>
                                    </p:animEffect>
                                    <p:anim calcmode="lin" valueType="num">
                                      <p:cBhvr>
                                        <p:cTn id="14"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1000"/>
                                        <p:tgtEl>
                                          <p:spTgt spid="19">
                                            <p:txEl>
                                              <p:pRg st="0" end="0"/>
                                            </p:txEl>
                                          </p:spTgt>
                                        </p:tgtEl>
                                      </p:cBhvr>
                                    </p:animEffect>
                                    <p:anim calcmode="lin" valueType="num">
                                      <p:cBhvr>
                                        <p:cTn id="2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fade">
                                      <p:cBhvr>
                                        <p:cTn id="27" dur="1000"/>
                                        <p:tgtEl>
                                          <p:spTgt spid="19">
                                            <p:txEl>
                                              <p:pRg st="3" end="3"/>
                                            </p:txEl>
                                          </p:spTgt>
                                        </p:tgtEl>
                                      </p:cBhvr>
                                    </p:animEffect>
                                    <p:anim calcmode="lin" valueType="num">
                                      <p:cBhvr>
                                        <p:cTn id="28"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 calcmode="lin" valueType="num">
                                      <p:cBhvr additive="base">
                                        <p:cTn id="38"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 calcmode="lin" valueType="num">
                                      <p:cBhvr additive="base">
                                        <p:cTn id="44"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 calcmode="lin" valueType="num">
                                      <p:cBhvr additive="base">
                                        <p:cTn id="54"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11">
                                            <p:txEl>
                                              <p:pRg st="2" end="2"/>
                                            </p:txEl>
                                          </p:spTgt>
                                        </p:tgtEl>
                                        <p:attrNameLst>
                                          <p:attrName>style.visibility</p:attrName>
                                        </p:attrNameLst>
                                      </p:cBhvr>
                                      <p:to>
                                        <p:strVal val="visible"/>
                                      </p:to>
                                    </p:set>
                                    <p:anim calcmode="lin" valueType="num">
                                      <p:cBhvr additive="base">
                                        <p:cTn id="60"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grpId="0" nodeType="clickEffect">
                                  <p:stCondLst>
                                    <p:cond delay="0"/>
                                  </p:stCondLst>
                                  <p:childTnLst>
                                    <p:set>
                                      <p:cBhvr>
                                        <p:cTn id="75" dur="1" fill="hold">
                                          <p:stCondLst>
                                            <p:cond delay="0"/>
                                          </p:stCondLst>
                                        </p:cTn>
                                        <p:tgtEl>
                                          <p:spTgt spid="12">
                                            <p:txEl>
                                              <p:pRg st="0" end="0"/>
                                            </p:txEl>
                                          </p:spTgt>
                                        </p:tgtEl>
                                        <p:attrNameLst>
                                          <p:attrName>style.visibility</p:attrName>
                                        </p:attrNameLst>
                                      </p:cBhvr>
                                      <p:to>
                                        <p:strVal val="visible"/>
                                      </p:to>
                                    </p:set>
                                    <p:anim calcmode="lin" valueType="num">
                                      <p:cBhvr additive="base">
                                        <p:cTn id="76"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7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childTnLst>
                                    <p:set>
                                      <p:cBhvr>
                                        <p:cTn id="81" dur="1" fill="hold">
                                          <p:stCondLst>
                                            <p:cond delay="0"/>
                                          </p:stCondLst>
                                        </p:cTn>
                                        <p:tgtEl>
                                          <p:spTgt spid="12">
                                            <p:txEl>
                                              <p:pRg st="2" end="2"/>
                                            </p:txEl>
                                          </p:spTgt>
                                        </p:tgtEl>
                                        <p:attrNameLst>
                                          <p:attrName>style.visibility</p:attrName>
                                        </p:attrNameLst>
                                      </p:cBhvr>
                                      <p:to>
                                        <p:strVal val="visible"/>
                                      </p:to>
                                    </p:set>
                                    <p:anim calcmode="lin" valueType="num">
                                      <p:cBhvr additive="base">
                                        <p:cTn id="82"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20" grpId="0"/>
      <p:bldP spid="21" grpId="0"/>
      <p:bldP spid="4" grpId="0" build="p"/>
      <p:bldP spid="6" grpId="0" animBg="1"/>
      <p:bldP spid="8" grpId="0" animBg="1"/>
      <p:bldP spid="11" grpId="0" build="p"/>
      <p:bldP spid="12" grpId="0" build="p"/>
      <p:bldP spid="14" grpId="0" animBg="1"/>
    </p:bldLst>
  </p:timing>
</p:sld>
</file>

<file path=ppt/theme/theme1.xml><?xml version="1.0" encoding="utf-8"?>
<a:theme xmlns:a="http://schemas.openxmlformats.org/drawingml/2006/main" name="AdornVTI">
  <a:themeElements>
    <a:clrScheme name="GC1">
      <a:dk1>
        <a:sysClr val="windowText" lastClr="000000"/>
      </a:dk1>
      <a:lt1>
        <a:sysClr val="window" lastClr="FFFFFF"/>
      </a:lt1>
      <a:dk2>
        <a:srgbClr val="2C2830"/>
      </a:dk2>
      <a:lt2>
        <a:srgbClr val="E0DCE1"/>
      </a:lt2>
      <a:accent1>
        <a:srgbClr val="908193"/>
      </a:accent1>
      <a:accent2>
        <a:srgbClr val="A08889"/>
      </a:accent2>
      <a:accent3>
        <a:srgbClr val="B48C7E"/>
      </a:accent3>
      <a:accent4>
        <a:srgbClr val="809C9B"/>
      </a:accent4>
      <a:accent5>
        <a:srgbClr val="899F91"/>
      </a:accent5>
      <a:accent6>
        <a:srgbClr val="728274"/>
      </a:accent6>
      <a:hlink>
        <a:srgbClr val="837585"/>
      </a:hlink>
      <a:folHlink>
        <a:srgbClr val="677E83"/>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2.xml><?xml version="1.0" encoding="utf-8"?>
<a:theme xmlns:a="http://schemas.openxmlformats.org/drawingml/2006/main" name="TribuneVTI">
  <a:themeElements>
    <a:clrScheme name="amasis">
      <a:dk1>
        <a:sysClr val="windowText" lastClr="000000"/>
      </a:dk1>
      <a:lt1>
        <a:sysClr val="window" lastClr="FFFFFF"/>
      </a:lt1>
      <a:dk2>
        <a:srgbClr val="470401"/>
      </a:dk2>
      <a:lt2>
        <a:srgbClr val="EBE2E2"/>
      </a:lt2>
      <a:accent1>
        <a:srgbClr val="BD1209"/>
      </a:accent1>
      <a:accent2>
        <a:srgbClr val="F40600"/>
      </a:accent2>
      <a:accent3>
        <a:srgbClr val="F26216"/>
      </a:accent3>
      <a:accent4>
        <a:srgbClr val="F0800D"/>
      </a:accent4>
      <a:accent5>
        <a:srgbClr val="3EA8B6"/>
      </a:accent5>
      <a:accent6>
        <a:srgbClr val="005B6B"/>
      </a:accent6>
      <a:hlink>
        <a:srgbClr val="F40600"/>
      </a:hlink>
      <a:folHlink>
        <a:srgbClr val="1C7E8E"/>
      </a:folHlink>
    </a:clrScheme>
    <a:fontScheme name="Amasis-Univers">
      <a:majorFont>
        <a:latin typeface="Amasis MT Pro Medium"/>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buneVTI" id="{4D84C650-59FC-4F6B-ADA6-B11C508FF6CE}" vid="{0E07EAE6-ACBC-4250-8522-FC108A45043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4ab6ccd-8f82-4cc7-8f7b-9cee88ae6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71FD71491F37A64AA8409B26712A3AC7" ma:contentTypeVersion="18" ma:contentTypeDescription="Creare un nuovo documento." ma:contentTypeScope="" ma:versionID="b7192d2104ea574361650aa7ef0e13f2">
  <xsd:schema xmlns:xsd="http://www.w3.org/2001/XMLSchema" xmlns:xs="http://www.w3.org/2001/XMLSchema" xmlns:p="http://schemas.microsoft.com/office/2006/metadata/properties" xmlns:ns3="74ab6ccd-8f82-4cc7-8f7b-9cee88ae6a20" xmlns:ns4="5848523f-bec0-439e-8850-8a44b4c28d84" targetNamespace="http://schemas.microsoft.com/office/2006/metadata/properties" ma:root="true" ma:fieldsID="e7d20d1abb72802a3ad4a65822c2cac8" ns3:_="" ns4:_="">
    <xsd:import namespace="74ab6ccd-8f82-4cc7-8f7b-9cee88ae6a20"/>
    <xsd:import namespace="5848523f-bec0-439e-8850-8a44b4c28d8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ab6ccd-8f82-4cc7-8f7b-9cee88ae6a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48523f-bec0-439e-8850-8a44b4c28d84" elementFormDefault="qualified">
    <xsd:import namespace="http://schemas.microsoft.com/office/2006/documentManagement/types"/>
    <xsd:import namespace="http://schemas.microsoft.com/office/infopath/2007/PartnerControls"/>
    <xsd:element name="SharedWithUsers" ma:index="16"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Condiviso con dettagli" ma:internalName="SharedWithDetails" ma:readOnly="true">
      <xsd:simpleType>
        <xsd:restriction base="dms:Note">
          <xsd:maxLength value="255"/>
        </xsd:restriction>
      </xsd:simpleType>
    </xsd:element>
    <xsd:element name="SharingHintHash" ma:index="18"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2609B2-933F-47E4-B4CB-5F0DBD63A6F7}">
  <ds:schemaRefs>
    <ds:schemaRef ds:uri="http://schemas.microsoft.com/sharepoint/v3/contenttype/forms"/>
  </ds:schemaRefs>
</ds:datastoreItem>
</file>

<file path=customXml/itemProps2.xml><?xml version="1.0" encoding="utf-8"?>
<ds:datastoreItem xmlns:ds="http://schemas.openxmlformats.org/officeDocument/2006/customXml" ds:itemID="{EF70D43B-F756-4A05-90E5-2B9C6B204190}">
  <ds:schemaRefs>
    <ds:schemaRef ds:uri="http://purl.org/dc/terms/"/>
    <ds:schemaRef ds:uri="http://schemas.microsoft.com/office/2006/metadata/properties"/>
    <ds:schemaRef ds:uri="http://schemas.openxmlformats.org/package/2006/metadata/core-properties"/>
    <ds:schemaRef ds:uri="http://www.w3.org/XML/1998/namespace"/>
    <ds:schemaRef ds:uri="74ab6ccd-8f82-4cc7-8f7b-9cee88ae6a20"/>
    <ds:schemaRef ds:uri="http://purl.org/dc/elements/1.1/"/>
    <ds:schemaRef ds:uri="http://schemas.microsoft.com/office/2006/documentManagement/types"/>
    <ds:schemaRef ds:uri="http://schemas.microsoft.com/office/infopath/2007/PartnerControls"/>
    <ds:schemaRef ds:uri="5848523f-bec0-439e-8850-8a44b4c28d84"/>
    <ds:schemaRef ds:uri="http://purl.org/dc/dcmitype/"/>
  </ds:schemaRefs>
</ds:datastoreItem>
</file>

<file path=customXml/itemProps3.xml><?xml version="1.0" encoding="utf-8"?>
<ds:datastoreItem xmlns:ds="http://schemas.openxmlformats.org/officeDocument/2006/customXml" ds:itemID="{C78904FA-082C-45DB-BDCD-C14FFE2EC6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ab6ccd-8f82-4cc7-8f7b-9cee88ae6a20"/>
    <ds:schemaRef ds:uri="5848523f-bec0-439e-8850-8a44b4c28d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1231</TotalTime>
  <Words>6982</Words>
  <Application>Microsoft Office PowerPoint</Application>
  <PresentationFormat>Widescreen</PresentationFormat>
  <Paragraphs>527</Paragraphs>
  <Slides>52</Slides>
  <Notes>29</Notes>
  <HiddenSlides>0</HiddenSlides>
  <MMClips>0</MMClips>
  <ScaleCrop>false</ScaleCrop>
  <HeadingPairs>
    <vt:vector size="6" baseType="variant">
      <vt:variant>
        <vt:lpstr>Caratteri utilizzati</vt:lpstr>
      </vt:variant>
      <vt:variant>
        <vt:i4>15</vt:i4>
      </vt:variant>
      <vt:variant>
        <vt:lpstr>Tema</vt:lpstr>
      </vt:variant>
      <vt:variant>
        <vt:i4>2</vt:i4>
      </vt:variant>
      <vt:variant>
        <vt:lpstr>Titoli diapositive</vt:lpstr>
      </vt:variant>
      <vt:variant>
        <vt:i4>52</vt:i4>
      </vt:variant>
    </vt:vector>
  </HeadingPairs>
  <TitlesOfParts>
    <vt:vector size="69" baseType="lpstr">
      <vt:lpstr>AdvOTf9433e2d</vt:lpstr>
      <vt:lpstr>Amasis MT Pro Medium</vt:lpstr>
      <vt:lpstr>Aptos</vt:lpstr>
      <vt:lpstr>Arial</vt:lpstr>
      <vt:lpstr>Arial Narrow</vt:lpstr>
      <vt:lpstr>Bembo</vt:lpstr>
      <vt:lpstr>Calibri</vt:lpstr>
      <vt:lpstr>Comic Sans MS</vt:lpstr>
      <vt:lpstr>Courier New</vt:lpstr>
      <vt:lpstr>Times New Roman</vt:lpstr>
      <vt:lpstr>Times-Bold</vt:lpstr>
      <vt:lpstr>Times-Roman</vt:lpstr>
      <vt:lpstr>Univers Light</vt:lpstr>
      <vt:lpstr>Verdana</vt:lpstr>
      <vt:lpstr>Wingdings</vt:lpstr>
      <vt:lpstr>AdornVTI</vt:lpstr>
      <vt:lpstr>TribuneVTI</vt:lpstr>
      <vt:lpstr>Low Temperature Plasmas:  a bridge between  Chemistry and Physics.</vt:lpstr>
      <vt:lpstr>Outline</vt:lpstr>
      <vt:lpstr>What is a Low-Temperature Plasma</vt:lpstr>
      <vt:lpstr>LTP bridge between chemistry and physics</vt:lpstr>
      <vt:lpstr>Generation of LTP</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LTP Italian Community</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 Temperature Plasmas:  a bridge between  Chemistry and Physics.</dc:title>
  <dc:creator>RUTIGLIANO Maria</dc:creator>
  <cp:lastModifiedBy>RUTIGLIANO Maria</cp:lastModifiedBy>
  <cp:revision>42</cp:revision>
  <cp:lastPrinted>2026-01-09T11:08:11Z</cp:lastPrinted>
  <dcterms:created xsi:type="dcterms:W3CDTF">2025-11-28T17:09:49Z</dcterms:created>
  <dcterms:modified xsi:type="dcterms:W3CDTF">2026-02-03T18:19:21Z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0x01010071FD71491F37A64AA8409B26712A3AC7</vt:lpwstr>
  </property>
</Properties>
</file>