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A6A"/>
    <a:srgbClr val="C02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20" d="100"/>
          <a:sy n="20" d="100"/>
        </p:scale>
        <p:origin x="32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252E-A34B-4051-96F2-687CFB84A831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5356D-ECDC-46FD-AF5D-1CB205484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7099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252E-A34B-4051-96F2-687CFB84A831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5356D-ECDC-46FD-AF5D-1CB205484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5726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252E-A34B-4051-96F2-687CFB84A831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5356D-ECDC-46FD-AF5D-1CB205484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5061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252E-A34B-4051-96F2-687CFB84A831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5356D-ECDC-46FD-AF5D-1CB205484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117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82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82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252E-A34B-4051-96F2-687CFB84A831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5356D-ECDC-46FD-AF5D-1CB205484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821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252E-A34B-4051-96F2-687CFB84A831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5356D-ECDC-46FD-AF5D-1CB205484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0270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252E-A34B-4051-96F2-687CFB84A831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5356D-ECDC-46FD-AF5D-1CB205484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841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252E-A34B-4051-96F2-687CFB84A831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5356D-ECDC-46FD-AF5D-1CB205484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3240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252E-A34B-4051-96F2-687CFB84A831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5356D-ECDC-46FD-AF5D-1CB205484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7026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252E-A34B-4051-96F2-687CFB84A831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5356D-ECDC-46FD-AF5D-1CB205484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7338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252E-A34B-4051-96F2-687CFB84A831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5356D-ECDC-46FD-AF5D-1CB205484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250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4D252E-A34B-4051-96F2-687CFB84A831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25356D-ECDC-46FD-AF5D-1CB205484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6570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3">
            <a:extLst>
              <a:ext uri="{FF2B5EF4-FFF2-40B4-BE49-F238E27FC236}">
                <a16:creationId xmlns:a16="http://schemas.microsoft.com/office/drawing/2014/main" id="{54064D3E-206A-98FB-6EDD-50C3FF344EC8}"/>
              </a:ext>
            </a:extLst>
          </p:cNvPr>
          <p:cNvSpPr/>
          <p:nvPr/>
        </p:nvSpPr>
        <p:spPr>
          <a:xfrm>
            <a:off x="359987" y="359869"/>
            <a:ext cx="24480000" cy="35280000"/>
          </a:xfrm>
          <a:prstGeom prst="roundRect">
            <a:avLst>
              <a:gd name="adj" fmla="val 2091"/>
            </a:avLst>
          </a:prstGeom>
          <a:noFill/>
          <a:ln w="190500">
            <a:solidFill>
              <a:srgbClr val="003A6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962A4C-EFA4-4E82-4B76-77FCDFFA7B5C}"/>
              </a:ext>
            </a:extLst>
          </p:cNvPr>
          <p:cNvSpPr txBox="1"/>
          <p:nvPr/>
        </p:nvSpPr>
        <p:spPr>
          <a:xfrm rot="16200000">
            <a:off x="-11612073" y="17338149"/>
            <a:ext cx="25845071" cy="1323439"/>
          </a:xfrm>
          <a:prstGeom prst="rect">
            <a:avLst/>
          </a:prstGeom>
          <a:solidFill>
            <a:srgbClr val="003A6A"/>
          </a:solidFill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8000" b="1" dirty="0">
                <a:solidFill>
                  <a:schemeClr val="bg1"/>
                </a:solidFill>
              </a:rPr>
              <a:t>2</a:t>
            </a:r>
            <a:r>
              <a:rPr lang="it-IT" sz="8000" b="1" baseline="30000" dirty="0">
                <a:solidFill>
                  <a:schemeClr val="bg1"/>
                </a:solidFill>
              </a:rPr>
              <a:t>nd</a:t>
            </a:r>
            <a:r>
              <a:rPr lang="it-IT" sz="8000" b="1" dirty="0">
                <a:solidFill>
                  <a:schemeClr val="bg1"/>
                </a:solidFill>
              </a:rPr>
              <a:t> ENEA NUC-ENER </a:t>
            </a:r>
            <a:r>
              <a:rPr lang="it-IT" sz="8000" b="1" dirty="0" err="1">
                <a:solidFill>
                  <a:schemeClr val="bg1"/>
                </a:solidFill>
              </a:rPr>
              <a:t>Division</a:t>
            </a:r>
            <a:r>
              <a:rPr lang="it-IT" sz="8000" b="1" dirty="0">
                <a:solidFill>
                  <a:schemeClr val="bg1"/>
                </a:solidFill>
              </a:rPr>
              <a:t> Workshop</a:t>
            </a:r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A6D42DB9-0019-B016-705D-0D6DE85D1D6E}"/>
              </a:ext>
            </a:extLst>
          </p:cNvPr>
          <p:cNvCxnSpPr>
            <a:cxnSpLocks/>
          </p:cNvCxnSpPr>
          <p:nvPr/>
        </p:nvCxnSpPr>
        <p:spPr>
          <a:xfrm>
            <a:off x="648741" y="4922274"/>
            <a:ext cx="23868000" cy="0"/>
          </a:xfrm>
          <a:prstGeom prst="line">
            <a:avLst/>
          </a:prstGeom>
          <a:ln w="76200">
            <a:solidFill>
              <a:srgbClr val="003A6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1825FE52-25BC-9903-115E-F5A660073FF5}"/>
              </a:ext>
            </a:extLst>
          </p:cNvPr>
          <p:cNvCxnSpPr>
            <a:cxnSpLocks/>
          </p:cNvCxnSpPr>
          <p:nvPr/>
        </p:nvCxnSpPr>
        <p:spPr>
          <a:xfrm>
            <a:off x="648741" y="31135074"/>
            <a:ext cx="23868000" cy="0"/>
          </a:xfrm>
          <a:prstGeom prst="line">
            <a:avLst/>
          </a:prstGeom>
          <a:ln w="76200">
            <a:solidFill>
              <a:srgbClr val="003A6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214FCA3D-7727-2620-CDCD-E0AC24F40ECA}"/>
              </a:ext>
            </a:extLst>
          </p:cNvPr>
          <p:cNvSpPr txBox="1"/>
          <p:nvPr/>
        </p:nvSpPr>
        <p:spPr>
          <a:xfrm>
            <a:off x="10294937" y="689183"/>
            <a:ext cx="46101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800" b="1" dirty="0">
                <a:solidFill>
                  <a:srgbClr val="C02D0C"/>
                </a:solidFill>
              </a:rPr>
              <a:t>TITLE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51438099-D7E4-4B0B-9FD6-3EB446442829}"/>
              </a:ext>
            </a:extLst>
          </p:cNvPr>
          <p:cNvSpPr txBox="1"/>
          <p:nvPr/>
        </p:nvSpPr>
        <p:spPr>
          <a:xfrm>
            <a:off x="10277691" y="2366953"/>
            <a:ext cx="4610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b="1" dirty="0" err="1"/>
              <a:t>Authors</a:t>
            </a:r>
            <a:endParaRPr lang="it-IT" sz="5400" b="1" dirty="0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DBAA8B8-8865-6DA7-3F87-8093D8BEE510}"/>
              </a:ext>
            </a:extLst>
          </p:cNvPr>
          <p:cNvSpPr txBox="1"/>
          <p:nvPr/>
        </p:nvSpPr>
        <p:spPr>
          <a:xfrm>
            <a:off x="10277691" y="3290283"/>
            <a:ext cx="4610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i="1" dirty="0" err="1"/>
              <a:t>Affiliations</a:t>
            </a:r>
            <a:endParaRPr lang="it-IT" sz="4400" i="1" dirty="0"/>
          </a:p>
        </p:txBody>
      </p:sp>
      <p:grpSp>
        <p:nvGrpSpPr>
          <p:cNvPr id="30" name="Gruppo 29">
            <a:extLst>
              <a:ext uri="{FF2B5EF4-FFF2-40B4-BE49-F238E27FC236}">
                <a16:creationId xmlns:a16="http://schemas.microsoft.com/office/drawing/2014/main" id="{201DE872-3D61-0B20-C1D2-F1C1683E6B41}"/>
              </a:ext>
            </a:extLst>
          </p:cNvPr>
          <p:cNvGrpSpPr/>
          <p:nvPr/>
        </p:nvGrpSpPr>
        <p:grpSpPr>
          <a:xfrm>
            <a:off x="648740" y="31372511"/>
            <a:ext cx="23868000" cy="2411324"/>
            <a:chOff x="648740" y="31448711"/>
            <a:chExt cx="23868000" cy="2411324"/>
          </a:xfrm>
        </p:grpSpPr>
        <p:sp>
          <p:nvSpPr>
            <p:cNvPr id="19" name="CasellaDiTesto 18">
              <a:extLst>
                <a:ext uri="{FF2B5EF4-FFF2-40B4-BE49-F238E27FC236}">
                  <a16:creationId xmlns:a16="http://schemas.microsoft.com/office/drawing/2014/main" id="{5EF3A191-BCE7-0B57-920F-AA61A7BB73AB}"/>
                </a:ext>
              </a:extLst>
            </p:cNvPr>
            <p:cNvSpPr txBox="1"/>
            <p:nvPr/>
          </p:nvSpPr>
          <p:spPr>
            <a:xfrm>
              <a:off x="648740" y="31802654"/>
              <a:ext cx="23868000" cy="2057381"/>
            </a:xfrm>
            <a:prstGeom prst="rect">
              <a:avLst/>
            </a:prstGeom>
            <a:noFill/>
            <a:ln w="76200">
              <a:solidFill>
                <a:srgbClr val="003A6A"/>
              </a:solidFill>
            </a:ln>
          </p:spPr>
          <p:txBody>
            <a:bodyPr wrap="square" rtlCol="0">
              <a:spAutoFit/>
            </a:bodyPr>
            <a:lstStyle/>
            <a:p>
              <a:endParaRPr lang="it-IT" dirty="0"/>
            </a:p>
          </p:txBody>
        </p:sp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id="{AB91B116-4CB3-620C-05D1-104B555A4D72}"/>
                </a:ext>
              </a:extLst>
            </p:cNvPr>
            <p:cNvSpPr txBox="1"/>
            <p:nvPr/>
          </p:nvSpPr>
          <p:spPr>
            <a:xfrm>
              <a:off x="8552656" y="31448711"/>
              <a:ext cx="8094662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sz="4000" b="1" dirty="0">
                  <a:solidFill>
                    <a:srgbClr val="003A6A"/>
                  </a:solidFill>
                </a:rPr>
                <a:t>AKNOWLEDGMENT</a:t>
              </a:r>
            </a:p>
          </p:txBody>
        </p:sp>
      </p:grpSp>
      <p:grpSp>
        <p:nvGrpSpPr>
          <p:cNvPr id="22" name="Group 53">
            <a:extLst>
              <a:ext uri="{FF2B5EF4-FFF2-40B4-BE49-F238E27FC236}">
                <a16:creationId xmlns:a16="http://schemas.microsoft.com/office/drawing/2014/main" id="{C239FEA9-FC44-C944-3F79-92A60A90718E}"/>
              </a:ext>
            </a:extLst>
          </p:cNvPr>
          <p:cNvGrpSpPr/>
          <p:nvPr/>
        </p:nvGrpSpPr>
        <p:grpSpPr>
          <a:xfrm>
            <a:off x="255720" y="34096458"/>
            <a:ext cx="13638298" cy="1323439"/>
            <a:chOff x="2749377" y="41467624"/>
            <a:chExt cx="12492171" cy="1323439"/>
          </a:xfrm>
        </p:grpSpPr>
        <p:sp>
          <p:nvSpPr>
            <p:cNvPr id="27" name="TextBox 12">
              <a:extLst>
                <a:ext uri="{FF2B5EF4-FFF2-40B4-BE49-F238E27FC236}">
                  <a16:creationId xmlns:a16="http://schemas.microsoft.com/office/drawing/2014/main" id="{FCDD99D9-B3EA-FF7E-85E3-F12668D181BA}"/>
                </a:ext>
              </a:extLst>
            </p:cNvPr>
            <p:cNvSpPr txBox="1"/>
            <p:nvPr/>
          </p:nvSpPr>
          <p:spPr>
            <a:xfrm>
              <a:off x="2749377" y="41755657"/>
              <a:ext cx="2435788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4500" b="1" dirty="0">
                  <a:solidFill>
                    <a:srgbClr val="C02D0C"/>
                  </a:solidFill>
                  <a:latin typeface="Calibri (Corpo)"/>
                  <a:cs typeface="Calibri" panose="020F0502020204030204" pitchFamily="34" charset="0"/>
                </a:rPr>
                <a:t>Contact</a:t>
              </a:r>
            </a:p>
          </p:txBody>
        </p:sp>
        <p:sp>
          <p:nvSpPr>
            <p:cNvPr id="28" name="TextBox 46">
              <a:extLst>
                <a:ext uri="{FF2B5EF4-FFF2-40B4-BE49-F238E27FC236}">
                  <a16:creationId xmlns:a16="http://schemas.microsoft.com/office/drawing/2014/main" id="{8CF03A84-D17F-EC07-87F0-E5C2E31699BD}"/>
                </a:ext>
              </a:extLst>
            </p:cNvPr>
            <p:cNvSpPr txBox="1"/>
            <p:nvPr/>
          </p:nvSpPr>
          <p:spPr>
            <a:xfrm>
              <a:off x="5416162" y="41467624"/>
              <a:ext cx="982538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it-IT" sz="4500" b="1" dirty="0">
                  <a:solidFill>
                    <a:srgbClr val="C02D0C"/>
                  </a:solidFill>
                  <a:latin typeface="Calibri (Corpo)"/>
                  <a:cs typeface="Calibri" panose="020F0502020204030204" pitchFamily="34" charset="0"/>
                </a:rPr>
                <a:t>Name </a:t>
              </a:r>
              <a:r>
                <a:rPr lang="it-IT" sz="4500" b="1" dirty="0" err="1">
                  <a:solidFill>
                    <a:srgbClr val="C02D0C"/>
                  </a:solidFill>
                  <a:latin typeface="Calibri (Corpo)"/>
                  <a:cs typeface="Calibri" panose="020F0502020204030204" pitchFamily="34" charset="0"/>
                </a:rPr>
                <a:t>corresponding</a:t>
              </a:r>
              <a:r>
                <a:rPr lang="it-IT" sz="4500" b="1" dirty="0">
                  <a:solidFill>
                    <a:srgbClr val="C02D0C"/>
                  </a:solidFill>
                  <a:latin typeface="Calibri (Corpo)"/>
                  <a:cs typeface="Calibri" panose="020F0502020204030204" pitchFamily="34" charset="0"/>
                </a:rPr>
                <a:t> </a:t>
              </a:r>
              <a:r>
                <a:rPr lang="it-IT" sz="4500" b="1" dirty="0" err="1">
                  <a:solidFill>
                    <a:srgbClr val="C02D0C"/>
                  </a:solidFill>
                  <a:latin typeface="Calibri (Corpo)"/>
                  <a:cs typeface="Calibri" panose="020F0502020204030204" pitchFamily="34" charset="0"/>
                </a:rPr>
                <a:t>author</a:t>
              </a:r>
              <a:endParaRPr lang="it-IT" sz="4500" b="1" dirty="0">
                <a:solidFill>
                  <a:srgbClr val="C02D0C"/>
                </a:solidFill>
                <a:latin typeface="Calibri (Corpo)"/>
                <a:cs typeface="Calibri" panose="020F0502020204030204" pitchFamily="34" charset="0"/>
              </a:endParaRPr>
            </a:p>
            <a:p>
              <a:pPr algn="just"/>
              <a:r>
                <a:rPr lang="it-IT" sz="3500" b="1" dirty="0">
                  <a:solidFill>
                    <a:srgbClr val="C02D0C"/>
                  </a:solidFill>
                  <a:latin typeface="Calibri (Corpo)"/>
                  <a:cs typeface="Calibri" panose="020F0502020204030204" pitchFamily="34" charset="0"/>
                </a:rPr>
                <a:t>Position and </a:t>
              </a:r>
              <a:r>
                <a:rPr lang="it-IT" sz="3500" b="1" dirty="0" err="1">
                  <a:solidFill>
                    <a:srgbClr val="C02D0C"/>
                  </a:solidFill>
                  <a:latin typeface="Calibri (Corpo)"/>
                  <a:cs typeface="Calibri" panose="020F0502020204030204" pitchFamily="34" charset="0"/>
                </a:rPr>
                <a:t>affiliation</a:t>
              </a:r>
              <a:endParaRPr lang="it-IT" sz="3500" dirty="0">
                <a:solidFill>
                  <a:srgbClr val="C02D0C"/>
                </a:solidFill>
                <a:latin typeface="Calibri (Corpo)"/>
              </a:endParaRPr>
            </a:p>
          </p:txBody>
        </p:sp>
        <p:cxnSp>
          <p:nvCxnSpPr>
            <p:cNvPr id="29" name="Straight Connector 48">
              <a:extLst>
                <a:ext uri="{FF2B5EF4-FFF2-40B4-BE49-F238E27FC236}">
                  <a16:creationId xmlns:a16="http://schemas.microsoft.com/office/drawing/2014/main" id="{8AABA6A6-B890-8702-E557-C6B9796F5BAA}"/>
                </a:ext>
              </a:extLst>
            </p:cNvPr>
            <p:cNvCxnSpPr>
              <a:cxnSpLocks/>
            </p:cNvCxnSpPr>
            <p:nvPr/>
          </p:nvCxnSpPr>
          <p:spPr>
            <a:xfrm>
              <a:off x="5229778" y="41665525"/>
              <a:ext cx="0" cy="952500"/>
            </a:xfrm>
            <a:prstGeom prst="line">
              <a:avLst/>
            </a:prstGeom>
            <a:ln w="127000">
              <a:solidFill>
                <a:srgbClr val="C02D0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54">
            <a:extLst>
              <a:ext uri="{FF2B5EF4-FFF2-40B4-BE49-F238E27FC236}">
                <a16:creationId xmlns:a16="http://schemas.microsoft.com/office/drawing/2014/main" id="{0C714BDC-C18F-25BF-3EB8-BA90249D00A7}"/>
              </a:ext>
            </a:extLst>
          </p:cNvPr>
          <p:cNvGrpSpPr/>
          <p:nvPr/>
        </p:nvGrpSpPr>
        <p:grpSpPr>
          <a:xfrm>
            <a:off x="15538854" y="34294359"/>
            <a:ext cx="8283595" cy="952500"/>
            <a:chOff x="20054618" y="41667121"/>
            <a:chExt cx="8283595" cy="952500"/>
          </a:xfrm>
        </p:grpSpPr>
        <p:sp>
          <p:nvSpPr>
            <p:cNvPr id="24" name="TextBox 45">
              <a:extLst>
                <a:ext uri="{FF2B5EF4-FFF2-40B4-BE49-F238E27FC236}">
                  <a16:creationId xmlns:a16="http://schemas.microsoft.com/office/drawing/2014/main" id="{EF9C1F90-54BF-C7DC-DD37-103D7980C641}"/>
                </a:ext>
              </a:extLst>
            </p:cNvPr>
            <p:cNvSpPr txBox="1"/>
            <p:nvPr/>
          </p:nvSpPr>
          <p:spPr>
            <a:xfrm>
              <a:off x="21764613" y="41738524"/>
              <a:ext cx="6573600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4500" b="1" dirty="0">
                  <a:solidFill>
                    <a:srgbClr val="C02D0C"/>
                  </a:solidFill>
                  <a:latin typeface="Calibri (Corpo)"/>
                  <a:cs typeface="Calibri" panose="020F0502020204030204" pitchFamily="34" charset="0"/>
                </a:rPr>
                <a:t>Mail </a:t>
              </a:r>
              <a:r>
                <a:rPr lang="it-IT" sz="4500" b="1" dirty="0" err="1">
                  <a:solidFill>
                    <a:srgbClr val="C02D0C"/>
                  </a:solidFill>
                  <a:latin typeface="Calibri (Corpo)"/>
                  <a:cs typeface="Calibri" panose="020F0502020204030204" pitchFamily="34" charset="0"/>
                </a:rPr>
                <a:t>corresponding</a:t>
              </a:r>
              <a:r>
                <a:rPr lang="it-IT" sz="4500" b="1" dirty="0">
                  <a:solidFill>
                    <a:srgbClr val="C02D0C"/>
                  </a:solidFill>
                  <a:latin typeface="Calibri (Corpo)"/>
                  <a:cs typeface="Calibri" panose="020F0502020204030204" pitchFamily="34" charset="0"/>
                </a:rPr>
                <a:t> </a:t>
              </a:r>
              <a:r>
                <a:rPr lang="it-IT" sz="4500" b="1" dirty="0" err="1">
                  <a:solidFill>
                    <a:srgbClr val="C02D0C"/>
                  </a:solidFill>
                  <a:latin typeface="Calibri (Corpo)"/>
                  <a:cs typeface="Calibri" panose="020F0502020204030204" pitchFamily="34" charset="0"/>
                </a:rPr>
                <a:t>author</a:t>
              </a:r>
              <a:endParaRPr lang="it-IT" sz="4500" b="1" dirty="0">
                <a:solidFill>
                  <a:srgbClr val="C02D0C"/>
                </a:solidFill>
                <a:latin typeface="Calibri (Corpo)"/>
                <a:cs typeface="Calibri" panose="020F0502020204030204" pitchFamily="34" charset="0"/>
              </a:endParaRPr>
            </a:p>
          </p:txBody>
        </p:sp>
        <p:sp>
          <p:nvSpPr>
            <p:cNvPr id="25" name="TextBox 51">
              <a:extLst>
                <a:ext uri="{FF2B5EF4-FFF2-40B4-BE49-F238E27FC236}">
                  <a16:creationId xmlns:a16="http://schemas.microsoft.com/office/drawing/2014/main" id="{785CB67F-6186-006F-1AA8-D273B753C53D}"/>
                </a:ext>
              </a:extLst>
            </p:cNvPr>
            <p:cNvSpPr txBox="1"/>
            <p:nvPr/>
          </p:nvSpPr>
          <p:spPr>
            <a:xfrm>
              <a:off x="20054618" y="41790766"/>
              <a:ext cx="1517539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4500" b="1" dirty="0">
                  <a:solidFill>
                    <a:srgbClr val="C02D0C"/>
                  </a:solidFill>
                  <a:latin typeface="Calibri (Corpo)"/>
                  <a:cs typeface="Calibri" panose="020F0502020204030204" pitchFamily="34" charset="0"/>
                </a:rPr>
                <a:t>Mail</a:t>
              </a:r>
            </a:p>
          </p:txBody>
        </p:sp>
        <p:cxnSp>
          <p:nvCxnSpPr>
            <p:cNvPr id="26" name="Straight Connector 52">
              <a:extLst>
                <a:ext uri="{FF2B5EF4-FFF2-40B4-BE49-F238E27FC236}">
                  <a16:creationId xmlns:a16="http://schemas.microsoft.com/office/drawing/2014/main" id="{F6849716-6443-300E-43E9-91693C543909}"/>
                </a:ext>
              </a:extLst>
            </p:cNvPr>
            <p:cNvCxnSpPr>
              <a:cxnSpLocks/>
            </p:cNvCxnSpPr>
            <p:nvPr/>
          </p:nvCxnSpPr>
          <p:spPr>
            <a:xfrm>
              <a:off x="21591207" y="41667121"/>
              <a:ext cx="0" cy="952500"/>
            </a:xfrm>
            <a:prstGeom prst="line">
              <a:avLst/>
            </a:prstGeom>
            <a:ln w="127000">
              <a:solidFill>
                <a:srgbClr val="C02D0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6EAB9AB2-B495-0E98-FB90-F817DD8EC24F}"/>
              </a:ext>
            </a:extLst>
          </p:cNvPr>
          <p:cNvGrpSpPr/>
          <p:nvPr/>
        </p:nvGrpSpPr>
        <p:grpSpPr>
          <a:xfrm>
            <a:off x="17943140" y="1412458"/>
            <a:ext cx="6573600" cy="2619410"/>
            <a:chOff x="17945101" y="1295715"/>
            <a:chExt cx="6573600" cy="2619410"/>
          </a:xfrm>
        </p:grpSpPr>
        <p:pic>
          <p:nvPicPr>
            <p:cNvPr id="14" name="Picture 30" descr="A blue and black letter e&#10;&#10;Description automatically generated">
              <a:extLst>
                <a:ext uri="{FF2B5EF4-FFF2-40B4-BE49-F238E27FC236}">
                  <a16:creationId xmlns:a16="http://schemas.microsoft.com/office/drawing/2014/main" id="{EFC50844-9611-D1F7-C7D3-00D9CA188E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945101" y="1295715"/>
              <a:ext cx="6573600" cy="1803967"/>
            </a:xfrm>
            <a:prstGeom prst="rect">
              <a:avLst/>
            </a:prstGeom>
          </p:spPr>
        </p:pic>
        <p:sp>
          <p:nvSpPr>
            <p:cNvPr id="31" name="CasellaDiTesto 30">
              <a:extLst>
                <a:ext uri="{FF2B5EF4-FFF2-40B4-BE49-F238E27FC236}">
                  <a16:creationId xmlns:a16="http://schemas.microsoft.com/office/drawing/2014/main" id="{AC04A874-E183-DB37-DCAD-8F697AD87B46}"/>
                </a:ext>
              </a:extLst>
            </p:cNvPr>
            <p:cNvSpPr txBox="1"/>
            <p:nvPr/>
          </p:nvSpPr>
          <p:spPr>
            <a:xfrm>
              <a:off x="17945101" y="3207239"/>
              <a:ext cx="6571639" cy="70788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sz="4000" b="1" dirty="0" err="1">
                  <a:solidFill>
                    <a:srgbClr val="185BA1"/>
                  </a:solidFill>
                </a:rPr>
                <a:t>NUC</a:t>
              </a:r>
              <a:r>
                <a:rPr lang="it-IT" sz="3600" b="1" dirty="0" err="1">
                  <a:solidFill>
                    <a:srgbClr val="185BA1"/>
                  </a:solidFill>
                </a:rPr>
                <a:t>lear</a:t>
              </a:r>
              <a:r>
                <a:rPr lang="it-IT" sz="3600" b="1" dirty="0">
                  <a:solidFill>
                    <a:srgbClr val="185BA1"/>
                  </a:solidFill>
                </a:rPr>
                <a:t> systems for </a:t>
              </a:r>
              <a:r>
                <a:rPr lang="it-IT" sz="4000" b="1" dirty="0" err="1">
                  <a:solidFill>
                    <a:srgbClr val="185BA1"/>
                  </a:solidFill>
                </a:rPr>
                <a:t>ENER</a:t>
              </a:r>
              <a:r>
                <a:rPr lang="it-IT" sz="3600" b="1" dirty="0" err="1">
                  <a:solidFill>
                    <a:srgbClr val="185BA1"/>
                  </a:solidFill>
                </a:rPr>
                <a:t>gy</a:t>
              </a:r>
              <a:endParaRPr lang="it-IT" sz="3600" b="1" dirty="0">
                <a:solidFill>
                  <a:srgbClr val="185BA1"/>
                </a:solidFill>
              </a:endParaRPr>
            </a:p>
          </p:txBody>
        </p:sp>
      </p:grpSp>
      <p:pic>
        <p:nvPicPr>
          <p:cNvPr id="3" name="Immagine 2" descr="Immagine che contiene logo, clipart, Elementi grafici, simbolo">
            <a:extLst>
              <a:ext uri="{FF2B5EF4-FFF2-40B4-BE49-F238E27FC236}">
                <a16:creationId xmlns:a16="http://schemas.microsoft.com/office/drawing/2014/main" id="{EF36E1DF-5A4E-A63D-D88E-F724C0498C0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322" t="11044" r="8642" b="18202"/>
          <a:stretch/>
        </p:blipFill>
        <p:spPr>
          <a:xfrm>
            <a:off x="724136" y="756094"/>
            <a:ext cx="4610101" cy="3928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4132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24</Words>
  <Application>Microsoft Office PowerPoint</Application>
  <PresentationFormat>Personalizzato</PresentationFormat>
  <Paragraphs>11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 (Corpo)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Gianmarco Grippo - gianmarco.grippo@studio.unibo.it</dc:creator>
  <cp:lastModifiedBy>Gianmarco Grippo - gianmarco.grippo@studio.unibo.it</cp:lastModifiedBy>
  <cp:revision>3</cp:revision>
  <dcterms:created xsi:type="dcterms:W3CDTF">2025-04-17T13:01:31Z</dcterms:created>
  <dcterms:modified xsi:type="dcterms:W3CDTF">2025-04-17T14:13:04Z</dcterms:modified>
</cp:coreProperties>
</file>