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6A"/>
    <a:srgbClr val="C02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226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09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72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06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17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21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27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84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24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02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33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50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4D252E-A34B-4051-96F2-687CFB84A831}" type="datetimeFigureOut">
              <a:rPr lang="it-IT" smtClean="0"/>
              <a:t>03/06/2025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25356D-ECDC-46FD-AF5D-1CB2054843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57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54064D3E-206A-98FB-6EDD-50C3FF344EC8}"/>
              </a:ext>
            </a:extLst>
          </p:cNvPr>
          <p:cNvSpPr/>
          <p:nvPr/>
        </p:nvSpPr>
        <p:spPr>
          <a:xfrm>
            <a:off x="359987" y="359869"/>
            <a:ext cx="24480000" cy="35280000"/>
          </a:xfrm>
          <a:prstGeom prst="roundRect">
            <a:avLst>
              <a:gd name="adj" fmla="val 2091"/>
            </a:avLst>
          </a:prstGeom>
          <a:noFill/>
          <a:ln w="190500">
            <a:solidFill>
              <a:srgbClr val="003A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962A4C-EFA4-4E82-4B76-77FCDFFA7B5C}"/>
              </a:ext>
            </a:extLst>
          </p:cNvPr>
          <p:cNvSpPr txBox="1"/>
          <p:nvPr/>
        </p:nvSpPr>
        <p:spPr>
          <a:xfrm rot="16200000">
            <a:off x="-11612073" y="17338149"/>
            <a:ext cx="25845071" cy="1323439"/>
          </a:xfrm>
          <a:prstGeom prst="rect">
            <a:avLst/>
          </a:prstGeom>
          <a:solidFill>
            <a:srgbClr val="003A6A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>
                <a:solidFill>
                  <a:schemeClr val="bg1"/>
                </a:solidFill>
              </a:rPr>
              <a:t>2</a:t>
            </a:r>
            <a:r>
              <a:rPr lang="it-IT" sz="8000" b="1" baseline="30000" dirty="0">
                <a:solidFill>
                  <a:schemeClr val="bg1"/>
                </a:solidFill>
              </a:rPr>
              <a:t>nd</a:t>
            </a:r>
            <a:r>
              <a:rPr lang="it-IT" sz="8000" b="1" dirty="0">
                <a:solidFill>
                  <a:schemeClr val="bg1"/>
                </a:solidFill>
              </a:rPr>
              <a:t> ENEA </a:t>
            </a:r>
            <a:r>
              <a:rPr lang="it-IT" sz="8000" b="1" dirty="0" err="1">
                <a:solidFill>
                  <a:schemeClr val="bg1"/>
                </a:solidFill>
              </a:rPr>
              <a:t>Nuclear</a:t>
            </a:r>
            <a:r>
              <a:rPr lang="it-IT" sz="8000" b="1" dirty="0">
                <a:solidFill>
                  <a:schemeClr val="bg1"/>
                </a:solidFill>
              </a:rPr>
              <a:t> Energy System </a:t>
            </a:r>
            <a:r>
              <a:rPr lang="it-IT" sz="8000" b="1" dirty="0" err="1">
                <a:solidFill>
                  <a:schemeClr val="bg1"/>
                </a:solidFill>
              </a:rPr>
              <a:t>Division</a:t>
            </a:r>
            <a:r>
              <a:rPr lang="it-IT" sz="8000" b="1" dirty="0">
                <a:solidFill>
                  <a:schemeClr val="bg1"/>
                </a:solidFill>
              </a:rPr>
              <a:t> Workshop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6D42DB9-0019-B016-705D-0D6DE85D1D6E}"/>
              </a:ext>
            </a:extLst>
          </p:cNvPr>
          <p:cNvCxnSpPr>
            <a:cxnSpLocks/>
          </p:cNvCxnSpPr>
          <p:nvPr/>
        </p:nvCxnSpPr>
        <p:spPr>
          <a:xfrm>
            <a:off x="648741" y="4922274"/>
            <a:ext cx="23868000" cy="0"/>
          </a:xfrm>
          <a:prstGeom prst="line">
            <a:avLst/>
          </a:prstGeom>
          <a:ln w="76200">
            <a:solidFill>
              <a:srgbClr val="003A6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825FE52-25BC-9903-115E-F5A660073FF5}"/>
              </a:ext>
            </a:extLst>
          </p:cNvPr>
          <p:cNvCxnSpPr>
            <a:cxnSpLocks/>
          </p:cNvCxnSpPr>
          <p:nvPr/>
        </p:nvCxnSpPr>
        <p:spPr>
          <a:xfrm>
            <a:off x="648741" y="31135074"/>
            <a:ext cx="23868000" cy="0"/>
          </a:xfrm>
          <a:prstGeom prst="line">
            <a:avLst/>
          </a:prstGeom>
          <a:ln w="76200">
            <a:solidFill>
              <a:srgbClr val="003A6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14FCA3D-7727-2620-CDCD-E0AC24F40ECA}"/>
              </a:ext>
            </a:extLst>
          </p:cNvPr>
          <p:cNvSpPr txBox="1"/>
          <p:nvPr/>
        </p:nvSpPr>
        <p:spPr>
          <a:xfrm>
            <a:off x="10294937" y="689183"/>
            <a:ext cx="4610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>
                <a:solidFill>
                  <a:srgbClr val="C02D0C"/>
                </a:solidFill>
              </a:rPr>
              <a:t>TITLE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51438099-D7E4-4B0B-9FD6-3EB446442829}"/>
              </a:ext>
            </a:extLst>
          </p:cNvPr>
          <p:cNvSpPr txBox="1"/>
          <p:nvPr/>
        </p:nvSpPr>
        <p:spPr>
          <a:xfrm>
            <a:off x="10277691" y="2366953"/>
            <a:ext cx="4610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err="1"/>
              <a:t>Authors</a:t>
            </a:r>
            <a:endParaRPr lang="it-IT" sz="5400" b="1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DBAA8B8-8865-6DA7-3F87-8093D8BEE510}"/>
              </a:ext>
            </a:extLst>
          </p:cNvPr>
          <p:cNvSpPr txBox="1"/>
          <p:nvPr/>
        </p:nvSpPr>
        <p:spPr>
          <a:xfrm>
            <a:off x="10277691" y="3290283"/>
            <a:ext cx="4610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i="1" dirty="0" err="1"/>
              <a:t>Affiliations</a:t>
            </a:r>
            <a:endParaRPr lang="it-IT" sz="4400" i="1" dirty="0"/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201DE872-3D61-0B20-C1D2-F1C1683E6B41}"/>
              </a:ext>
            </a:extLst>
          </p:cNvPr>
          <p:cNvGrpSpPr/>
          <p:nvPr/>
        </p:nvGrpSpPr>
        <p:grpSpPr>
          <a:xfrm>
            <a:off x="648740" y="31372511"/>
            <a:ext cx="23868000" cy="2411324"/>
            <a:chOff x="648740" y="31448711"/>
            <a:chExt cx="23868000" cy="2411324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5EF3A191-BCE7-0B57-920F-AA61A7BB73AB}"/>
                </a:ext>
              </a:extLst>
            </p:cNvPr>
            <p:cNvSpPr txBox="1"/>
            <p:nvPr/>
          </p:nvSpPr>
          <p:spPr>
            <a:xfrm>
              <a:off x="648740" y="31802654"/>
              <a:ext cx="23868000" cy="2057381"/>
            </a:xfrm>
            <a:prstGeom prst="rect">
              <a:avLst/>
            </a:prstGeom>
            <a:noFill/>
            <a:ln w="76200">
              <a:solidFill>
                <a:srgbClr val="003A6A"/>
              </a:solidFill>
            </a:ln>
          </p:spPr>
          <p:txBody>
            <a:bodyPr wrap="square" rtlCol="0">
              <a:spAutoFit/>
            </a:bodyPr>
            <a:lstStyle/>
            <a:p>
              <a:endParaRPr lang="it-IT" dirty="0"/>
            </a:p>
          </p:txBody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AB91B116-4CB3-620C-05D1-104B555A4D72}"/>
                </a:ext>
              </a:extLst>
            </p:cNvPr>
            <p:cNvSpPr txBox="1"/>
            <p:nvPr/>
          </p:nvSpPr>
          <p:spPr>
            <a:xfrm>
              <a:off x="8552656" y="31448711"/>
              <a:ext cx="8094662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4000" b="1" dirty="0">
                  <a:solidFill>
                    <a:srgbClr val="003A6A"/>
                  </a:solidFill>
                </a:rPr>
                <a:t>AKNOWLEDGMENT</a:t>
              </a:r>
            </a:p>
          </p:txBody>
        </p:sp>
      </p:grpSp>
      <p:grpSp>
        <p:nvGrpSpPr>
          <p:cNvPr id="22" name="Group 53">
            <a:extLst>
              <a:ext uri="{FF2B5EF4-FFF2-40B4-BE49-F238E27FC236}">
                <a16:creationId xmlns:a16="http://schemas.microsoft.com/office/drawing/2014/main" id="{C239FEA9-FC44-C944-3F79-92A60A90718E}"/>
              </a:ext>
            </a:extLst>
          </p:cNvPr>
          <p:cNvGrpSpPr/>
          <p:nvPr/>
        </p:nvGrpSpPr>
        <p:grpSpPr>
          <a:xfrm>
            <a:off x="255720" y="34096458"/>
            <a:ext cx="13638298" cy="1323439"/>
            <a:chOff x="2749377" y="41467624"/>
            <a:chExt cx="12492171" cy="1323439"/>
          </a:xfrm>
        </p:grpSpPr>
        <p:sp>
          <p:nvSpPr>
            <p:cNvPr id="27" name="TextBox 12">
              <a:extLst>
                <a:ext uri="{FF2B5EF4-FFF2-40B4-BE49-F238E27FC236}">
                  <a16:creationId xmlns:a16="http://schemas.microsoft.com/office/drawing/2014/main" id="{FCDD99D9-B3EA-FF7E-85E3-F12668D181BA}"/>
                </a:ext>
              </a:extLst>
            </p:cNvPr>
            <p:cNvSpPr txBox="1"/>
            <p:nvPr/>
          </p:nvSpPr>
          <p:spPr>
            <a:xfrm>
              <a:off x="2749377" y="41755657"/>
              <a:ext cx="243578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Contact</a:t>
              </a:r>
            </a:p>
          </p:txBody>
        </p:sp>
        <p:sp>
          <p:nvSpPr>
            <p:cNvPr id="28" name="TextBox 46">
              <a:extLst>
                <a:ext uri="{FF2B5EF4-FFF2-40B4-BE49-F238E27FC236}">
                  <a16:creationId xmlns:a16="http://schemas.microsoft.com/office/drawing/2014/main" id="{8CF03A84-D17F-EC07-87F0-E5C2E31699BD}"/>
                </a:ext>
              </a:extLst>
            </p:cNvPr>
            <p:cNvSpPr txBox="1"/>
            <p:nvPr/>
          </p:nvSpPr>
          <p:spPr>
            <a:xfrm>
              <a:off x="5416162" y="41467624"/>
              <a:ext cx="98253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Name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corresponding</a:t>
              </a:r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author</a:t>
              </a:r>
              <a:endParaRPr lang="it-IT" sz="4500" b="1" dirty="0">
                <a:solidFill>
                  <a:srgbClr val="C02D0C"/>
                </a:solidFill>
                <a:latin typeface="Calibri (Corpo)"/>
                <a:cs typeface="Calibri" panose="020F0502020204030204" pitchFamily="34" charset="0"/>
              </a:endParaRPr>
            </a:p>
            <a:p>
              <a:pPr algn="just"/>
              <a:r>
                <a:rPr lang="it-IT" sz="3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Position and </a:t>
              </a:r>
              <a:r>
                <a:rPr lang="it-IT" sz="3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affiliation</a:t>
              </a:r>
              <a:endParaRPr lang="it-IT" sz="3500" dirty="0">
                <a:solidFill>
                  <a:srgbClr val="C02D0C"/>
                </a:solidFill>
                <a:latin typeface="Calibri (Corpo)"/>
              </a:endParaRPr>
            </a:p>
          </p:txBody>
        </p:sp>
        <p:cxnSp>
          <p:nvCxnSpPr>
            <p:cNvPr id="29" name="Straight Connector 48">
              <a:extLst>
                <a:ext uri="{FF2B5EF4-FFF2-40B4-BE49-F238E27FC236}">
                  <a16:creationId xmlns:a16="http://schemas.microsoft.com/office/drawing/2014/main" id="{8AABA6A6-B890-8702-E557-C6B9796F5BAA}"/>
                </a:ext>
              </a:extLst>
            </p:cNvPr>
            <p:cNvCxnSpPr>
              <a:cxnSpLocks/>
            </p:cNvCxnSpPr>
            <p:nvPr/>
          </p:nvCxnSpPr>
          <p:spPr>
            <a:xfrm>
              <a:off x="5229778" y="41665525"/>
              <a:ext cx="0" cy="952500"/>
            </a:xfrm>
            <a:prstGeom prst="line">
              <a:avLst/>
            </a:prstGeom>
            <a:ln w="127000">
              <a:solidFill>
                <a:srgbClr val="C02D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54">
            <a:extLst>
              <a:ext uri="{FF2B5EF4-FFF2-40B4-BE49-F238E27FC236}">
                <a16:creationId xmlns:a16="http://schemas.microsoft.com/office/drawing/2014/main" id="{0C714BDC-C18F-25BF-3EB8-BA90249D00A7}"/>
              </a:ext>
            </a:extLst>
          </p:cNvPr>
          <p:cNvGrpSpPr/>
          <p:nvPr/>
        </p:nvGrpSpPr>
        <p:grpSpPr>
          <a:xfrm>
            <a:off x="15538854" y="34294359"/>
            <a:ext cx="8283595" cy="952500"/>
            <a:chOff x="20054618" y="41667121"/>
            <a:chExt cx="8283595" cy="952500"/>
          </a:xfrm>
        </p:grpSpPr>
        <p:sp>
          <p:nvSpPr>
            <p:cNvPr id="24" name="TextBox 45">
              <a:extLst>
                <a:ext uri="{FF2B5EF4-FFF2-40B4-BE49-F238E27FC236}">
                  <a16:creationId xmlns:a16="http://schemas.microsoft.com/office/drawing/2014/main" id="{EF9C1F90-54BF-C7DC-DD37-103D7980C641}"/>
                </a:ext>
              </a:extLst>
            </p:cNvPr>
            <p:cNvSpPr txBox="1"/>
            <p:nvPr/>
          </p:nvSpPr>
          <p:spPr>
            <a:xfrm>
              <a:off x="21764613" y="41738524"/>
              <a:ext cx="657360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Mail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corresponding</a:t>
              </a:r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 </a:t>
              </a:r>
              <a:r>
                <a:rPr lang="it-IT" sz="4500" b="1" dirty="0" err="1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author</a:t>
              </a:r>
              <a:endParaRPr lang="it-IT" sz="4500" b="1" dirty="0">
                <a:solidFill>
                  <a:srgbClr val="C02D0C"/>
                </a:solidFill>
                <a:latin typeface="Calibri (Corpo)"/>
                <a:cs typeface="Calibri" panose="020F0502020204030204" pitchFamily="34" charset="0"/>
              </a:endParaRPr>
            </a:p>
          </p:txBody>
        </p:sp>
        <p:sp>
          <p:nvSpPr>
            <p:cNvPr id="25" name="TextBox 51">
              <a:extLst>
                <a:ext uri="{FF2B5EF4-FFF2-40B4-BE49-F238E27FC236}">
                  <a16:creationId xmlns:a16="http://schemas.microsoft.com/office/drawing/2014/main" id="{785CB67F-6186-006F-1AA8-D273B753C53D}"/>
                </a:ext>
              </a:extLst>
            </p:cNvPr>
            <p:cNvSpPr txBox="1"/>
            <p:nvPr/>
          </p:nvSpPr>
          <p:spPr>
            <a:xfrm>
              <a:off x="20054618" y="41790766"/>
              <a:ext cx="1517539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500" b="1" dirty="0">
                  <a:solidFill>
                    <a:srgbClr val="C02D0C"/>
                  </a:solidFill>
                  <a:latin typeface="Calibri (Corpo)"/>
                  <a:cs typeface="Calibri" panose="020F0502020204030204" pitchFamily="34" charset="0"/>
                </a:rPr>
                <a:t>Mail</a:t>
              </a:r>
            </a:p>
          </p:txBody>
        </p:sp>
        <p:cxnSp>
          <p:nvCxnSpPr>
            <p:cNvPr id="26" name="Straight Connector 52">
              <a:extLst>
                <a:ext uri="{FF2B5EF4-FFF2-40B4-BE49-F238E27FC236}">
                  <a16:creationId xmlns:a16="http://schemas.microsoft.com/office/drawing/2014/main" id="{F6849716-6443-300E-43E9-91693C54390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1207" y="41667121"/>
              <a:ext cx="0" cy="952500"/>
            </a:xfrm>
            <a:prstGeom prst="line">
              <a:avLst/>
            </a:prstGeom>
            <a:ln w="127000">
              <a:solidFill>
                <a:srgbClr val="C02D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30" descr="A blue and black letter e&#10;&#10;Description automatically generated">
            <a:extLst>
              <a:ext uri="{FF2B5EF4-FFF2-40B4-BE49-F238E27FC236}">
                <a16:creationId xmlns:a16="http://schemas.microsoft.com/office/drawing/2014/main" id="{EFC50844-9611-D1F7-C7D3-00D9CA188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40" y="1233749"/>
            <a:ext cx="6573600" cy="180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13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072dd1-6791-439a-a534-0723ca671a55">
      <Terms xmlns="http://schemas.microsoft.com/office/infopath/2007/PartnerControls"/>
    </lcf76f155ced4ddcb4097134ff3c332f>
    <TaxCatchAll xmlns="7efe93d7-76fc-4bad-8f83-47f7d494d8b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A86BFCDF60B8B4093C74860ACD469A6" ma:contentTypeVersion="12" ma:contentTypeDescription="Creare un nuovo documento." ma:contentTypeScope="" ma:versionID="d0fcd4ac418097487a776a2a9c64ebf4">
  <xsd:schema xmlns:xsd="http://www.w3.org/2001/XMLSchema" xmlns:xs="http://www.w3.org/2001/XMLSchema" xmlns:p="http://schemas.microsoft.com/office/2006/metadata/properties" xmlns:ns2="33072dd1-6791-439a-a534-0723ca671a55" xmlns:ns3="7efe93d7-76fc-4bad-8f83-47f7d494d8b3" targetNamespace="http://schemas.microsoft.com/office/2006/metadata/properties" ma:root="true" ma:fieldsID="5506741141bf4986b3f0f68e6515854b" ns2:_="" ns3:_="">
    <xsd:import namespace="33072dd1-6791-439a-a534-0723ca671a55"/>
    <xsd:import namespace="7efe93d7-76fc-4bad-8f83-47f7d494d8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72dd1-6791-439a-a534-0723ca671a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Tag immagine" ma:readOnly="false" ma:fieldId="{5cf76f15-5ced-4ddc-b409-7134ff3c332f}" ma:taxonomyMulti="true" ma:sspId="f77b169b-7464-4c14-89c9-ab876efcba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fe93d7-76fc-4bad-8f83-47f7d494d8b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457b33e-1d44-4035-8ad3-65bf364bd9d0}" ma:internalName="TaxCatchAll" ma:showField="CatchAllData" ma:web="7efe93d7-76fc-4bad-8f83-47f7d494d8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2886CC-8159-4965-9315-306D5B18A24B}">
  <ds:schemaRefs>
    <ds:schemaRef ds:uri="http://schemas.microsoft.com/office/2006/metadata/properties"/>
    <ds:schemaRef ds:uri="http://schemas.microsoft.com/office/infopath/2007/PartnerControls"/>
    <ds:schemaRef ds:uri="33072dd1-6791-439a-a534-0723ca671a55"/>
    <ds:schemaRef ds:uri="7efe93d7-76fc-4bad-8f83-47f7d494d8b3"/>
  </ds:schemaRefs>
</ds:datastoreItem>
</file>

<file path=customXml/itemProps2.xml><?xml version="1.0" encoding="utf-8"?>
<ds:datastoreItem xmlns:ds="http://schemas.openxmlformats.org/officeDocument/2006/customXml" ds:itemID="{86EF4DE6-813A-4ABA-969C-BC5D18F241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5CF36A-F74F-49A0-801C-C61F9CC6E4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072dd1-6791-439a-a534-0723ca671a55"/>
    <ds:schemaRef ds:uri="7efe93d7-76fc-4bad-8f83-47f7d494d8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22</Words>
  <Application>Microsoft Office PowerPoint</Application>
  <PresentationFormat>Personalizzato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 (Corpo)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Gianmarco Grippo - gianmarco.grippo@studio.unibo.it</dc:creator>
  <cp:lastModifiedBy>Gianmarco Grippo - gianmarco.grippo@studio.unibo.it</cp:lastModifiedBy>
  <cp:revision>4</cp:revision>
  <dcterms:created xsi:type="dcterms:W3CDTF">2025-04-17T13:01:31Z</dcterms:created>
  <dcterms:modified xsi:type="dcterms:W3CDTF">2025-06-03T07:14:39Z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0x0101008A86BFCDF60B8B4093C74860ACD469A6</vt:lpwstr>
  </property>
</Properties>
</file>