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571" r:id="rId2"/>
    <p:sldId id="573" r:id="rId3"/>
    <p:sldId id="595" r:id="rId4"/>
    <p:sldId id="601" r:id="rId5"/>
    <p:sldId id="594" r:id="rId6"/>
    <p:sldId id="580" r:id="rId7"/>
    <p:sldId id="575" r:id="rId8"/>
    <p:sldId id="593" r:id="rId9"/>
    <p:sldId id="585" r:id="rId10"/>
    <p:sldId id="583" r:id="rId11"/>
    <p:sldId id="586" r:id="rId12"/>
    <p:sldId id="587" r:id="rId13"/>
    <p:sldId id="588" r:id="rId14"/>
    <p:sldId id="589" r:id="rId15"/>
    <p:sldId id="590" r:id="rId16"/>
    <p:sldId id="592" r:id="rId17"/>
    <p:sldId id="599" r:id="rId18"/>
    <p:sldId id="259" r:id="rId19"/>
    <p:sldId id="582" r:id="rId20"/>
    <p:sldId id="584" r:id="rId21"/>
    <p:sldId id="579" r:id="rId22"/>
    <p:sldId id="5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8" autoAdjust="0"/>
    <p:restoredTop sz="96860"/>
  </p:normalViewPr>
  <p:slideViewPr>
    <p:cSldViewPr snapToGrid="0">
      <p:cViewPr varScale="1">
        <p:scale>
          <a:sx n="90" d="100"/>
          <a:sy n="90" d="100"/>
        </p:scale>
        <p:origin x="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4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4"/>
            <a:ext cx="5800725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63F8F0-0300-49A0-88F4-5C35192B0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8081" r="90572">
                        <a14:foregroundMark x1="8754" y1="13167" x2="8754" y2="13167"/>
                        <a14:foregroundMark x1="8081" y1="27758" x2="8081" y2="27758"/>
                        <a14:foregroundMark x1="90572" y1="56584" x2="90572" y2="5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3" y="19282"/>
            <a:ext cx="688158" cy="6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4">
            <a:extLst>
              <a:ext uri="{FF2B5EF4-FFF2-40B4-BE49-F238E27FC236}">
                <a16:creationId xmlns:a16="http://schemas.microsoft.com/office/drawing/2014/main" id="{75CB4E27-69AE-10A0-08A3-B7041050F219}"/>
              </a:ext>
            </a:extLst>
          </p:cNvPr>
          <p:cNvSpPr txBox="1"/>
          <p:nvPr userDrawn="1"/>
        </p:nvSpPr>
        <p:spPr>
          <a:xfrm>
            <a:off x="2454328" y="6012985"/>
            <a:ext cx="42353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rgbClr val="0070C0"/>
                </a:solidFill>
                <a:latin typeface="+mj-lt"/>
              </a:rPr>
              <a:t>DTT Consortium (DTT </a:t>
            </a:r>
            <a:r>
              <a:rPr lang="it-IT" sz="1100" i="1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100" i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lang="it-IT" sz="1100" b="0" i="1" dirty="0">
                <a:solidFill>
                  <a:srgbClr val="0070C0"/>
                </a:solidFill>
                <a:effectLst/>
                <a:latin typeface="+mj-lt"/>
              </a:rPr>
              <a:t> 45 I-00044 Frascati (Roma) </a:t>
            </a:r>
            <a:r>
              <a:rPr lang="it-IT" sz="1100" b="0" i="1" dirty="0" err="1">
                <a:solidFill>
                  <a:srgbClr val="0070C0"/>
                </a:solidFill>
                <a:effectLst/>
                <a:latin typeface="+mj-lt"/>
              </a:rPr>
              <a:t>Italy</a:t>
            </a:r>
            <a:r>
              <a:rPr lang="it-IT" sz="1100" b="0" i="1">
                <a:solidFill>
                  <a:srgbClr val="0070C0"/>
                </a:solidFill>
                <a:effectLst/>
                <a:latin typeface="+mj-lt"/>
              </a:rPr>
              <a:t>)</a:t>
            </a:r>
            <a:endParaRPr lang="it-IT" sz="1100" i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5" name="Connettore diritto 18">
            <a:extLst>
              <a:ext uri="{FF2B5EF4-FFF2-40B4-BE49-F238E27FC236}">
                <a16:creationId xmlns:a16="http://schemas.microsoft.com/office/drawing/2014/main" id="{04696D5D-5D1C-9A12-5A62-EDDEC030C6C3}"/>
              </a:ext>
            </a:extLst>
          </p:cNvPr>
          <p:cNvCxnSpPr>
            <a:cxnSpLocks/>
          </p:cNvCxnSpPr>
          <p:nvPr userDrawn="1"/>
        </p:nvCxnSpPr>
        <p:spPr>
          <a:xfrm>
            <a:off x="1584521" y="6012983"/>
            <a:ext cx="5877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ENEA logo copia">
            <a:extLst>
              <a:ext uri="{FF2B5EF4-FFF2-40B4-BE49-F238E27FC236}">
                <a16:creationId xmlns:a16="http://schemas.microsoft.com/office/drawing/2014/main" id="{BBC6F9B1-D396-CF47-249E-9291208B8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81" y="6242670"/>
            <a:ext cx="661350" cy="3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NR">
            <a:extLst>
              <a:ext uri="{FF2B5EF4-FFF2-40B4-BE49-F238E27FC236}">
                <a16:creationId xmlns:a16="http://schemas.microsoft.com/office/drawing/2014/main" id="{937A6977-2D8E-2C93-13A6-92EC8DAA8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83" y="6242670"/>
            <a:ext cx="307317" cy="3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ogocreate">
            <a:extLst>
              <a:ext uri="{FF2B5EF4-FFF2-40B4-BE49-F238E27FC236}">
                <a16:creationId xmlns:a16="http://schemas.microsoft.com/office/drawing/2014/main" id="{24582065-AD38-604E-BA2B-0EC2B932A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30" y="6227686"/>
            <a:ext cx="262103" cy="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FX Padova 05 1600x836">
            <a:extLst>
              <a:ext uri="{FF2B5EF4-FFF2-40B4-BE49-F238E27FC236}">
                <a16:creationId xmlns:a16="http://schemas.microsoft.com/office/drawing/2014/main" id="{2044B869-BDDD-6BE3-BA5A-8A1A81C2D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19" y="6235282"/>
            <a:ext cx="471598" cy="3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ni ml pms">
            <a:extLst>
              <a:ext uri="{FF2B5EF4-FFF2-40B4-BE49-F238E27FC236}">
                <a16:creationId xmlns:a16="http://schemas.microsoft.com/office/drawing/2014/main" id="{EA1F4AC9-A397-7FAD-6A4F-5716F901C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03" y="6214365"/>
            <a:ext cx="204106" cy="3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L&amp;#39;INFN CAMBIA LOGO">
            <a:extLst>
              <a:ext uri="{FF2B5EF4-FFF2-40B4-BE49-F238E27FC236}">
                <a16:creationId xmlns:a16="http://schemas.microsoft.com/office/drawing/2014/main" id="{20743FA8-86C8-5DAC-8847-29127EDEC8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69" y="6237021"/>
            <a:ext cx="491464" cy="3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OLITO">
            <a:extLst>
              <a:ext uri="{FF2B5EF4-FFF2-40B4-BE49-F238E27FC236}">
                <a16:creationId xmlns:a16="http://schemas.microsoft.com/office/drawing/2014/main" id="{02308796-FA4E-AF06-EAC7-805B108A78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84" y="6215789"/>
            <a:ext cx="260471" cy="3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logo unimib">
            <a:extLst>
              <a:ext uri="{FF2B5EF4-FFF2-40B4-BE49-F238E27FC236}">
                <a16:creationId xmlns:a16="http://schemas.microsoft.com/office/drawing/2014/main" id="{E6CF7AB5-D298-9100-9B92-C4E27C5AE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01" y="6195317"/>
            <a:ext cx="255612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Logo Tor Vergata 1">
            <a:extLst>
              <a:ext uri="{FF2B5EF4-FFF2-40B4-BE49-F238E27FC236}">
                <a16:creationId xmlns:a16="http://schemas.microsoft.com/office/drawing/2014/main" id="{A855114D-60F0-A4E9-D254-809DD0783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38" y="6214364"/>
            <a:ext cx="286627" cy="3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univtuscia">
            <a:extLst>
              <a:ext uri="{FF2B5EF4-FFF2-40B4-BE49-F238E27FC236}">
                <a16:creationId xmlns:a16="http://schemas.microsoft.com/office/drawing/2014/main" id="{F276952D-35FB-CC5A-8F86-C87ED8BFB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60" y="6246977"/>
            <a:ext cx="561161" cy="3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7213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63F8F0-0300-49A0-88F4-5C35192B0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89680" l="8081" r="90572">
                        <a14:foregroundMark x1="8754" y1="13167" x2="8754" y2="13167"/>
                        <a14:foregroundMark x1="8081" y1="27758" x2="8081" y2="27758"/>
                        <a14:foregroundMark x1="90572" y1="56584" x2="90572" y2="5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43" y="19282"/>
            <a:ext cx="688158" cy="6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STP - Istituto per la Scienza e Tecnologia dei Plasmi / Consorzio RFX -  CNR / Area territoriale di Ricerca di Padova">
            <a:extLst>
              <a:ext uri="{FF2B5EF4-FFF2-40B4-BE49-F238E27FC236}">
                <a16:creationId xmlns:a16="http://schemas.microsoft.com/office/drawing/2014/main" id="{92E021E4-811B-B83C-D7F4-5C687D5096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9"/>
          <a:stretch>
            <a:fillRect/>
          </a:stretch>
        </p:blipFill>
        <p:spPr bwMode="auto">
          <a:xfrm>
            <a:off x="7239786" y="0"/>
            <a:ext cx="1166566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848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8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3D7E-3EA7-4A5E-AFFB-F2D812EEA705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4336-EA7F-4BA9-9ADE-DAE0C21C97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1CCDC-2208-F9C5-4434-561CEFC132C5}"/>
              </a:ext>
            </a:extLst>
          </p:cNvPr>
          <p:cNvSpPr txBox="1">
            <a:spLocks/>
          </p:cNvSpPr>
          <p:nvPr/>
        </p:nvSpPr>
        <p:spPr>
          <a:xfrm>
            <a:off x="1411453" y="1882335"/>
            <a:ext cx="9066883" cy="1019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70C0"/>
                </a:solidFill>
              </a:rPr>
              <a:t>Updates on DTT Theory activities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98EBC3-0D60-5077-6947-0858444B75B7}"/>
              </a:ext>
            </a:extLst>
          </p:cNvPr>
          <p:cNvSpPr txBox="1">
            <a:spLocks/>
          </p:cNvSpPr>
          <p:nvPr/>
        </p:nvSpPr>
        <p:spPr>
          <a:xfrm>
            <a:off x="1579467" y="3828583"/>
            <a:ext cx="6172200" cy="1166099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02741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V. Falessi</a:t>
            </a:r>
          </a:p>
          <a:p>
            <a:pPr marL="0" indent="0" algn="ctr" defTabSz="302741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behalf of DTT Theory &amp; Simulation group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3027411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EB665-3A7B-1F01-B9BF-1D5CB2461063}"/>
              </a:ext>
            </a:extLst>
          </p:cNvPr>
          <p:cNvSpPr txBox="1"/>
          <p:nvPr/>
        </p:nvSpPr>
        <p:spPr>
          <a:xfrm>
            <a:off x="3546559" y="5263582"/>
            <a:ext cx="181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b="1" dirty="0"/>
              <a:t>TCM  48  June 2025</a:t>
            </a:r>
          </a:p>
        </p:txBody>
      </p:sp>
    </p:spTree>
    <p:extLst>
      <p:ext uri="{BB962C8B-B14F-4D97-AF65-F5344CB8AC3E}">
        <p14:creationId xmlns:p14="http://schemas.microsoft.com/office/powerpoint/2010/main" val="8347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2097E-F8F8-DC21-D6B7-B630752E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1A869-142B-CF2D-DEE8-9C6631B545C3}"/>
              </a:ext>
            </a:extLst>
          </p:cNvPr>
          <p:cNvSpPr txBox="1"/>
          <p:nvPr/>
        </p:nvSpPr>
        <p:spPr>
          <a:xfrm>
            <a:off x="191190" y="1059669"/>
            <a:ext cx="38516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Preliminary </a:t>
            </a:r>
            <a:r>
              <a:rPr lang="it-IT" sz="2000" dirty="0" err="1"/>
              <a:t>analysis</a:t>
            </a:r>
            <a:r>
              <a:rPr lang="it-IT" sz="2000" dirty="0"/>
              <a:t> show </a:t>
            </a:r>
            <a:r>
              <a:rPr lang="it-IT" sz="2000" dirty="0">
                <a:solidFill>
                  <a:srgbClr val="C00000"/>
                </a:solidFill>
              </a:rPr>
              <a:t>low EP </a:t>
            </a:r>
            <a:r>
              <a:rPr lang="it-IT" sz="2000" dirty="0" err="1">
                <a:solidFill>
                  <a:srgbClr val="C00000"/>
                </a:solidFill>
              </a:rPr>
              <a:t>particle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losses</a:t>
            </a:r>
            <a:r>
              <a:rPr lang="it-IT" sz="2000" dirty="0"/>
              <a:t> </a:t>
            </a:r>
            <a:r>
              <a:rPr lang="it-IT" sz="2000" dirty="0" err="1"/>
              <a:t>though</a:t>
            </a:r>
            <a:r>
              <a:rPr lang="it-IT" sz="2000" dirty="0"/>
              <a:t> </a:t>
            </a:r>
            <a:r>
              <a:rPr lang="it-IT" sz="2000" dirty="0" err="1"/>
              <a:t>poloidally</a:t>
            </a:r>
            <a:r>
              <a:rPr lang="it-IT" sz="2000" dirty="0"/>
              <a:t> </a:t>
            </a:r>
            <a:r>
              <a:rPr lang="it-IT" sz="2000" dirty="0" err="1"/>
              <a:t>localized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TAEs and other modes may significantly </a:t>
            </a:r>
            <a:r>
              <a:rPr lang="en-US" sz="2000" dirty="0">
                <a:solidFill>
                  <a:srgbClr val="C00000"/>
                </a:solidFill>
              </a:rPr>
              <a:t>enhance EP losses</a:t>
            </a:r>
            <a:r>
              <a:rPr lang="en-US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A general workflow has been developed to compute </a:t>
            </a:r>
            <a:r>
              <a:rPr lang="en-US" sz="2000" dirty="0">
                <a:solidFill>
                  <a:srgbClr val="C00000"/>
                </a:solidFill>
              </a:rPr>
              <a:t>fluctuation induced fast ion losses</a:t>
            </a:r>
            <a:r>
              <a:rPr lang="en-US" sz="2000" dirty="0"/>
              <a:t> in DTT, using MARS results as input for the ORBIT code;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endParaRPr lang="en-US" sz="2000" dirty="0"/>
          </a:p>
          <a:p>
            <a:pPr>
              <a:spcAft>
                <a:spcPts val="1200"/>
              </a:spcAft>
            </a:pPr>
            <a:endParaRPr lang="it-IT" sz="2000" dirty="0"/>
          </a:p>
          <a:p>
            <a:pPr>
              <a:spcAft>
                <a:spcPts val="1200"/>
              </a:spcAft>
            </a:pPr>
            <a:endParaRPr lang="en-IT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C33E1E6-2959-2623-8D9A-6C118BB21AA5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 err="1"/>
              <a:t>Losses</a:t>
            </a:r>
            <a:r>
              <a:rPr lang="it-IT" sz="2800" b="1" dirty="0"/>
              <a:t> due to </a:t>
            </a:r>
            <a:r>
              <a:rPr lang="it-IT" sz="2800" b="1" dirty="0" err="1"/>
              <a:t>Ripple</a:t>
            </a:r>
            <a:r>
              <a:rPr lang="it-IT" sz="2800" b="1" dirty="0"/>
              <a:t> and Alfvénic </a:t>
            </a:r>
            <a:r>
              <a:rPr lang="it-IT" sz="2800" b="1" dirty="0" err="1"/>
              <a:t>fluctuations</a:t>
            </a:r>
            <a:endParaRPr lang="en-IT" sz="28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F8211B-EE66-30F7-988F-2D67012E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75" y="1223897"/>
            <a:ext cx="4417496" cy="33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74B0-DDF3-C28F-13DF-4DACF077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136E0CA-9B5C-D954-0713-B95D27FEE3D2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 err="1"/>
              <a:t>Losses</a:t>
            </a:r>
            <a:r>
              <a:rPr lang="it-IT" sz="2800" b="1" dirty="0"/>
              <a:t> due to </a:t>
            </a:r>
            <a:r>
              <a:rPr lang="it-IT" sz="2800" b="1" dirty="0" err="1"/>
              <a:t>Ripple</a:t>
            </a:r>
            <a:r>
              <a:rPr lang="it-IT" sz="2800" b="1" dirty="0"/>
              <a:t> and Alfvénic </a:t>
            </a:r>
            <a:r>
              <a:rPr lang="it-IT" sz="2800" b="1" dirty="0" err="1"/>
              <a:t>fluctuations</a:t>
            </a:r>
            <a:endParaRPr lang="en-IT" sz="2800" b="1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2B6DC20E-5234-8D56-F6F3-F5F858C82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57"/>
          <a:stretch/>
        </p:blipFill>
        <p:spPr>
          <a:xfrm>
            <a:off x="4263803" y="2658126"/>
            <a:ext cx="2704379" cy="278639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3843D91-CE4F-C5C9-9406-2E8263EC5BEE}"/>
              </a:ext>
            </a:extLst>
          </p:cNvPr>
          <p:cNvSpPr/>
          <p:nvPr/>
        </p:nvSpPr>
        <p:spPr>
          <a:xfrm>
            <a:off x="654365" y="1225260"/>
            <a:ext cx="319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Spectrum and radial profiles of TAE determined by DAEPS/FALCON, MARS and HYMAGYC codes (</a:t>
            </a:r>
            <a:r>
              <a:rPr lang="en-GB" sz="1600" b="1" dirty="0">
                <a:latin typeface="Century Gothic" panose="020B0502020202020204" pitchFamily="34" charset="0"/>
              </a:rPr>
              <a:t>n=10</a:t>
            </a:r>
            <a:r>
              <a:rPr lang="en-GB" sz="16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DA2421-EF8D-3016-A1A0-445E70CB9393}"/>
              </a:ext>
            </a:extLst>
          </p:cNvPr>
          <p:cNvSpPr/>
          <p:nvPr/>
        </p:nvSpPr>
        <p:spPr>
          <a:xfrm>
            <a:off x="5310611" y="1225260"/>
            <a:ext cx="2796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remapping the perturbed TAE fields from MARS into the guiding </a:t>
            </a:r>
            <a:r>
              <a:rPr lang="en-GB" sz="1600" dirty="0" err="1">
                <a:latin typeface="Century Gothic" panose="020B0502020202020204" pitchFamily="34" charset="0"/>
              </a:rPr>
              <a:t>center</a:t>
            </a:r>
            <a:r>
              <a:rPr lang="en-GB" sz="1600" dirty="0">
                <a:latin typeface="Century Gothic" panose="020B0502020202020204" pitchFamily="34" charset="0"/>
              </a:rPr>
              <a:t> code </a:t>
            </a:r>
            <a:r>
              <a:rPr lang="en-GB" sz="1600" b="1" dirty="0">
                <a:latin typeface="Century Gothic" panose="020B0502020202020204" pitchFamily="34" charset="0"/>
              </a:rPr>
              <a:t>ORBIT</a:t>
            </a:r>
            <a:r>
              <a:rPr lang="en-GB" sz="1600" dirty="0">
                <a:latin typeface="Century Gothic" panose="020B0502020202020204" pitchFamily="34" charset="0"/>
              </a:rPr>
              <a:t> Boozer coordinates </a:t>
            </a:r>
            <a:endParaRPr lang="it-IT" sz="16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53D41BE-9D99-2DFF-9927-8A37BBC91BF6}"/>
              </a:ext>
            </a:extLst>
          </p:cNvPr>
          <p:cNvSpPr/>
          <p:nvPr/>
        </p:nvSpPr>
        <p:spPr>
          <a:xfrm>
            <a:off x="654365" y="1149123"/>
            <a:ext cx="3124471" cy="12818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89962B-E935-DE64-1B27-9ED81601E525}"/>
              </a:ext>
            </a:extLst>
          </p:cNvPr>
          <p:cNvSpPr/>
          <p:nvPr/>
        </p:nvSpPr>
        <p:spPr>
          <a:xfrm>
            <a:off x="5206201" y="1148313"/>
            <a:ext cx="3005528" cy="12818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099D1193-81A8-1013-0FB3-D897CA7ED98D}"/>
              </a:ext>
            </a:extLst>
          </p:cNvPr>
          <p:cNvSpPr/>
          <p:nvPr/>
        </p:nvSpPr>
        <p:spPr>
          <a:xfrm>
            <a:off x="4087924" y="1459588"/>
            <a:ext cx="809189" cy="5675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83C369F5-151C-AE93-5DF3-0A2369A73C98}"/>
              </a:ext>
            </a:extLst>
          </p:cNvPr>
          <p:cNvGrpSpPr/>
          <p:nvPr/>
        </p:nvGrpSpPr>
        <p:grpSpPr>
          <a:xfrm>
            <a:off x="184407" y="2671532"/>
            <a:ext cx="3754291" cy="2685187"/>
            <a:chOff x="628650" y="3573620"/>
            <a:chExt cx="3754291" cy="2685187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EC0F1C8A-64FE-4BA6-685F-07CD42DC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573620"/>
              <a:ext cx="3375787" cy="2685187"/>
            </a:xfrm>
            <a:prstGeom prst="rect">
              <a:avLst/>
            </a:prstGeom>
          </p:spPr>
        </p:pic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AD041B5A-7021-80AB-D777-67A3D5FE4FD5}"/>
                </a:ext>
              </a:extLst>
            </p:cNvPr>
            <p:cNvSpPr/>
            <p:nvPr/>
          </p:nvSpPr>
          <p:spPr>
            <a:xfrm>
              <a:off x="3752455" y="4097726"/>
              <a:ext cx="630486" cy="861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Picture 15">
            <a:extLst>
              <a:ext uri="{FF2B5EF4-FFF2-40B4-BE49-F238E27FC236}">
                <a16:creationId xmlns:a16="http://schemas.microsoft.com/office/drawing/2014/main" id="{9DE4AC1E-86CE-904D-6259-8524912FC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13"/>
          <a:stretch/>
        </p:blipFill>
        <p:spPr>
          <a:xfrm>
            <a:off x="6839556" y="2658126"/>
            <a:ext cx="2012653" cy="2786399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9EBC30A5-DA2D-7BEF-8645-63D46A87B8D2}"/>
              </a:ext>
            </a:extLst>
          </p:cNvPr>
          <p:cNvSpPr txBox="1"/>
          <p:nvPr/>
        </p:nvSpPr>
        <p:spPr>
          <a:xfrm>
            <a:off x="3308212" y="3293963"/>
            <a:ext cx="144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SELECTED CASE</a:t>
            </a:r>
            <a:endParaRPr lang="it-IT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9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9E0C3-EC33-BF2A-44AE-297FCAA6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AE75A9B-4251-F0A2-B056-5D526A86841C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 err="1"/>
              <a:t>Losses</a:t>
            </a:r>
            <a:r>
              <a:rPr lang="it-IT" sz="2800" b="1" dirty="0"/>
              <a:t> due to </a:t>
            </a:r>
            <a:r>
              <a:rPr lang="it-IT" sz="2800" b="1" dirty="0" err="1"/>
              <a:t>Ripple</a:t>
            </a:r>
            <a:r>
              <a:rPr lang="it-IT" sz="2800" b="1" dirty="0"/>
              <a:t> and Alfvénic </a:t>
            </a:r>
            <a:r>
              <a:rPr lang="it-IT" sz="2800" b="1" dirty="0" err="1"/>
              <a:t>fluctuations</a:t>
            </a:r>
            <a:endParaRPr lang="en-IT" sz="2800" b="1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1381A04E-D5E0-0287-D259-5B0CD844737C}"/>
              </a:ext>
            </a:extLst>
          </p:cNvPr>
          <p:cNvSpPr txBox="1"/>
          <p:nvPr/>
        </p:nvSpPr>
        <p:spPr>
          <a:xfrm>
            <a:off x="744994" y="922100"/>
            <a:ext cx="8320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Equilibrium with R0 = 2.19 m (JETTO PPF=1184)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NNBI </a:t>
            </a:r>
            <a:r>
              <a:rPr lang="it-IT" sz="2000" dirty="0" err="1"/>
              <a:t>parameters</a:t>
            </a:r>
            <a:r>
              <a:rPr lang="it-IT" sz="2000" dirty="0"/>
              <a:t> : E = 510 keV, 1 beam@10MW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3D TRANSP distribution with 10k test particles 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endParaRPr lang="en-US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endParaRPr lang="en-IT" sz="2000" dirty="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6C34FBC8-AC61-B752-241B-DF5B97917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32" y="2246507"/>
            <a:ext cx="6630865" cy="3601470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2DB9EB8-86B2-F412-3CA9-86BAD86B0D59}"/>
              </a:ext>
            </a:extLst>
          </p:cNvPr>
          <p:cNvCxnSpPr>
            <a:cxnSpLocks/>
          </p:cNvCxnSpPr>
          <p:nvPr/>
        </p:nvCxnSpPr>
        <p:spPr>
          <a:xfrm>
            <a:off x="1995854" y="4668715"/>
            <a:ext cx="509074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0DB3FFD-C826-4E62-EE77-687522D56BF4}"/>
              </a:ext>
            </a:extLst>
          </p:cNvPr>
          <p:cNvCxnSpPr>
            <a:cxnSpLocks/>
          </p:cNvCxnSpPr>
          <p:nvPr/>
        </p:nvCxnSpPr>
        <p:spPr>
          <a:xfrm>
            <a:off x="1995854" y="4047242"/>
            <a:ext cx="509074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9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9E1A-0052-FAF1-64FE-A402AC15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71137C1-2F9E-D39A-52A7-D3BCE805290B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 err="1"/>
              <a:t>Losses</a:t>
            </a:r>
            <a:r>
              <a:rPr lang="it-IT" sz="2800" b="1" dirty="0"/>
              <a:t> due to </a:t>
            </a:r>
            <a:r>
              <a:rPr lang="it-IT" sz="2800" b="1" dirty="0" err="1"/>
              <a:t>Ripple</a:t>
            </a:r>
            <a:r>
              <a:rPr lang="it-IT" sz="2800" b="1" dirty="0"/>
              <a:t> and Alfvénic </a:t>
            </a:r>
            <a:r>
              <a:rPr lang="it-IT" sz="2800" b="1" dirty="0" err="1"/>
              <a:t>fluctuations</a:t>
            </a:r>
            <a:endParaRPr lang="en-IT" sz="28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39D906-FA49-1F36-B359-75CB854DC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08" y="1127069"/>
            <a:ext cx="4452951" cy="2917586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548085B3-E6CA-0011-02BE-D734F521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89" y="1127069"/>
            <a:ext cx="2891525" cy="460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0AE561E-69FB-AB12-9B5B-FA12FC2ABA9E}"/>
                  </a:ext>
                </a:extLst>
              </p:cNvPr>
              <p:cNvSpPr/>
              <p:nvPr/>
            </p:nvSpPr>
            <p:spPr>
              <a:xfrm>
                <a:off x="120483" y="4682143"/>
                <a:ext cx="51816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>
                  <a:spcAft>
                    <a:spcPts val="1200"/>
                  </a:spcAft>
                  <a:buFontTx/>
                  <a:buChar char="-"/>
                </a:pPr>
                <a:r>
                  <a:rPr lang="en-GB" sz="2000" dirty="0"/>
                  <a:t>losses mainly close to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2000" dirty="0"/>
                  <a:t>in the bottom half of device (LFS); </a:t>
                </a:r>
              </a:p>
              <a:p>
                <a:pPr marL="285744" indent="-285744">
                  <a:spcAft>
                    <a:spcPts val="1200"/>
                  </a:spcAft>
                  <a:buFontTx/>
                  <a:buChar char="-"/>
                </a:pPr>
                <a:endParaRPr lang="en-GB" sz="2000" dirty="0"/>
              </a:p>
              <a:p>
                <a:pPr marL="285744" indent="-285744">
                  <a:spcAft>
                    <a:spcPts val="1200"/>
                  </a:spcAft>
                  <a:buFontTx/>
                  <a:buChar char="-"/>
                </a:pPr>
                <a:endParaRPr lang="en-GB" sz="2000" dirty="0"/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GB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A0AE561E-69FB-AB12-9B5B-FA12FC2AB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3" y="4682143"/>
                <a:ext cx="5181600" cy="2062103"/>
              </a:xfrm>
              <a:prstGeom prst="rect">
                <a:avLst/>
              </a:prstGeom>
              <a:blipFill>
                <a:blip r:embed="rId4"/>
                <a:stretch>
                  <a:fillRect l="-1294"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09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B7CFB-DE3B-9C7B-22CD-3711A800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AC652C6-9C20-17E0-2EC9-E4965138C754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5592F-33D3-4096-22C5-DF8A34C44691}"/>
              </a:ext>
            </a:extLst>
          </p:cNvPr>
          <p:cNvSpPr txBox="1"/>
          <p:nvPr/>
        </p:nvSpPr>
        <p:spPr>
          <a:xfrm>
            <a:off x="480767" y="1752737"/>
            <a:ext cx="83203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High-statistics simulations </a:t>
            </a:r>
            <a:r>
              <a:rPr lang="en-US" sz="2000" dirty="0"/>
              <a:t>with 1 million test fast ions are underway to evaluate the heat power deposition map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Inclusion </a:t>
            </a:r>
            <a:r>
              <a:rPr lang="en-US" sz="2000" dirty="0">
                <a:solidFill>
                  <a:srgbClr val="C00000"/>
                </a:solidFill>
              </a:rPr>
              <a:t>of multiple TAEs </a:t>
            </a:r>
            <a:r>
              <a:rPr lang="en-US" sz="2000" dirty="0"/>
              <a:t>as calculated by MARS is in progress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Apply this workflow to the </a:t>
            </a:r>
            <a:r>
              <a:rPr lang="en-US" sz="2000" dirty="0">
                <a:solidFill>
                  <a:srgbClr val="C00000"/>
                </a:solidFill>
              </a:rPr>
              <a:t>latest version of the E scenario</a:t>
            </a:r>
            <a:r>
              <a:rPr lang="en-US" sz="2000" dirty="0"/>
              <a:t>;</a:t>
            </a:r>
          </a:p>
          <a:p>
            <a:pPr>
              <a:spcAft>
                <a:spcPts val="1200"/>
              </a:spcAft>
            </a:pP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303412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B662-A4CC-2071-57F0-0948EA5B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B136E7A-9E7D-A2F1-70A8-6773B4BED2A2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/>
              <a:t>Equilibrium EP </a:t>
            </a:r>
            <a:r>
              <a:rPr lang="it-IT" sz="2800" b="1" dirty="0" err="1"/>
              <a:t>distribution</a:t>
            </a:r>
            <a:r>
              <a:rPr lang="it-IT" sz="2800" b="1" dirty="0"/>
              <a:t> </a:t>
            </a:r>
            <a:r>
              <a:rPr lang="it-IT" sz="2800" b="1" dirty="0" err="1"/>
              <a:t>function</a:t>
            </a:r>
            <a:r>
              <a:rPr lang="it-IT" sz="2800" b="1" dirty="0"/>
              <a:t> </a:t>
            </a:r>
            <a:r>
              <a:rPr lang="it-IT" sz="2800" b="1" dirty="0" err="1"/>
              <a:t>modelling</a:t>
            </a:r>
            <a:endParaRPr lang="en-IT" sz="2800" b="1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9417AD6-9624-F707-16E5-B93B3F2CA1D8}"/>
              </a:ext>
            </a:extLst>
          </p:cNvPr>
          <p:cNvSpPr txBox="1"/>
          <p:nvPr/>
        </p:nvSpPr>
        <p:spPr>
          <a:xfrm>
            <a:off x="322477" y="1053353"/>
            <a:ext cx="7340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of beam NBI EP distribution functions in various DTT plasmas: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different I</a:t>
            </a:r>
            <a:r>
              <a:rPr lang="en-GB" baseline="-25000" dirty="0"/>
              <a:t>p</a:t>
            </a:r>
            <a:r>
              <a:rPr lang="en-GB" dirty="0"/>
              <a:t>/</a:t>
            </a:r>
            <a:r>
              <a:rPr lang="en-GB" dirty="0" err="1"/>
              <a:t>B</a:t>
            </a:r>
            <a:r>
              <a:rPr lang="en-GB" baseline="-25000" dirty="0" err="1"/>
              <a:t>t</a:t>
            </a:r>
            <a:r>
              <a:rPr lang="en-GB" dirty="0"/>
              <a:t>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NBI simulated on plasmas of scenarios A, C, 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Steady-state beam EP distribution functions is given as </a:t>
            </a:r>
            <a:r>
              <a:rPr lang="en-GB" dirty="0">
                <a:solidFill>
                  <a:srgbClr val="C00000"/>
                </a:solidFill>
              </a:rPr>
              <a:t>input for nonlinear GK simulations</a:t>
            </a:r>
            <a:r>
              <a:rPr lang="en-GB" dirty="0"/>
              <a:t>, i.e. HYMAGYC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EP distribution </a:t>
            </a:r>
            <a:r>
              <a:rPr lang="en-GB" dirty="0">
                <a:solidFill>
                  <a:srgbClr val="C00000"/>
                </a:solidFill>
              </a:rPr>
              <a:t>analysis in COM space </a:t>
            </a:r>
            <a:r>
              <a:rPr lang="en-GB" dirty="0"/>
              <a:t>(DTT Research 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147F9165-5089-61FD-7F99-1FDA59F75A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50476"/>
          <a:stretch>
            <a:fillRect/>
          </a:stretch>
        </p:blipFill>
        <p:spPr bwMode="auto">
          <a:xfrm>
            <a:off x="210923" y="3346051"/>
            <a:ext cx="8610600" cy="209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594C288-C5F6-5927-327C-BAAF70BC7BA8}"/>
              </a:ext>
            </a:extLst>
          </p:cNvPr>
          <p:cNvSpPr txBox="1"/>
          <p:nvPr/>
        </p:nvSpPr>
        <p:spPr>
          <a:xfrm>
            <a:off x="551367" y="5542857"/>
            <a:ext cx="1127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A, C scenarios do not foresee NBI, though NBI will be used in similar plasmas during DTT operation phases</a:t>
            </a:r>
          </a:p>
        </p:txBody>
      </p:sp>
    </p:spTree>
    <p:extLst>
      <p:ext uri="{BB962C8B-B14F-4D97-AF65-F5344CB8AC3E}">
        <p14:creationId xmlns:p14="http://schemas.microsoft.com/office/powerpoint/2010/main" val="322986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57A05-2412-FD79-9A4D-09AE8C2D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C69E6BC-D81E-5B51-27FB-EE2A63C97BE6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/>
              <a:t>Next steps</a:t>
            </a:r>
            <a:endParaRPr lang="en-IT" sz="28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346927-76F2-2017-9D0A-45DDCA4736E7}"/>
              </a:ext>
            </a:extLst>
          </p:cNvPr>
          <p:cNvSpPr txBox="1"/>
          <p:nvPr/>
        </p:nvSpPr>
        <p:spPr>
          <a:xfrm>
            <a:off x="1029738" y="1131077"/>
            <a:ext cx="680830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GB" sz="2000" dirty="0"/>
              <a:t>Provide, upon request, fast ion distribution functions to other groups (e.g., to HYMAGIC, for MHD studies, and for diagnostics studies – e.g., Collective Thomson Scattering)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GB" sz="2000" dirty="0"/>
              <a:t>Depending on the advances with ASCOT-RFOF and DTT IMAS implementation, </a:t>
            </a:r>
            <a:r>
              <a:rPr lang="en-GB" sz="2000" dirty="0">
                <a:solidFill>
                  <a:srgbClr val="C00000"/>
                </a:solidFill>
              </a:rPr>
              <a:t>preliminary ICRH+NBI simulations </a:t>
            </a:r>
            <a:r>
              <a:rPr lang="en-GB" sz="2000" dirty="0"/>
              <a:t>can be set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GB" sz="2000" dirty="0"/>
              <a:t>Investigate the importance of </a:t>
            </a:r>
            <a:r>
              <a:rPr lang="en-GB" sz="2000" dirty="0">
                <a:solidFill>
                  <a:srgbClr val="C00000"/>
                </a:solidFill>
              </a:rPr>
              <a:t>using first wall as a boundary condition </a:t>
            </a:r>
            <a:r>
              <a:rPr lang="en-GB" sz="2000" dirty="0"/>
              <a:t>for EP losses and not the LCFS to correctly estimate the fraction of EP prompt losses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6360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68BA2-0096-42E1-B1DB-EF3ADB7F4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165F11F9-DEC7-940D-646E-A06FF34E651D}"/>
              </a:ext>
            </a:extLst>
          </p:cNvPr>
          <p:cNvSpPr txBox="1">
            <a:spLocks/>
          </p:cNvSpPr>
          <p:nvPr/>
        </p:nvSpPr>
        <p:spPr>
          <a:xfrm>
            <a:off x="1446610" y="2683595"/>
            <a:ext cx="6215063" cy="852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66" lvl="1" indent="0">
              <a:buFont typeface="Arial" panose="020B0604020202020204" pitchFamily="34" charset="0"/>
              <a:buNone/>
            </a:pPr>
            <a:r>
              <a:rPr lang="en-US" sz="3375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4968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13C52-F20F-44B8-AD6E-5E0CB4F2AB63}"/>
              </a:ext>
            </a:extLst>
          </p:cNvPr>
          <p:cNvSpPr txBox="1"/>
          <p:nvPr/>
        </p:nvSpPr>
        <p:spPr>
          <a:xfrm>
            <a:off x="254678" y="1133518"/>
            <a:ext cx="4570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Collisional slowing down simulated with ASCOT: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Steady-state beam EP distribution functions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Collisional losses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Absorbed power, current-drive, torque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488CC-4A3E-4071-BDA3-318E26B1FC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b="3284"/>
          <a:stretch/>
        </p:blipFill>
        <p:spPr bwMode="auto">
          <a:xfrm>
            <a:off x="4232638" y="857250"/>
            <a:ext cx="4500563" cy="2386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E6AFA-E9D2-4DBA-AA64-192A62313ECF}"/>
              </a:ext>
            </a:extLst>
          </p:cNvPr>
          <p:cNvSpPr txBox="1"/>
          <p:nvPr/>
        </p:nvSpPr>
        <p:spPr>
          <a:xfrm>
            <a:off x="155301" y="2544631"/>
            <a:ext cx="8720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Take-home messages for DTT</a:t>
            </a:r>
            <a:r>
              <a:rPr lang="en-GB" sz="135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err="1"/>
              <a:t>Collisionless</a:t>
            </a:r>
            <a:r>
              <a:rPr lang="en-GB" sz="1350" dirty="0"/>
              <a:t> beam EP analysis: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Passing orbits dominate ref. scenario 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Passing/trapped orbit ratio varies with plasma density and NBI energy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Small fraction of stagnating orbits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Importance of using the first wall as a boundary condition for EP losses (ASCOT) and not the LCFS (</a:t>
            </a:r>
            <a:r>
              <a:rPr lang="en-GB" sz="1350" dirty="0" err="1"/>
              <a:t>CoM</a:t>
            </a:r>
            <a:r>
              <a:rPr lang="en-GB" sz="1350" dirty="0"/>
              <a:t>) to correctly estimate the fraction of EP prompt losses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Collisional slowing down of  beam EPs: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Efficient beam coupling, slightly reduced at high NBI energy at low plasma density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NBI current drive of 0.24 MA in ref. scenario 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NBI provides torque to the plasma of some Nm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Off-axis beam power deposition due to vertically shifted injection geometry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Relevant ion heating between 40% and 55% of the absorbed power, depending on NBI energy and plasma kinetic profiles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This work contributed to the DTT research plan and constitutes an input for other DTT studies (e.g. MHD)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lvl="1"/>
            <a:endParaRPr lang="en-GB" sz="135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78B8B-A8C4-4A80-A255-9099BA62751A}"/>
              </a:ext>
            </a:extLst>
          </p:cNvPr>
          <p:cNvSpPr txBox="1"/>
          <p:nvPr/>
        </p:nvSpPr>
        <p:spPr>
          <a:xfrm>
            <a:off x="90753" y="5731490"/>
            <a:ext cx="7412414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88" i="1" dirty="0"/>
              <a:t>De </a:t>
            </a:r>
            <a:r>
              <a:rPr lang="en-GB" sz="788" i="1" dirty="0" err="1"/>
              <a:t>Piccoli</a:t>
            </a:r>
            <a:r>
              <a:rPr lang="en-GB" sz="788" i="1" dirty="0"/>
              <a:t> C et al., Front. Phys. 12:1492095, 2024, </a:t>
            </a:r>
            <a:r>
              <a:rPr lang="en-GB" sz="788" i="1" dirty="0" err="1"/>
              <a:t>doi</a:t>
            </a:r>
            <a:r>
              <a:rPr lang="en-GB" sz="788" i="1" dirty="0"/>
              <a:t>: 10.3389/fphy.2024.1492095</a:t>
            </a:r>
            <a:endParaRPr lang="en-GB" sz="788" dirty="0"/>
          </a:p>
        </p:txBody>
      </p:sp>
    </p:spTree>
    <p:extLst>
      <p:ext uri="{BB962C8B-B14F-4D97-AF65-F5344CB8AC3E}">
        <p14:creationId xmlns:p14="http://schemas.microsoft.com/office/powerpoint/2010/main" val="223951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6BD89-0D5E-3128-072A-C2BF5C0D7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24A981E-2FD5-E844-FFE1-AF6187E2F029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IMAS equilibria for DTT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695006-42F8-F61E-746D-C204A0ED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636" y="1121303"/>
            <a:ext cx="5687219" cy="42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93AE-BE86-E153-2278-1C5C9C95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27961-50BD-6CD7-BA59-E12A104F095C}"/>
              </a:ext>
            </a:extLst>
          </p:cNvPr>
          <p:cNvSpPr txBox="1"/>
          <p:nvPr/>
        </p:nvSpPr>
        <p:spPr>
          <a:xfrm>
            <a:off x="448741" y="1725842"/>
            <a:ext cx="866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Within</a:t>
            </a:r>
            <a:r>
              <a:rPr lang="it-IT" sz="2000" dirty="0"/>
              <a:t> the theory and </a:t>
            </a:r>
            <a:r>
              <a:rPr lang="it-IT" sz="2000" dirty="0" err="1"/>
              <a:t>simulations</a:t>
            </a:r>
            <a:r>
              <a:rPr lang="it-IT" sz="2000" dirty="0"/>
              <a:t> area 4 </a:t>
            </a:r>
            <a:r>
              <a:rPr lang="it-IT" sz="2000" dirty="0" err="1"/>
              <a:t>topics</a:t>
            </a:r>
            <a:r>
              <a:rPr lang="it-IT" sz="2000" dirty="0"/>
              <a:t> are </a:t>
            </a:r>
            <a:r>
              <a:rPr lang="it-IT" sz="2000" dirty="0" err="1"/>
              <a:t>actively</a:t>
            </a:r>
            <a:r>
              <a:rPr lang="it-IT" sz="2000" dirty="0"/>
              <a:t> </a:t>
            </a:r>
            <a:r>
              <a:rPr lang="it-IT" sz="2000" dirty="0" err="1"/>
              <a:t>pursued</a:t>
            </a:r>
            <a:r>
              <a:rPr lang="it-IT" sz="2000" dirty="0"/>
              <a:t>:</a:t>
            </a:r>
            <a:endParaRPr lang="en-IT" sz="2000" dirty="0"/>
          </a:p>
          <a:p>
            <a:pPr>
              <a:lnSpc>
                <a:spcPct val="150000"/>
              </a:lnSpc>
            </a:pPr>
            <a:endParaRPr lang="en-IT" sz="2000" dirty="0"/>
          </a:p>
          <a:p>
            <a:pPr marL="285744" indent="-285744">
              <a:spcAft>
                <a:spcPts val="1200"/>
              </a:spcAft>
              <a:buClr>
                <a:schemeClr val="tx1"/>
              </a:buClr>
              <a:buFontTx/>
              <a:buChar char="-"/>
            </a:pPr>
            <a:r>
              <a:rPr lang="it-IT" sz="2000" dirty="0"/>
              <a:t>Integration of Theory, </a:t>
            </a:r>
            <a:r>
              <a:rPr lang="it-IT" sz="2000" dirty="0" err="1"/>
              <a:t>Simulation</a:t>
            </a:r>
            <a:r>
              <a:rPr lang="it-IT" sz="2000" dirty="0"/>
              <a:t> and </a:t>
            </a:r>
            <a:r>
              <a:rPr lang="it-IT" sz="2000" dirty="0" err="1"/>
              <a:t>Experiments</a:t>
            </a:r>
            <a:r>
              <a:rPr lang="it-IT" sz="2000" dirty="0"/>
              <a:t>: </a:t>
            </a:r>
            <a:r>
              <a:rPr lang="it-IT" sz="2000" dirty="0">
                <a:solidFill>
                  <a:srgbClr val="C00000"/>
                </a:solidFill>
              </a:rPr>
              <a:t>IMAS database </a:t>
            </a:r>
            <a:r>
              <a:rPr lang="it-IT" sz="2000" dirty="0"/>
              <a:t>and workflows for </a:t>
            </a:r>
            <a:r>
              <a:rPr lang="it-IT" sz="2000" dirty="0" err="1">
                <a:solidFill>
                  <a:srgbClr val="C00000"/>
                </a:solidFill>
              </a:rPr>
              <a:t>equilibrium</a:t>
            </a:r>
            <a:r>
              <a:rPr lang="it-IT" sz="2000" dirty="0"/>
              <a:t>, </a:t>
            </a:r>
            <a:r>
              <a:rPr lang="it-IT" sz="2000" dirty="0">
                <a:solidFill>
                  <a:srgbClr val="C00000"/>
                </a:solidFill>
              </a:rPr>
              <a:t>MHD </a:t>
            </a:r>
            <a:r>
              <a:rPr lang="it-IT" sz="2000" dirty="0" err="1">
                <a:solidFill>
                  <a:srgbClr val="C00000"/>
                </a:solidFill>
              </a:rPr>
              <a:t>stability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and </a:t>
            </a:r>
            <a:r>
              <a:rPr lang="it-IT" sz="2000" dirty="0" err="1">
                <a:solidFill>
                  <a:srgbClr val="C00000"/>
                </a:solidFill>
              </a:rPr>
              <a:t>transport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studies;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Global and </a:t>
            </a:r>
            <a:r>
              <a:rPr lang="it-IT" sz="2000" dirty="0" err="1"/>
              <a:t>Hybrid</a:t>
            </a:r>
            <a:r>
              <a:rPr lang="it-IT" sz="2000" dirty="0"/>
              <a:t> </a:t>
            </a:r>
            <a:r>
              <a:rPr lang="it-IT" sz="2000" dirty="0" err="1"/>
              <a:t>Gyrokinetic</a:t>
            </a:r>
            <a:r>
              <a:rPr lang="it-IT" sz="2000" dirty="0"/>
              <a:t> </a:t>
            </a:r>
            <a:r>
              <a:rPr lang="it-IT" sz="2000" dirty="0" err="1"/>
              <a:t>simulations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>
                <a:solidFill>
                  <a:srgbClr val="C00000"/>
                </a:solidFill>
              </a:rPr>
              <a:t>losses</a:t>
            </a:r>
            <a:r>
              <a:rPr lang="it-IT" sz="2000" dirty="0">
                <a:solidFill>
                  <a:srgbClr val="C00000"/>
                </a:solidFill>
              </a:rPr>
              <a:t> due to </a:t>
            </a:r>
            <a:r>
              <a:rPr lang="it-IT" sz="2000" dirty="0" err="1">
                <a:solidFill>
                  <a:srgbClr val="C00000"/>
                </a:solidFill>
              </a:rPr>
              <a:t>Ripple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and Alfvénic </a:t>
            </a:r>
            <a:r>
              <a:rPr lang="it-IT" sz="2000" dirty="0" err="1"/>
              <a:t>fluctuations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EP </a:t>
            </a:r>
            <a:r>
              <a:rPr lang="it-IT" sz="2000" dirty="0" err="1"/>
              <a:t>distribution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</a:t>
            </a:r>
            <a:r>
              <a:rPr lang="it-IT" sz="2000" dirty="0" err="1"/>
              <a:t>modelling</a:t>
            </a:r>
            <a:r>
              <a:rPr lang="it-IT" sz="2000" dirty="0"/>
              <a:t>;</a:t>
            </a:r>
            <a:endParaRPr lang="en-IT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0F9DFC7-19CE-180B-CD7B-FDE8C75DA5C7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Theory and simulations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147110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890A3-74A6-FFDD-35F3-5C828AD5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4931D-4E86-B57F-5B52-CCC065DD35CD}"/>
              </a:ext>
            </a:extLst>
          </p:cNvPr>
          <p:cNvSpPr txBox="1"/>
          <p:nvPr/>
        </p:nvSpPr>
        <p:spPr>
          <a:xfrm>
            <a:off x="709986" y="883822"/>
            <a:ext cx="82213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First </a:t>
            </a:r>
            <a:r>
              <a:rPr lang="it-IT" sz="2000" dirty="0" err="1"/>
              <a:t>analysis</a:t>
            </a:r>
            <a:r>
              <a:rPr lang="it-IT" sz="2000" dirty="0"/>
              <a:t> show low EP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losses</a:t>
            </a:r>
            <a:r>
              <a:rPr lang="it-IT" sz="2000" dirty="0"/>
              <a:t> (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poloidally</a:t>
            </a:r>
            <a:r>
              <a:rPr lang="it-IT" sz="2000" dirty="0"/>
              <a:t> </a:t>
            </a:r>
            <a:r>
              <a:rPr lang="it-IT" sz="2000" dirty="0" err="1"/>
              <a:t>localized</a:t>
            </a:r>
            <a:r>
              <a:rPr lang="it-IT" sz="2000" dirty="0"/>
              <a:t>);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TAEs and other modes may enhance them;</a:t>
            </a:r>
          </a:p>
          <a:p>
            <a:pPr>
              <a:spcAft>
                <a:spcPts val="1200"/>
              </a:spcAft>
            </a:pPr>
            <a:endParaRPr lang="it-IT" sz="2000" dirty="0"/>
          </a:p>
          <a:p>
            <a:pPr>
              <a:spcAft>
                <a:spcPts val="1200"/>
              </a:spcAft>
            </a:pPr>
            <a:endParaRPr lang="en-IT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09E4F5A-5803-96E0-08F9-A992497CDE89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800" b="1" dirty="0" err="1"/>
              <a:t>Losses</a:t>
            </a:r>
            <a:r>
              <a:rPr lang="it-IT" sz="2800" b="1" dirty="0"/>
              <a:t> due to </a:t>
            </a:r>
            <a:r>
              <a:rPr lang="it-IT" sz="2800" b="1" dirty="0" err="1"/>
              <a:t>Ripple</a:t>
            </a:r>
            <a:r>
              <a:rPr lang="it-IT" sz="2800" b="1" dirty="0"/>
              <a:t> and Alfvénic </a:t>
            </a:r>
            <a:r>
              <a:rPr lang="it-IT" sz="2800" b="1" dirty="0" err="1"/>
              <a:t>fluctuations</a:t>
            </a:r>
            <a:endParaRPr lang="en-IT" sz="28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1B3711-E284-06B7-3DCA-28F4A62C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66" y="2507574"/>
            <a:ext cx="4417496" cy="33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C33D1-5C7D-55D3-5F1E-E6FC5E23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C6D98-AA62-6E9B-DFE2-8DEC80F7EF25}"/>
              </a:ext>
            </a:extLst>
          </p:cNvPr>
          <p:cNvSpPr txBox="1"/>
          <p:nvPr/>
        </p:nvSpPr>
        <p:spPr>
          <a:xfrm>
            <a:off x="480767" y="1752737"/>
            <a:ext cx="83203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HYMAGYC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modified</a:t>
            </a:r>
            <a:r>
              <a:rPr lang="it-IT" sz="2000" dirty="0"/>
              <a:t> to:</a:t>
            </a:r>
          </a:p>
          <a:p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No IMAS </a:t>
            </a:r>
            <a:r>
              <a:rPr lang="it-IT" sz="2000" dirty="0" err="1"/>
              <a:t>equilibria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activity </a:t>
            </a:r>
            <a:r>
              <a:rPr lang="it-IT" sz="2000" dirty="0" err="1"/>
              <a:t>studied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A database entry for the DTT full power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created</a:t>
            </a:r>
            <a:r>
              <a:rPr lang="it-IT" sz="2000" dirty="0"/>
              <a:t> and the workflow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sucesfully</a:t>
            </a:r>
            <a:r>
              <a:rPr lang="it-IT" sz="2000" dirty="0"/>
              <a:t> </a:t>
            </a:r>
            <a:r>
              <a:rPr lang="it-IT" sz="2000" dirty="0" err="1"/>
              <a:t>tested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JINTRACK </a:t>
            </a:r>
            <a:r>
              <a:rPr lang="it-IT" sz="2000" dirty="0" err="1"/>
              <a:t>transport</a:t>
            </a:r>
            <a:r>
              <a:rPr lang="it-IT" sz="2000" dirty="0"/>
              <a:t> code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capable</a:t>
            </a:r>
            <a:r>
              <a:rPr lang="it-IT" sz="2000" dirty="0"/>
              <a:t> of writing </a:t>
            </a:r>
            <a:r>
              <a:rPr lang="it-IT" sz="2000" dirty="0" err="1"/>
              <a:t>directly</a:t>
            </a:r>
            <a:r>
              <a:rPr lang="it-IT" sz="2000" dirty="0"/>
              <a:t> IMAS databases. A </a:t>
            </a:r>
            <a:r>
              <a:rPr lang="it-IT" sz="2000" dirty="0" err="1"/>
              <a:t>collaboration</a:t>
            </a:r>
            <a:r>
              <a:rPr lang="it-IT" sz="2000" dirty="0"/>
              <a:t> with Paola and the T&amp;M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taking</a:t>
            </a:r>
            <a:r>
              <a:rPr lang="it-IT" sz="2000" dirty="0"/>
              <a:t> place to create a set of databases for </a:t>
            </a:r>
            <a:r>
              <a:rPr lang="it-IT" sz="2000" dirty="0" err="1"/>
              <a:t>different</a:t>
            </a:r>
            <a:r>
              <a:rPr lang="it-IT" sz="2000" dirty="0"/>
              <a:t> DTT </a:t>
            </a:r>
            <a:r>
              <a:rPr lang="it-IT" sz="2000" dirty="0" err="1"/>
              <a:t>scenarios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ITER cluster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to store data and </a:t>
            </a:r>
            <a:r>
              <a:rPr lang="it-IT" sz="2000" dirty="0" err="1"/>
              <a:t>maintain</a:t>
            </a:r>
            <a:r>
              <a:rPr lang="it-IT" sz="2000" dirty="0"/>
              <a:t> </a:t>
            </a:r>
            <a:r>
              <a:rPr lang="it-IT" sz="2000" dirty="0" err="1"/>
              <a:t>numerical</a:t>
            </a:r>
            <a:r>
              <a:rPr lang="it-IT" sz="2000" dirty="0"/>
              <a:t> workflows.</a:t>
            </a:r>
            <a:endParaRPr lang="en-IT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CE91C81-C846-1C33-AD30-C960BC01AA41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IMAS equilibria for DTT</a:t>
            </a:r>
          </a:p>
        </p:txBody>
      </p:sp>
    </p:spTree>
    <p:extLst>
      <p:ext uri="{BB962C8B-B14F-4D97-AF65-F5344CB8AC3E}">
        <p14:creationId xmlns:p14="http://schemas.microsoft.com/office/powerpoint/2010/main" val="32335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82D7E-3BEE-E11F-8F31-3C1C1DB2EA6C}"/>
              </a:ext>
            </a:extLst>
          </p:cNvPr>
          <p:cNvSpPr txBox="1"/>
          <p:nvPr/>
        </p:nvSpPr>
        <p:spPr>
          <a:xfrm>
            <a:off x="273377" y="914402"/>
            <a:ext cx="8663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dirty="0"/>
              <a:t>  3 main issues tackled recently:</a:t>
            </a:r>
          </a:p>
          <a:p>
            <a:pPr>
              <a:lnSpc>
                <a:spcPct val="150000"/>
              </a:lnSpc>
            </a:pP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IT" sz="2000" dirty="0"/>
              <a:t>Develop a full power Hybrid scenario with q&gt;1 to avoid large sawtooth crashes  (two upcoming conference presentations EPS and TTF)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IT" sz="2000" dirty="0"/>
              <a:t>Revise flux consumption by including two elements previously neglected (L-H threshold scaling for metallic machines and use of EC current drive) 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IT" sz="2000" dirty="0"/>
              <a:t>Revision of EM equilibria with v16-v17 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IT" sz="2000" dirty="0"/>
              <a:t>Continue studies of negative triangularity scenarios ( one invited talk at TTF)</a:t>
            </a:r>
          </a:p>
        </p:txBody>
      </p:sp>
    </p:spTree>
    <p:extLst>
      <p:ext uri="{BB962C8B-B14F-4D97-AF65-F5344CB8AC3E}">
        <p14:creationId xmlns:p14="http://schemas.microsoft.com/office/powerpoint/2010/main" val="224259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B822B-FAB9-0C83-3B63-3142AE146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F22988-0D42-C594-CA09-D8B0BDE815FD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Integration of Theory, Simulation and Experiments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CCE2E32-8CCE-C385-9DF8-1093BF6A1FDA}"/>
              </a:ext>
            </a:extLst>
          </p:cNvPr>
          <p:cNvSpPr txBox="1"/>
          <p:nvPr/>
        </p:nvSpPr>
        <p:spPr>
          <a:xfrm>
            <a:off x="287376" y="766732"/>
            <a:ext cx="4284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Critical for the </a:t>
            </a:r>
            <a:r>
              <a:rPr lang="it-IT" sz="2000" dirty="0" err="1">
                <a:solidFill>
                  <a:srgbClr val="C00000"/>
                </a:solidFill>
              </a:rPr>
              <a:t>scientific</a:t>
            </a:r>
            <a:r>
              <a:rPr lang="it-IT" sz="2000" dirty="0">
                <a:solidFill>
                  <a:srgbClr val="C00000"/>
                </a:solidFill>
              </a:rPr>
              <a:t> exploitation </a:t>
            </a:r>
            <a:r>
              <a:rPr lang="it-IT" sz="2000" dirty="0"/>
              <a:t>of the machine and for </a:t>
            </a:r>
            <a:r>
              <a:rPr lang="it-IT" sz="2000" dirty="0" err="1">
                <a:solidFill>
                  <a:srgbClr val="C00000"/>
                </a:solidFill>
              </a:rPr>
              <a:t>predictive</a:t>
            </a:r>
            <a:r>
              <a:rPr lang="it-IT" sz="2000" dirty="0">
                <a:solidFill>
                  <a:srgbClr val="C00000"/>
                </a:solidFill>
              </a:rPr>
              <a:t> capability </a:t>
            </a:r>
            <a:r>
              <a:rPr lang="it-IT" sz="2000" dirty="0"/>
              <a:t>in </a:t>
            </a:r>
            <a:r>
              <a:rPr lang="it-IT" sz="2000" dirty="0" err="1"/>
              <a:t>reactor</a:t>
            </a:r>
            <a:r>
              <a:rPr lang="it-IT" sz="2000" dirty="0"/>
              <a:t> </a:t>
            </a:r>
            <a:r>
              <a:rPr lang="it-IT" sz="2000" dirty="0" err="1"/>
              <a:t>relevant</a:t>
            </a:r>
            <a:r>
              <a:rPr lang="it-IT" sz="2000" dirty="0"/>
              <a:t> </a:t>
            </a:r>
            <a:r>
              <a:rPr lang="it-IT" sz="2000" dirty="0" err="1"/>
              <a:t>plasmas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Requires</a:t>
            </a:r>
            <a:r>
              <a:rPr lang="it-IT" sz="2000" dirty="0"/>
              <a:t> </a:t>
            </a:r>
            <a:r>
              <a:rPr lang="it-IT" sz="2000" dirty="0" err="1">
                <a:solidFill>
                  <a:srgbClr val="C00000"/>
                </a:solidFill>
              </a:rPr>
              <a:t>comparison</a:t>
            </a:r>
            <a:r>
              <a:rPr lang="it-IT" sz="2000" dirty="0">
                <a:solidFill>
                  <a:srgbClr val="C00000"/>
                </a:solidFill>
              </a:rPr>
              <a:t> of </a:t>
            </a:r>
            <a:r>
              <a:rPr lang="it-IT" sz="2000" dirty="0" err="1">
                <a:solidFill>
                  <a:srgbClr val="C00000"/>
                </a:solidFill>
              </a:rPr>
              <a:t>simulations</a:t>
            </a:r>
            <a:r>
              <a:rPr lang="it-IT" sz="2000" dirty="0">
                <a:solidFill>
                  <a:srgbClr val="C00000"/>
                </a:solidFill>
              </a:rPr>
              <a:t>, </a:t>
            </a:r>
            <a:r>
              <a:rPr lang="it-IT" sz="2000" dirty="0" err="1">
                <a:solidFill>
                  <a:srgbClr val="C00000"/>
                </a:solidFill>
              </a:rPr>
              <a:t>experiments</a:t>
            </a:r>
            <a:r>
              <a:rPr lang="it-IT" sz="2000" dirty="0">
                <a:solidFill>
                  <a:srgbClr val="C00000"/>
                </a:solidFill>
              </a:rPr>
              <a:t> and </a:t>
            </a:r>
            <a:r>
              <a:rPr lang="it-IT" sz="2000" dirty="0" err="1">
                <a:solidFill>
                  <a:srgbClr val="C00000"/>
                </a:solidFill>
              </a:rPr>
              <a:t>reduced</a:t>
            </a:r>
            <a:r>
              <a:rPr lang="it-IT" sz="2000" dirty="0">
                <a:solidFill>
                  <a:srgbClr val="C00000"/>
                </a:solidFill>
              </a:rPr>
              <a:t> models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Accurate </a:t>
            </a:r>
            <a:r>
              <a:rPr lang="it-IT" sz="2000" dirty="0" err="1"/>
              <a:t>modelling</a:t>
            </a:r>
            <a:r>
              <a:rPr lang="it-IT" sz="2000" dirty="0"/>
              <a:t> of </a:t>
            </a:r>
            <a:r>
              <a:rPr lang="it-IT" sz="2000" dirty="0" err="1">
                <a:solidFill>
                  <a:srgbClr val="C00000"/>
                </a:solidFill>
              </a:rPr>
              <a:t>magnetic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geometry</a:t>
            </a:r>
            <a:r>
              <a:rPr lang="it-IT" sz="2000" dirty="0"/>
              <a:t>, </a:t>
            </a:r>
            <a:r>
              <a:rPr lang="it-IT" sz="2000" dirty="0" err="1">
                <a:solidFill>
                  <a:srgbClr val="C00000"/>
                </a:solidFill>
              </a:rPr>
              <a:t>kinetic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profiles</a:t>
            </a:r>
            <a:r>
              <a:rPr lang="it-IT" sz="2000" dirty="0"/>
              <a:t>, </a:t>
            </a:r>
            <a:r>
              <a:rPr lang="it-IT" sz="2000" dirty="0" err="1"/>
              <a:t>fluctuation</a:t>
            </a:r>
            <a:r>
              <a:rPr lang="it-IT" sz="2000" dirty="0"/>
              <a:t> </a:t>
            </a:r>
            <a:r>
              <a:rPr lang="it-IT" sz="2000" dirty="0" err="1"/>
              <a:t>modes</a:t>
            </a:r>
            <a:r>
              <a:rPr lang="it-IT" sz="2000" dirty="0"/>
              <a:t> </a:t>
            </a:r>
            <a:r>
              <a:rPr lang="it-IT" sz="2000" dirty="0" err="1"/>
              <a:t>structures</a:t>
            </a:r>
            <a:r>
              <a:rPr lang="it-IT" sz="2000" dirty="0"/>
              <a:t> and </a:t>
            </a:r>
            <a:r>
              <a:rPr lang="it-IT" sz="2000" dirty="0">
                <a:solidFill>
                  <a:srgbClr val="C00000"/>
                </a:solidFill>
              </a:rPr>
              <a:t>EP </a:t>
            </a:r>
            <a:r>
              <a:rPr lang="it-IT" sz="2000" dirty="0" err="1">
                <a:solidFill>
                  <a:srgbClr val="C00000"/>
                </a:solidFill>
              </a:rPr>
              <a:t>distribution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/>
              <a:t>functions</a:t>
            </a:r>
            <a:r>
              <a:rPr lang="it-IT" sz="2000" dirty="0"/>
              <a:t> are </a:t>
            </a:r>
            <a:r>
              <a:rPr lang="it-IT" sz="2000" dirty="0" err="1"/>
              <a:t>required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Only</a:t>
            </a:r>
            <a:r>
              <a:rPr lang="it-IT" sz="2000" dirty="0"/>
              <a:t> a </a:t>
            </a:r>
            <a:r>
              <a:rPr lang="it-IT" sz="2000" dirty="0" err="1"/>
              <a:t>centralized</a:t>
            </a:r>
            <a:r>
              <a:rPr lang="it-IT" sz="2000" dirty="0"/>
              <a:t> IMAS database can </a:t>
            </a:r>
            <a:r>
              <a:rPr lang="it-IT" sz="2000" dirty="0" err="1"/>
              <a:t>ensures</a:t>
            </a:r>
            <a:r>
              <a:rPr lang="it-IT" sz="2000" dirty="0"/>
              <a:t> </a:t>
            </a:r>
            <a:r>
              <a:rPr lang="it-IT" sz="2000" dirty="0" err="1"/>
              <a:t>integration</a:t>
            </a:r>
            <a:r>
              <a:rPr lang="it-IT" sz="2000" dirty="0"/>
              <a:t> and </a:t>
            </a:r>
            <a:r>
              <a:rPr lang="it-IT" sz="2000" dirty="0" err="1"/>
              <a:t>consistency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Automated</a:t>
            </a:r>
            <a:r>
              <a:rPr lang="it-IT" sz="2000" dirty="0"/>
              <a:t> IMAS workflows operate on the database.</a:t>
            </a:r>
            <a:endParaRPr lang="en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8E61D4-5F48-E805-2FB3-AD71819A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644"/>
          <a:stretch>
            <a:fillRect/>
          </a:stretch>
        </p:blipFill>
        <p:spPr>
          <a:xfrm>
            <a:off x="5240215" y="1074509"/>
            <a:ext cx="3314700" cy="493691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93E10BD-51D1-B8C2-71F6-9EDA852BA979}"/>
              </a:ext>
            </a:extLst>
          </p:cNvPr>
          <p:cNvSpPr/>
          <p:nvPr/>
        </p:nvSpPr>
        <p:spPr>
          <a:xfrm>
            <a:off x="4939748" y="854765"/>
            <a:ext cx="4114800" cy="5136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2C9748-5FFA-6FAD-D230-559F4C79D709}"/>
              </a:ext>
            </a:extLst>
          </p:cNvPr>
          <p:cNvSpPr/>
          <p:nvPr/>
        </p:nvSpPr>
        <p:spPr>
          <a:xfrm>
            <a:off x="287376" y="5377069"/>
            <a:ext cx="4284624" cy="594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DC6C3B-B514-041E-045F-B49A8A61F963}"/>
              </a:ext>
            </a:extLst>
          </p:cNvPr>
          <p:cNvSpPr/>
          <p:nvPr/>
        </p:nvSpPr>
        <p:spPr>
          <a:xfrm>
            <a:off x="372288" y="4300451"/>
            <a:ext cx="4114800" cy="946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A824C-8288-4D88-B357-F523D7A7E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CB5039A-B58C-1135-FB8F-F96F690EC5A3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Integration of Theory, Simulation and Experiments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0D8BED1-C2C2-3EA6-BD36-34C8145B4F0E}"/>
              </a:ext>
            </a:extLst>
          </p:cNvPr>
          <p:cNvSpPr txBox="1"/>
          <p:nvPr/>
        </p:nvSpPr>
        <p:spPr>
          <a:xfrm>
            <a:off x="287376" y="766732"/>
            <a:ext cx="4284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Critical for the </a:t>
            </a:r>
            <a:r>
              <a:rPr lang="it-IT" sz="2000" dirty="0" err="1">
                <a:solidFill>
                  <a:srgbClr val="C00000"/>
                </a:solidFill>
              </a:rPr>
              <a:t>scientific</a:t>
            </a:r>
            <a:r>
              <a:rPr lang="it-IT" sz="2000" dirty="0">
                <a:solidFill>
                  <a:srgbClr val="C00000"/>
                </a:solidFill>
              </a:rPr>
              <a:t> exploitation </a:t>
            </a:r>
            <a:r>
              <a:rPr lang="it-IT" sz="2000" dirty="0"/>
              <a:t>of the machine and for </a:t>
            </a:r>
            <a:r>
              <a:rPr lang="it-IT" sz="2000" dirty="0" err="1">
                <a:solidFill>
                  <a:srgbClr val="C00000"/>
                </a:solidFill>
              </a:rPr>
              <a:t>predictive</a:t>
            </a:r>
            <a:r>
              <a:rPr lang="it-IT" sz="2000" dirty="0">
                <a:solidFill>
                  <a:srgbClr val="C00000"/>
                </a:solidFill>
              </a:rPr>
              <a:t> capability</a:t>
            </a:r>
            <a:r>
              <a:rPr lang="it-IT" sz="2000" dirty="0"/>
              <a:t> in </a:t>
            </a:r>
            <a:r>
              <a:rPr lang="it-IT" sz="2000" dirty="0" err="1"/>
              <a:t>reactor</a:t>
            </a:r>
            <a:r>
              <a:rPr lang="it-IT" sz="2000" dirty="0"/>
              <a:t> </a:t>
            </a:r>
            <a:r>
              <a:rPr lang="it-IT" sz="2000" dirty="0" err="1"/>
              <a:t>relevant</a:t>
            </a:r>
            <a:r>
              <a:rPr lang="it-IT" sz="2000" dirty="0"/>
              <a:t> </a:t>
            </a:r>
            <a:r>
              <a:rPr lang="it-IT" sz="2000" dirty="0" err="1"/>
              <a:t>plasmas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Requires</a:t>
            </a:r>
            <a:r>
              <a:rPr lang="it-IT" sz="2000" dirty="0"/>
              <a:t> </a:t>
            </a:r>
            <a:r>
              <a:rPr lang="it-IT" sz="2000" dirty="0" err="1">
                <a:solidFill>
                  <a:srgbClr val="C00000"/>
                </a:solidFill>
              </a:rPr>
              <a:t>comparison</a:t>
            </a:r>
            <a:r>
              <a:rPr lang="it-IT" sz="2000" dirty="0">
                <a:solidFill>
                  <a:srgbClr val="C00000"/>
                </a:solidFill>
              </a:rPr>
              <a:t> of </a:t>
            </a:r>
            <a:r>
              <a:rPr lang="it-IT" sz="2000" dirty="0" err="1">
                <a:solidFill>
                  <a:srgbClr val="C00000"/>
                </a:solidFill>
              </a:rPr>
              <a:t>simulations</a:t>
            </a:r>
            <a:r>
              <a:rPr lang="it-IT" sz="2000" dirty="0">
                <a:solidFill>
                  <a:srgbClr val="C00000"/>
                </a:solidFill>
              </a:rPr>
              <a:t>, </a:t>
            </a:r>
            <a:r>
              <a:rPr lang="it-IT" sz="2000" dirty="0" err="1">
                <a:solidFill>
                  <a:srgbClr val="C00000"/>
                </a:solidFill>
              </a:rPr>
              <a:t>experiments</a:t>
            </a:r>
            <a:r>
              <a:rPr lang="it-IT" sz="2000" dirty="0">
                <a:solidFill>
                  <a:srgbClr val="C00000"/>
                </a:solidFill>
              </a:rPr>
              <a:t> and </a:t>
            </a:r>
            <a:r>
              <a:rPr lang="it-IT" sz="2000" dirty="0" err="1">
                <a:solidFill>
                  <a:srgbClr val="C00000"/>
                </a:solidFill>
              </a:rPr>
              <a:t>reduced</a:t>
            </a:r>
            <a:r>
              <a:rPr lang="it-IT" sz="2000" dirty="0">
                <a:solidFill>
                  <a:srgbClr val="C00000"/>
                </a:solidFill>
              </a:rPr>
              <a:t> models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Accurate </a:t>
            </a:r>
            <a:r>
              <a:rPr lang="it-IT" sz="2000" dirty="0" err="1"/>
              <a:t>modelling</a:t>
            </a:r>
            <a:r>
              <a:rPr lang="it-IT" sz="2000" dirty="0"/>
              <a:t> of </a:t>
            </a:r>
            <a:r>
              <a:rPr lang="it-IT" sz="2000" dirty="0" err="1">
                <a:solidFill>
                  <a:srgbClr val="C00000"/>
                </a:solidFill>
              </a:rPr>
              <a:t>magnetic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geometry</a:t>
            </a:r>
            <a:r>
              <a:rPr lang="it-IT" sz="2000" dirty="0"/>
              <a:t>, </a:t>
            </a:r>
            <a:r>
              <a:rPr lang="it-IT" sz="2000" dirty="0" err="1">
                <a:solidFill>
                  <a:srgbClr val="C00000"/>
                </a:solidFill>
              </a:rPr>
              <a:t>kinetic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>
                <a:solidFill>
                  <a:srgbClr val="C00000"/>
                </a:solidFill>
              </a:rPr>
              <a:t>profiles</a:t>
            </a:r>
            <a:r>
              <a:rPr lang="it-IT" sz="2000" dirty="0"/>
              <a:t>, </a:t>
            </a:r>
            <a:r>
              <a:rPr lang="it-IT" sz="2000" dirty="0" err="1"/>
              <a:t>fluctuation</a:t>
            </a:r>
            <a:r>
              <a:rPr lang="it-IT" sz="2000" dirty="0"/>
              <a:t> </a:t>
            </a:r>
            <a:r>
              <a:rPr lang="it-IT" sz="2000" dirty="0" err="1"/>
              <a:t>modes</a:t>
            </a:r>
            <a:r>
              <a:rPr lang="it-IT" sz="2000" dirty="0"/>
              <a:t> </a:t>
            </a:r>
            <a:r>
              <a:rPr lang="it-IT" sz="2000" dirty="0" err="1"/>
              <a:t>structures</a:t>
            </a:r>
            <a:r>
              <a:rPr lang="it-IT" sz="2000" dirty="0"/>
              <a:t> and </a:t>
            </a:r>
            <a:r>
              <a:rPr lang="it-IT" sz="2000" dirty="0">
                <a:solidFill>
                  <a:srgbClr val="C00000"/>
                </a:solidFill>
              </a:rPr>
              <a:t>EP </a:t>
            </a:r>
            <a:r>
              <a:rPr lang="it-IT" sz="2000" dirty="0" err="1">
                <a:solidFill>
                  <a:srgbClr val="C00000"/>
                </a:solidFill>
              </a:rPr>
              <a:t>distribution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/>
              <a:t>functions</a:t>
            </a:r>
            <a:r>
              <a:rPr lang="it-IT" sz="2000" dirty="0"/>
              <a:t> are </a:t>
            </a:r>
            <a:r>
              <a:rPr lang="it-IT" sz="2000" dirty="0" err="1"/>
              <a:t>required</a:t>
            </a:r>
            <a:r>
              <a:rPr lang="it-IT" sz="2000" dirty="0"/>
              <a:t>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Only</a:t>
            </a:r>
            <a:r>
              <a:rPr lang="it-IT" sz="2000" dirty="0"/>
              <a:t> a </a:t>
            </a:r>
            <a:r>
              <a:rPr lang="it-IT" sz="2000" dirty="0" err="1">
                <a:solidFill>
                  <a:srgbClr val="C00000"/>
                </a:solidFill>
              </a:rPr>
              <a:t>centralized</a:t>
            </a:r>
            <a:r>
              <a:rPr lang="it-IT" sz="2000" dirty="0">
                <a:solidFill>
                  <a:srgbClr val="C00000"/>
                </a:solidFill>
              </a:rPr>
              <a:t> IMAS database </a:t>
            </a:r>
            <a:r>
              <a:rPr lang="it-IT" sz="2000" dirty="0"/>
              <a:t>can </a:t>
            </a:r>
            <a:r>
              <a:rPr lang="it-IT" sz="2000" dirty="0" err="1"/>
              <a:t>ensures</a:t>
            </a:r>
            <a:r>
              <a:rPr lang="it-IT" sz="2000" dirty="0"/>
              <a:t> </a:t>
            </a:r>
            <a:r>
              <a:rPr lang="it-IT" sz="2000" dirty="0" err="1"/>
              <a:t>integration</a:t>
            </a:r>
            <a:r>
              <a:rPr lang="it-IT" sz="2000" dirty="0"/>
              <a:t> and </a:t>
            </a:r>
            <a:r>
              <a:rPr lang="it-IT" sz="2000" dirty="0" err="1"/>
              <a:t>consistency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Automated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C00000"/>
                </a:solidFill>
              </a:rPr>
              <a:t>IMAS workflows </a:t>
            </a:r>
            <a:r>
              <a:rPr lang="it-IT" sz="2000" dirty="0"/>
              <a:t>operate </a:t>
            </a:r>
            <a:r>
              <a:rPr lang="it-IT" sz="2000" dirty="0" err="1"/>
              <a:t>directly</a:t>
            </a:r>
            <a:r>
              <a:rPr lang="it-IT" sz="2000" dirty="0"/>
              <a:t> on the database.</a:t>
            </a:r>
            <a:endParaRPr lang="en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E38CBE-465F-36F8-CBB1-796B8B71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644"/>
          <a:stretch>
            <a:fillRect/>
          </a:stretch>
        </p:blipFill>
        <p:spPr>
          <a:xfrm>
            <a:off x="5240215" y="1074509"/>
            <a:ext cx="3314700" cy="49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5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BC13-EEFC-6BD0-776C-CF405C01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C926AA0-1F75-BCC3-A205-2F590088F6D9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DTT Research plan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8FBB11-D302-F4F1-44D2-4555A3A3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9" y="1593207"/>
            <a:ext cx="8676381" cy="3204262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1DF7AFC-43AB-9305-E4A0-8726E8CAC5C5}"/>
              </a:ext>
            </a:extLst>
          </p:cNvPr>
          <p:cNvSpPr/>
          <p:nvPr/>
        </p:nvSpPr>
        <p:spPr>
          <a:xfrm>
            <a:off x="1451113" y="3786811"/>
            <a:ext cx="4204253" cy="12324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163A7-0D9B-82EB-D04E-212B2A2E7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5E391-2626-2399-5D4C-B5F2BCCEA3F6}"/>
              </a:ext>
            </a:extLst>
          </p:cNvPr>
          <p:cNvSpPr txBox="1"/>
          <p:nvPr/>
        </p:nvSpPr>
        <p:spPr>
          <a:xfrm>
            <a:off x="480767" y="1752737"/>
            <a:ext cx="8320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No </a:t>
            </a:r>
            <a:r>
              <a:rPr lang="it-IT" sz="2000" dirty="0">
                <a:solidFill>
                  <a:srgbClr val="C00000"/>
                </a:solidFill>
              </a:rPr>
              <a:t>IMAS </a:t>
            </a:r>
            <a:r>
              <a:rPr lang="it-IT" sz="2000" dirty="0" err="1">
                <a:solidFill>
                  <a:srgbClr val="C00000"/>
                </a:solidFill>
              </a:rPr>
              <a:t>equilibria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available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start of </a:t>
            </a:r>
            <a:r>
              <a:rPr lang="it-IT" sz="2000" dirty="0" err="1"/>
              <a:t>this</a:t>
            </a:r>
            <a:r>
              <a:rPr lang="it-IT" sz="2000" dirty="0"/>
              <a:t> activity;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Also</a:t>
            </a:r>
            <a:r>
              <a:rPr lang="it-IT" sz="2000" dirty="0"/>
              <a:t> no agreement </a:t>
            </a:r>
            <a:r>
              <a:rPr lang="it-IT" sz="2000" dirty="0" err="1"/>
              <a:t>between</a:t>
            </a:r>
            <a:r>
              <a:rPr lang="it-IT" sz="2000" dirty="0"/>
              <a:t> ENEA and ITER on the </a:t>
            </a:r>
            <a:r>
              <a:rPr lang="it-IT" sz="2000" dirty="0" err="1"/>
              <a:t>usage</a:t>
            </a:r>
            <a:r>
              <a:rPr lang="it-IT" sz="2000" dirty="0"/>
              <a:t>/</a:t>
            </a:r>
            <a:r>
              <a:rPr lang="it-IT" sz="2000" dirty="0" err="1"/>
              <a:t>development</a:t>
            </a:r>
            <a:r>
              <a:rPr lang="it-IT" sz="2000" dirty="0"/>
              <a:t> of IMAS;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A database entry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created</a:t>
            </a:r>
            <a:r>
              <a:rPr lang="it-IT" sz="2000" dirty="0"/>
              <a:t> for the DTT full power scenario </a:t>
            </a:r>
            <a:r>
              <a:rPr lang="it-IT" sz="2000" dirty="0" err="1"/>
              <a:t>using</a:t>
            </a:r>
            <a:r>
              <a:rPr lang="it-IT" sz="2000" dirty="0"/>
              <a:t> the </a:t>
            </a:r>
            <a:r>
              <a:rPr lang="it-IT" sz="2000" dirty="0" err="1"/>
              <a:t>kinetic</a:t>
            </a:r>
            <a:r>
              <a:rPr lang="it-IT" sz="2000" dirty="0"/>
              <a:t> </a:t>
            </a:r>
            <a:r>
              <a:rPr lang="it-IT" sz="2000" dirty="0" err="1"/>
              <a:t>profiles</a:t>
            </a:r>
            <a:r>
              <a:rPr lang="it-IT" sz="2000" dirty="0"/>
              <a:t> by the </a:t>
            </a:r>
            <a:r>
              <a:rPr lang="it-IT" sz="2000" dirty="0">
                <a:solidFill>
                  <a:srgbClr val="C00000"/>
                </a:solidFill>
              </a:rPr>
              <a:t>T&amp;M group </a:t>
            </a:r>
            <a:r>
              <a:rPr lang="it-IT" sz="2000" dirty="0"/>
              <a:t>and a new </a:t>
            </a:r>
            <a:r>
              <a:rPr lang="it-IT" sz="2000" dirty="0" err="1"/>
              <a:t>magnetic</a:t>
            </a:r>
            <a:r>
              <a:rPr lang="it-IT" sz="2000" dirty="0"/>
              <a:t> </a:t>
            </a:r>
            <a:r>
              <a:rPr lang="it-IT" sz="2000" dirty="0" err="1"/>
              <a:t>equilibrium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ITER cluster </a:t>
            </a:r>
            <a:r>
              <a:rPr lang="en-US" sz="2000" dirty="0"/>
              <a:t>has been used to store data and maintain numerical workflows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C00000"/>
                </a:solidFill>
              </a:rPr>
              <a:t>Theory and </a:t>
            </a:r>
            <a:r>
              <a:rPr lang="it-IT" sz="2000" dirty="0" err="1">
                <a:solidFill>
                  <a:srgbClr val="C00000"/>
                </a:solidFill>
              </a:rPr>
              <a:t>Simulation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and </a:t>
            </a:r>
            <a:r>
              <a:rPr lang="it-IT" sz="2000" dirty="0">
                <a:solidFill>
                  <a:srgbClr val="C00000"/>
                </a:solidFill>
              </a:rPr>
              <a:t>T&amp;M groups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dedicated</a:t>
            </a:r>
            <a:r>
              <a:rPr lang="it-IT" sz="2000" dirty="0"/>
              <a:t> accounts on the cluster;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Collaboration with </a:t>
            </a:r>
            <a:r>
              <a:rPr lang="it-IT" sz="2000" dirty="0">
                <a:solidFill>
                  <a:srgbClr val="C00000"/>
                </a:solidFill>
              </a:rPr>
              <a:t>ITER</a:t>
            </a:r>
            <a:r>
              <a:rPr lang="it-IT" sz="2000" dirty="0"/>
              <a:t> </a:t>
            </a:r>
            <a:r>
              <a:rPr lang="it-IT" sz="2000" dirty="0" err="1"/>
              <a:t>allow</a:t>
            </a:r>
            <a:r>
              <a:rPr lang="it-IT" sz="2000" dirty="0"/>
              <a:t> to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always</a:t>
            </a:r>
            <a:r>
              <a:rPr lang="it-IT" sz="2000" dirty="0"/>
              <a:t> </a:t>
            </a:r>
            <a:r>
              <a:rPr lang="it-IT" sz="2000" dirty="0" err="1"/>
              <a:t>updated</a:t>
            </a:r>
            <a:r>
              <a:rPr lang="it-IT" sz="2000" dirty="0"/>
              <a:t> libraries and workflows;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3A817B-8F26-CF8C-5B1F-EFCE6A08E599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IMAS equilibria for DTT</a:t>
            </a:r>
          </a:p>
        </p:txBody>
      </p:sp>
    </p:spTree>
    <p:extLst>
      <p:ext uri="{BB962C8B-B14F-4D97-AF65-F5344CB8AC3E}">
        <p14:creationId xmlns:p14="http://schemas.microsoft.com/office/powerpoint/2010/main" val="88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3D9F-DACE-B1E0-2AD9-481E8610F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24F5-94A6-7432-06DF-2772C6D5247C}"/>
              </a:ext>
            </a:extLst>
          </p:cNvPr>
          <p:cNvSpPr txBox="1"/>
          <p:nvPr/>
        </p:nvSpPr>
        <p:spPr>
          <a:xfrm>
            <a:off x="480767" y="1752737"/>
            <a:ext cx="8663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HYMAGYC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modified</a:t>
            </a:r>
            <a:r>
              <a:rPr lang="it-IT" sz="2000" dirty="0"/>
              <a:t> to:</a:t>
            </a:r>
          </a:p>
          <a:p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Read </a:t>
            </a:r>
            <a:r>
              <a:rPr lang="it-IT" sz="2000" dirty="0" err="1"/>
              <a:t>equilibrium</a:t>
            </a:r>
            <a:r>
              <a:rPr lang="it-IT" sz="2000" dirty="0"/>
              <a:t> from an IMAS database and compute a high </a:t>
            </a:r>
            <a:r>
              <a:rPr lang="it-IT" sz="2000" dirty="0" err="1"/>
              <a:t>resolution</a:t>
            </a:r>
            <a:r>
              <a:rPr lang="it-IT" sz="2000" dirty="0"/>
              <a:t> </a:t>
            </a:r>
            <a:r>
              <a:rPr lang="it-IT" sz="2000" dirty="0" err="1"/>
              <a:t>version</a:t>
            </a:r>
            <a:r>
              <a:rPr lang="it-IT" sz="2000" dirty="0"/>
              <a:t> </a:t>
            </a:r>
            <a:r>
              <a:rPr lang="it-IT" sz="2000" dirty="0" err="1"/>
              <a:t>suitable</a:t>
            </a:r>
            <a:r>
              <a:rPr lang="it-IT" sz="2000" dirty="0"/>
              <a:t> for MHD and EP studies;</a:t>
            </a:r>
            <a:endParaRPr lang="en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Read EP (model) </a:t>
            </a:r>
            <a:r>
              <a:rPr lang="it-IT" sz="2000" dirty="0" err="1"/>
              <a:t>distribution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and </a:t>
            </a:r>
            <a:r>
              <a:rPr lang="it-IT" sz="2000" dirty="0" err="1"/>
              <a:t>kinetic</a:t>
            </a:r>
            <a:r>
              <a:rPr lang="it-IT" sz="2000" dirty="0"/>
              <a:t> </a:t>
            </a:r>
            <a:r>
              <a:rPr lang="it-IT" sz="2000" dirty="0" err="1"/>
              <a:t>profiles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 err="1"/>
              <a:t>submit</a:t>
            </a:r>
            <a:r>
              <a:rPr lang="it-IT" sz="2000" dirty="0"/>
              <a:t> a </a:t>
            </a:r>
            <a:r>
              <a:rPr lang="it-IT" sz="2000" dirty="0" err="1"/>
              <a:t>parallel</a:t>
            </a:r>
            <a:r>
              <a:rPr lang="it-IT" sz="2000" dirty="0"/>
              <a:t> batch job </a:t>
            </a:r>
            <a:r>
              <a:rPr lang="it-IT" sz="2000" dirty="0" err="1"/>
              <a:t>executing</a:t>
            </a:r>
            <a:r>
              <a:rPr lang="it-IT" sz="2000" dirty="0"/>
              <a:t> HYMAGYC;</a:t>
            </a:r>
            <a:endParaRPr lang="en-IT" sz="20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5755A85-5EC6-5FE2-2E2E-F437C03D4AC4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HYMAGYC workflow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4376DC3-5638-D8BD-78B3-935B5F9793C8}"/>
              </a:ext>
            </a:extLst>
          </p:cNvPr>
          <p:cNvSpPr txBox="1"/>
          <p:nvPr/>
        </p:nvSpPr>
        <p:spPr>
          <a:xfrm>
            <a:off x="480766" y="4646272"/>
            <a:ext cx="8663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possible</a:t>
            </a:r>
            <a:r>
              <a:rPr lang="it-IT" sz="2000" dirty="0"/>
              <a:t>, </a:t>
            </a:r>
            <a:r>
              <a:rPr lang="it-IT" sz="2000" b="1" dirty="0" err="1"/>
              <a:t>but</a:t>
            </a:r>
            <a:r>
              <a:rPr lang="it-IT" sz="2000" b="1" dirty="0"/>
              <a:t> </a:t>
            </a:r>
            <a:r>
              <a:rPr lang="it-IT" sz="2000" b="1" dirty="0" err="1"/>
              <a:t>not</a:t>
            </a:r>
            <a:r>
              <a:rPr lang="it-IT" sz="2000" b="1" dirty="0"/>
              <a:t> </a:t>
            </a:r>
            <a:r>
              <a:rPr lang="it-IT" sz="2000" b="1" dirty="0" err="1"/>
              <a:t>yet</a:t>
            </a:r>
            <a:r>
              <a:rPr lang="it-IT" sz="2000" b="1" dirty="0"/>
              <a:t> </a:t>
            </a:r>
            <a:r>
              <a:rPr lang="it-IT" sz="2000" b="1" dirty="0" err="1"/>
              <a:t>tested</a:t>
            </a:r>
            <a:r>
              <a:rPr lang="it-IT" sz="2000" b="1" dirty="0"/>
              <a:t>, </a:t>
            </a:r>
            <a:r>
              <a:rPr lang="it-IT" sz="2000" dirty="0"/>
              <a:t>to use the </a:t>
            </a:r>
            <a:r>
              <a:rPr lang="it-IT" sz="2000" dirty="0" err="1"/>
              <a:t>same</a:t>
            </a:r>
            <a:r>
              <a:rPr lang="it-IT" sz="2000" dirty="0"/>
              <a:t> workflow </a:t>
            </a:r>
            <a:r>
              <a:rPr lang="it-IT" sz="2000" dirty="0" err="1"/>
              <a:t>substituting</a:t>
            </a:r>
            <a:r>
              <a:rPr lang="it-IT" sz="2000" dirty="0"/>
              <a:t> HYMAGYC with MARS for </a:t>
            </a:r>
            <a:r>
              <a:rPr lang="it-IT" sz="2000" dirty="0">
                <a:solidFill>
                  <a:srgbClr val="C00000"/>
                </a:solidFill>
              </a:rPr>
              <a:t>MHD </a:t>
            </a:r>
            <a:r>
              <a:rPr lang="it-IT" sz="2000" dirty="0" err="1">
                <a:solidFill>
                  <a:srgbClr val="C00000"/>
                </a:solidFill>
              </a:rPr>
              <a:t>stability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studies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13780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A447A-ACC2-FBA1-0F59-D3F1602B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BE95B12-42E0-C119-F5BE-B1BA0659D105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IMAS equilibria for DTT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96B4C7-7140-6DB6-FC73-0ECDB99D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22" y="811836"/>
            <a:ext cx="5206158" cy="4630603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DFCB02FB-509B-D65A-2AF7-0A0F48C109CC}"/>
              </a:ext>
            </a:extLst>
          </p:cNvPr>
          <p:cNvSpPr/>
          <p:nvPr/>
        </p:nvSpPr>
        <p:spPr>
          <a:xfrm>
            <a:off x="2782956" y="1311966"/>
            <a:ext cx="1252331" cy="12324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59B85-74D1-1986-7FF1-B546ECD34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C942ED-3713-692E-8E0C-32731D592FDE}"/>
              </a:ext>
            </a:extLst>
          </p:cNvPr>
          <p:cNvSpPr txBox="1"/>
          <p:nvPr/>
        </p:nvSpPr>
        <p:spPr>
          <a:xfrm>
            <a:off x="709986" y="113754"/>
            <a:ext cx="7724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737C3-C623-1172-95B5-92055B498DBD}"/>
              </a:ext>
            </a:extLst>
          </p:cNvPr>
          <p:cNvSpPr txBox="1"/>
          <p:nvPr/>
        </p:nvSpPr>
        <p:spPr>
          <a:xfrm>
            <a:off x="480767" y="1752737"/>
            <a:ext cx="8320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JINTRAC</a:t>
            </a:r>
            <a:r>
              <a:rPr lang="en-US" sz="2000" dirty="0"/>
              <a:t> transport code can now write directly to IMAS databases;</a:t>
            </a:r>
            <a:endParaRPr lang="it-IT" sz="2000" dirty="0"/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A </a:t>
            </a:r>
            <a:r>
              <a:rPr lang="it-IT" sz="2000" dirty="0" err="1"/>
              <a:t>collaboration</a:t>
            </a:r>
            <a:r>
              <a:rPr lang="it-IT" sz="2000" dirty="0"/>
              <a:t> with Paola and the </a:t>
            </a:r>
            <a:r>
              <a:rPr lang="it-IT" sz="2000" dirty="0">
                <a:solidFill>
                  <a:srgbClr val="C00000"/>
                </a:solidFill>
              </a:rPr>
              <a:t>T&amp;M group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underway</a:t>
            </a:r>
            <a:r>
              <a:rPr lang="it-IT" sz="2000" dirty="0"/>
              <a:t> to generate	 a set of database entries for </a:t>
            </a:r>
            <a:r>
              <a:rPr lang="it-IT" sz="2000" dirty="0" err="1"/>
              <a:t>various</a:t>
            </a:r>
            <a:r>
              <a:rPr lang="it-IT" sz="2000" dirty="0"/>
              <a:t> DTT </a:t>
            </a:r>
            <a:r>
              <a:rPr lang="it-IT" sz="2000" dirty="0" err="1"/>
              <a:t>scenarios</a:t>
            </a:r>
            <a:r>
              <a:rPr lang="it-IT" sz="2000" dirty="0"/>
              <a:t>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Development of a MAXFEA </a:t>
            </a:r>
            <a:r>
              <a:rPr lang="it-IT" sz="2000" dirty="0" err="1"/>
              <a:t>interface</a:t>
            </a:r>
            <a:r>
              <a:rPr lang="it-IT" sz="2000" dirty="0"/>
              <a:t> to IMAS;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r>
              <a:rPr lang="it-IT" sz="2000" dirty="0"/>
              <a:t>In the future, </a:t>
            </a:r>
            <a:r>
              <a:rPr lang="it-IT" sz="2000" dirty="0">
                <a:solidFill>
                  <a:srgbClr val="C00000"/>
                </a:solidFill>
              </a:rPr>
              <a:t>IMAS database and workflows </a:t>
            </a:r>
            <a:r>
              <a:rPr lang="it-IT" sz="2000" dirty="0" err="1">
                <a:solidFill>
                  <a:srgbClr val="C00000"/>
                </a:solidFill>
              </a:rPr>
              <a:t>should</a:t>
            </a:r>
            <a:r>
              <a:rPr lang="it-IT" sz="2000" dirty="0">
                <a:solidFill>
                  <a:srgbClr val="C00000"/>
                </a:solidFill>
              </a:rPr>
              <a:t> be </a:t>
            </a:r>
            <a:r>
              <a:rPr lang="it-IT" sz="2000" dirty="0" err="1">
                <a:solidFill>
                  <a:srgbClr val="C00000"/>
                </a:solidFill>
              </a:rPr>
              <a:t>migrated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/>
              <a:t>to a </a:t>
            </a:r>
            <a:r>
              <a:rPr lang="it-IT" sz="2000" dirty="0" err="1"/>
              <a:t>dedicated</a:t>
            </a:r>
            <a:r>
              <a:rPr lang="it-IT" sz="2000" dirty="0"/>
              <a:t> DTT HPC facility</a:t>
            </a:r>
          </a:p>
          <a:p>
            <a:pPr marL="285744" indent="-285744">
              <a:spcAft>
                <a:spcPts val="1200"/>
              </a:spcAft>
              <a:buFontTx/>
              <a:buChar char="-"/>
            </a:pP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261302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2647</TotalTime>
  <Words>1234</Words>
  <Application>Microsoft Office PowerPoint</Application>
  <PresentationFormat>Presentazione su schermo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Jacopo Lombardo</dc:creator>
  <cp:lastModifiedBy>Matteo Falessi</cp:lastModifiedBy>
  <cp:revision>115</cp:revision>
  <dcterms:created xsi:type="dcterms:W3CDTF">2025-06-04T07:40:13Z</dcterms:created>
  <dcterms:modified xsi:type="dcterms:W3CDTF">2025-06-15T11:29:01Z</dcterms:modified>
</cp:coreProperties>
</file>