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60" r:id="rId5"/>
    <p:sldId id="258" r:id="rId6"/>
    <p:sldId id="268" r:id="rId7"/>
    <p:sldId id="276" r:id="rId8"/>
    <p:sldId id="277" r:id="rId9"/>
    <p:sldId id="278" r:id="rId10"/>
    <p:sldId id="550" r:id="rId11"/>
    <p:sldId id="562" r:id="rId12"/>
    <p:sldId id="546" r:id="rId13"/>
    <p:sldId id="552" r:id="rId14"/>
    <p:sldId id="282" r:id="rId15"/>
    <p:sldId id="540" r:id="rId16"/>
    <p:sldId id="261" r:id="rId17"/>
    <p:sldId id="269" r:id="rId18"/>
    <p:sldId id="271" r:id="rId19"/>
    <p:sldId id="287" r:id="rId20"/>
    <p:sldId id="561" r:id="rId21"/>
    <p:sldId id="273" r:id="rId22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1" autoAdjust="0"/>
    <p:restoredTop sz="96242" autoAdjust="0"/>
  </p:normalViewPr>
  <p:slideViewPr>
    <p:cSldViewPr showGuides="1">
      <p:cViewPr varScale="1">
        <p:scale>
          <a:sx n="123" d="100"/>
          <a:sy n="123" d="100"/>
        </p:scale>
        <p:origin x="64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20/05/2025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2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859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88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4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0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659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82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78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42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7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7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7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1288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1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CC4EF51-BF31-4054-893C-9B6ECBD77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4171681"/>
            <a:ext cx="900100" cy="900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FA1E75-1C9B-402A-9249-289D2F84E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31209" y="4474657"/>
            <a:ext cx="1711502" cy="4733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CACDA7-75AB-48E8-9B38-EBAA6F671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3" y="4376136"/>
            <a:ext cx="803015" cy="6173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93FC1C-2BF2-4205-8EEC-50F1C79F07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20538"/>
            <a:ext cx="9144000" cy="41757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9538E85-7270-434F-8164-9B4AF88C2F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5410"/>
            <a:ext cx="3627746" cy="7441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77C287-35A7-4C0C-A8BC-8065CFDAFFC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9942"/>
            <a:ext cx="702077" cy="7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4" indent="0">
              <a:buNone/>
              <a:defRPr sz="1125"/>
            </a:lvl7pPr>
            <a:lvl8pPr marL="1800135" indent="0">
              <a:buNone/>
              <a:defRPr sz="1125"/>
            </a:lvl8pPr>
            <a:lvl9pPr marL="2057297" indent="0">
              <a:buNone/>
              <a:defRPr sz="112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6"/>
            </a:lvl4pPr>
            <a:lvl5pPr marL="1028649" indent="0">
              <a:buNone/>
              <a:defRPr sz="506"/>
            </a:lvl5pPr>
            <a:lvl6pPr marL="1285811" indent="0">
              <a:buNone/>
              <a:defRPr sz="506"/>
            </a:lvl6pPr>
            <a:lvl7pPr marL="1542974" indent="0">
              <a:buNone/>
              <a:defRPr sz="506"/>
            </a:lvl7pPr>
            <a:lvl8pPr marL="1800135" indent="0">
              <a:buNone/>
              <a:defRPr sz="506"/>
            </a:lvl8pPr>
            <a:lvl9pPr marL="2057297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7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35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4300"/>
            <a:ext cx="2286000" cy="4686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4300"/>
            <a:ext cx="6705600" cy="468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012534"/>
            <a:ext cx="9144000" cy="15121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2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257168" indent="-257168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199" indent="-214308"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28" indent="-171446"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7" y="4908928"/>
            <a:ext cx="8240228" cy="201104"/>
          </a:xfrm>
        </p:spPr>
        <p:txBody>
          <a:bodyPr/>
          <a:lstStyle>
            <a:lvl1pPr>
              <a:defRPr sz="82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87475"/>
            <a:ext cx="458197" cy="34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36513" y="4973978"/>
            <a:ext cx="431801" cy="21358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1DA1D92D-F2ED-44CD-94D2-D0197D35E664}" type="slidenum">
              <a:rPr lang="en-GB" sz="788" b="1">
                <a:solidFill>
                  <a:schemeClr val="bg1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788" b="1" dirty="0">
              <a:solidFill>
                <a:schemeClr val="bg1"/>
              </a:solidFill>
              <a:latin typeface="Swiss 721 SWA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0952"/>
            <a:ext cx="9144000" cy="4122686"/>
          </a:xfrm>
        </p:spPr>
        <p:txBody>
          <a:bodyPr/>
          <a:lstStyle>
            <a:lvl1pPr>
              <a:defRPr sz="1575"/>
            </a:lvl1pPr>
            <a:lvl2pPr>
              <a:buSzPct val="60000"/>
              <a:buFont typeface="Wingdings" pitchFamily="2" charset="2"/>
              <a:buChar char="q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742950"/>
          </a:xfrm>
        </p:spPr>
        <p:txBody>
          <a:bodyPr/>
          <a:lstStyle>
            <a:lvl1pPr>
              <a:defRPr sz="2138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18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62" indent="0">
              <a:buNone/>
              <a:defRPr sz="1013"/>
            </a:lvl2pPr>
            <a:lvl3pPr marL="514325" indent="0">
              <a:buNone/>
              <a:defRPr sz="900"/>
            </a:lvl3pPr>
            <a:lvl4pPr marL="771487" indent="0">
              <a:buNone/>
              <a:defRPr sz="788"/>
            </a:lvl4pPr>
            <a:lvl5pPr marL="1028649" indent="0">
              <a:buNone/>
              <a:defRPr sz="788"/>
            </a:lvl5pPr>
            <a:lvl6pPr marL="1285811" indent="0">
              <a:buNone/>
              <a:defRPr sz="788"/>
            </a:lvl6pPr>
            <a:lvl7pPr marL="1542974" indent="0">
              <a:buNone/>
              <a:defRPr sz="788"/>
            </a:lvl7pPr>
            <a:lvl8pPr marL="1800135" indent="0">
              <a:buNone/>
              <a:defRPr sz="788"/>
            </a:lvl8pPr>
            <a:lvl9pPr marL="2057297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9" y="5001816"/>
            <a:ext cx="468313" cy="141684"/>
          </a:xfrm>
          <a:prstGeom prst="rect">
            <a:avLst/>
          </a:prstGeom>
        </p:spPr>
        <p:txBody>
          <a:bodyPr anchor="ctr"/>
          <a:lstStyle>
            <a:lvl1pPr>
              <a:defRPr sz="788" b="1">
                <a:solidFill>
                  <a:srgbClr val="FFFF00"/>
                </a:solidFill>
                <a:latin typeface="Swiss 721 SWA" pitchFamily="34" charset="0"/>
                <a:cs typeface="+mn-cs"/>
              </a:defRPr>
            </a:lvl1pPr>
          </a:lstStyle>
          <a:p>
            <a:pPr>
              <a:defRPr/>
            </a:pPr>
            <a:fld id="{0B8C5E58-FCFD-43F5-A763-6E017E57D3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95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51570"/>
            <a:ext cx="4495800" cy="384903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51570"/>
            <a:ext cx="4495800" cy="384903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60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0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9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36513" y="4973978"/>
            <a:ext cx="431801" cy="21358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>
              <a:defRPr/>
            </a:pPr>
            <a:fld id="{D2F6BFC0-FF73-4CB6-9EB2-667697195C27}" type="slidenum">
              <a:rPr lang="en-GB" sz="788" b="1">
                <a:solidFill>
                  <a:srgbClr val="FFFF00"/>
                </a:solidFill>
                <a:latin typeface="Swiss 721 SWA" pitchFamily="34" charset="0"/>
                <a:cs typeface="+mn-cs"/>
              </a:rPr>
              <a:pPr algn="r">
                <a:defRPr/>
              </a:pPr>
              <a:t>‹#›</a:t>
            </a:fld>
            <a:endParaRPr lang="en-GB" sz="788" b="1" dirty="0">
              <a:solidFill>
                <a:srgbClr val="FFFF00"/>
              </a:solidFill>
              <a:latin typeface="Swiss 721 SW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7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04800"/>
            <a:ext cx="5111751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62" indent="0">
              <a:buNone/>
              <a:defRPr sz="675"/>
            </a:lvl2pPr>
            <a:lvl3pPr marL="514325" indent="0">
              <a:buNone/>
              <a:defRPr sz="563"/>
            </a:lvl3pPr>
            <a:lvl4pPr marL="771487" indent="0">
              <a:buNone/>
              <a:defRPr sz="506"/>
            </a:lvl4pPr>
            <a:lvl5pPr marL="1028649" indent="0">
              <a:buNone/>
              <a:defRPr sz="506"/>
            </a:lvl5pPr>
            <a:lvl6pPr marL="1285811" indent="0">
              <a:buNone/>
              <a:defRPr sz="506"/>
            </a:lvl6pPr>
            <a:lvl7pPr marL="1542974" indent="0">
              <a:buNone/>
              <a:defRPr sz="506"/>
            </a:lvl7pPr>
            <a:lvl8pPr marL="1800135" indent="0">
              <a:buNone/>
              <a:defRPr sz="506"/>
            </a:lvl8pPr>
            <a:lvl9pPr marL="2057297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7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5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3E"/>
            </a:gs>
            <a:gs pos="100000">
              <a:srgbClr val="00008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7956" y="483518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51570"/>
            <a:ext cx="9144000" cy="38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24" descr="Purple mesh"/>
          <p:cNvSpPr>
            <a:spLocks noChangeArrowheads="1"/>
          </p:cNvSpPr>
          <p:nvPr/>
        </p:nvSpPr>
        <p:spPr bwMode="auto">
          <a:xfrm>
            <a:off x="0" y="5001826"/>
            <a:ext cx="9144000" cy="151209"/>
          </a:xfrm>
          <a:prstGeom prst="rect">
            <a:avLst/>
          </a:pr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en-US" sz="563" i="1" kern="1200" dirty="0">
                <a:solidFill>
                  <a:schemeClr val="bg1"/>
                </a:solidFill>
                <a:latin typeface="Swis721 Lt BT" pitchFamily="34" charset="0"/>
                <a:ea typeface="+mn-ea"/>
                <a:cs typeface="Arial" pitchFamily="34" charset="0"/>
              </a:rPr>
              <a:t>S. Coda, TCM-43, 21.05.2025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51725" y="4972050"/>
            <a:ext cx="194421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675" dirty="0">
                <a:solidFill>
                  <a:schemeClr val="bg1"/>
                </a:solidFill>
                <a:latin typeface="Swis721 Lt BT" pitchFamily="34" charset="0"/>
                <a:cs typeface="+mn-cs"/>
              </a:rPr>
              <a:t>Tangential Phase Contrast Imaging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307265-435C-46C6-A651-C0B178B0ED29}"/>
              </a:ext>
            </a:extLst>
          </p:cNvPr>
          <p:cNvGrpSpPr/>
          <p:nvPr userDrawn="1"/>
        </p:nvGrpSpPr>
        <p:grpSpPr>
          <a:xfrm>
            <a:off x="8604448" y="81738"/>
            <a:ext cx="432048" cy="373990"/>
            <a:chOff x="8280000" y="70180"/>
            <a:chExt cx="432048" cy="37399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CFCF003-B698-4F57-9B0D-922AFAE6C2BA}"/>
                </a:ext>
              </a:extLst>
            </p:cNvPr>
            <p:cNvSpPr/>
            <p:nvPr userDrawn="1"/>
          </p:nvSpPr>
          <p:spPr bwMode="auto">
            <a:xfrm>
              <a:off x="8280000" y="70180"/>
              <a:ext cx="432048" cy="37399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wiss 721 SWA" pitchFamily="34" charset="0"/>
              </a:endParaRPr>
            </a:p>
          </p:txBody>
        </p:sp>
        <p:pic>
          <p:nvPicPr>
            <p:cNvPr id="15" name="Picture 14" descr="EurofusionDisc.eps">
              <a:extLst>
                <a:ext uri="{FF2B5EF4-FFF2-40B4-BE49-F238E27FC236}">
                  <a16:creationId xmlns:a16="http://schemas.microsoft.com/office/drawing/2014/main" id="{45B369AB-0F6C-4EA3-BAFD-3CBC91BAA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70180"/>
              <a:ext cx="367958" cy="373990"/>
            </a:xfrm>
            <a:prstGeom prst="rect">
              <a:avLst/>
            </a:prstGeom>
          </p:spPr>
        </p:pic>
      </p:grpSp>
      <p:pic>
        <p:nvPicPr>
          <p:cNvPr id="16" name="Image 8">
            <a:extLst>
              <a:ext uri="{FF2B5EF4-FFF2-40B4-BE49-F238E27FC236}">
                <a16:creationId xmlns:a16="http://schemas.microsoft.com/office/drawing/2014/main" id="{D84A1539-20A8-4C3E-BEF3-F37F9B833A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66" y="26881"/>
            <a:ext cx="888726" cy="384629"/>
          </a:xfrm>
          <a:prstGeom prst="rect">
            <a:avLst/>
          </a:prstGeom>
        </p:spPr>
      </p:pic>
      <p:pic>
        <p:nvPicPr>
          <p:cNvPr id="17" name="Image 9">
            <a:extLst>
              <a:ext uri="{FF2B5EF4-FFF2-40B4-BE49-F238E27FC236}">
                <a16:creationId xmlns:a16="http://schemas.microsoft.com/office/drawing/2014/main" id="{C423BE82-DC8E-43ED-BF51-65006596C33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876006"/>
            <a:ext cx="418274" cy="262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4D702-C1A7-4981-9593-DAB8CDA94BC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95688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2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5pPr>
      <a:lvl6pPr marL="257162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6pPr>
      <a:lvl7pPr marL="514325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7pPr>
      <a:lvl8pPr marL="771487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8pPr>
      <a:lvl9pPr marL="1028649" algn="ctr" rtl="0" fontAlgn="base">
        <a:spcBef>
          <a:spcPct val="0"/>
        </a:spcBef>
        <a:spcAft>
          <a:spcPct val="0"/>
        </a:spcAft>
        <a:defRPr sz="2363" b="1">
          <a:solidFill>
            <a:srgbClr val="FFFF00"/>
          </a:solidFill>
          <a:latin typeface="Swiss 721 SWA" pitchFamily="34" charset="0"/>
        </a:defRPr>
      </a:lvl9pPr>
    </p:titleStyle>
    <p:bodyStyle>
      <a:lvl1pPr marL="192872" indent="-19287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17889" indent="-160727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bg1"/>
          </a:solidFill>
          <a:latin typeface="+mn-lt"/>
        </a:defRPr>
      </a:lvl2pPr>
      <a:lvl3pPr marL="642906" indent="-12858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125">
          <a:solidFill>
            <a:schemeClr val="bg1"/>
          </a:solidFill>
          <a:latin typeface="+mn-lt"/>
        </a:defRPr>
      </a:lvl3pPr>
      <a:lvl4pPr marL="900068" indent="-12858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125">
          <a:solidFill>
            <a:schemeClr val="bg1"/>
          </a:solidFill>
          <a:latin typeface="+mn-lt"/>
        </a:defRPr>
      </a:lvl4pPr>
      <a:lvl5pPr marL="1157230" indent="-128582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5pPr>
      <a:lvl6pPr marL="1414393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6pPr>
      <a:lvl7pPr marL="1671554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7pPr>
      <a:lvl8pPr marL="1928717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8pPr>
      <a:lvl9pPr marL="2185880" indent="-128582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67544" y="1779662"/>
            <a:ext cx="8343800" cy="864096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Swiss 721 SWA"/>
              </a:rPr>
              <a:t>Tangential phase-contrast imaging diagnostic</a:t>
            </a:r>
            <a:br>
              <a:rPr lang="en-US" sz="3200" b="1" dirty="0">
                <a:latin typeface="Swiss 721 SWA"/>
              </a:rPr>
            </a:br>
            <a:r>
              <a:rPr lang="en-US" sz="3200" b="1" dirty="0">
                <a:latin typeface="Swiss 721 SWA"/>
              </a:rPr>
              <a:t>for JT-60SA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7544" y="3003798"/>
            <a:ext cx="8640960" cy="10801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Swiss 721 SWA"/>
              </a:rPr>
              <a:t>S. Coda</a:t>
            </a:r>
            <a:r>
              <a:rPr lang="en-US" sz="2600" baseline="30000" dirty="0">
                <a:solidFill>
                  <a:schemeClr val="bg1"/>
                </a:solidFill>
                <a:latin typeface="Swiss 721 SWA"/>
              </a:rPr>
              <a:t>1</a:t>
            </a:r>
            <a:r>
              <a:rPr lang="en-US" sz="2600" dirty="0">
                <a:solidFill>
                  <a:schemeClr val="bg1"/>
                </a:solidFill>
                <a:latin typeface="Swiss 721 SWA"/>
              </a:rPr>
              <a:t> , K. Tanaka</a:t>
            </a:r>
            <a:r>
              <a:rPr lang="en-US" sz="2600" baseline="30000" dirty="0">
                <a:solidFill>
                  <a:schemeClr val="bg1"/>
                </a:solidFill>
                <a:latin typeface="Swiss 721 SWA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Swiss 721 SWA"/>
              </a:rPr>
              <a:t> , M. Noël</a:t>
            </a:r>
            <a:r>
              <a:rPr lang="en-US" sz="2600" baseline="30000" dirty="0">
                <a:solidFill>
                  <a:schemeClr val="bg1"/>
                </a:solidFill>
                <a:latin typeface="Swiss 721 SWA"/>
              </a:rPr>
              <a:t>1</a:t>
            </a:r>
          </a:p>
          <a:p>
            <a:pPr marL="0" indent="0">
              <a:buNone/>
            </a:pPr>
            <a:endParaRPr lang="en-US" sz="1900" baseline="30000" dirty="0">
              <a:solidFill>
                <a:schemeClr val="bg1"/>
              </a:solidFill>
              <a:latin typeface="Swiss 721 SWA"/>
            </a:endParaRPr>
          </a:p>
          <a:p>
            <a:pPr marL="0" indent="0">
              <a:buNone/>
            </a:pPr>
            <a:r>
              <a:rPr lang="en-US" sz="2000" baseline="30000" dirty="0">
                <a:solidFill>
                  <a:schemeClr val="bg1"/>
                </a:solidFill>
                <a:latin typeface="Swiss 721 SWA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Swiss 721 SWA"/>
              </a:rPr>
              <a:t>EPFL-SPC, </a:t>
            </a:r>
            <a:r>
              <a:rPr lang="en-US" sz="2000" baseline="30000" dirty="0">
                <a:solidFill>
                  <a:schemeClr val="bg1"/>
                </a:solidFill>
                <a:latin typeface="Swiss 721 SWA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Swiss 721 SWA"/>
              </a:rPr>
              <a:t>NIFS	     				                         TCM-43, 21.5.2025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483518"/>
            <a:ext cx="8064896" cy="4464496"/>
          </a:xfrm>
        </p:spPr>
        <p:txBody>
          <a:bodyPr/>
          <a:lstStyle/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Three Design Review Meetings held, with the final one on 12.5.2025 to finalize the Procurement Agreement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Detailed mechanical and optical design (including all mirror boxes, supports, tubing, etc.) at an advanced level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Procurements have begun on the NIFS side (LN2 filling station, radiation shielding) and on the European side (combined supports for TS and TPCI beam tubes)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NIFS is also proposing reuse of LHD equipment (detectors, etc.)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b="1" dirty="0">
                <a:solidFill>
                  <a:srgbClr val="FFC000"/>
                </a:solidFill>
              </a:rPr>
              <a:t>It is possible and desirable to install and commission in M/E-1</a:t>
            </a:r>
            <a:r>
              <a:rPr lang="en-US" sz="2200" b="1" dirty="0"/>
              <a:t>. </a:t>
            </a:r>
            <a:r>
              <a:rPr lang="en-US" sz="2200" dirty="0"/>
              <a:t>We aim at a finalized design by September to generate the installation procedure and allow budgeting and scheduling the installation.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Postdoc position advertised by EPFL-SPC for this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Current status and planning</a:t>
            </a:r>
          </a:p>
        </p:txBody>
      </p:sp>
    </p:spTree>
    <p:extLst>
      <p:ext uri="{BB962C8B-B14F-4D97-AF65-F5344CB8AC3E}">
        <p14:creationId xmlns:p14="http://schemas.microsoft.com/office/powerpoint/2010/main" val="52178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360040"/>
          </a:xfrm>
        </p:spPr>
        <p:txBody>
          <a:bodyPr/>
          <a:lstStyle/>
          <a:p>
            <a:r>
              <a:rPr lang="en-US" sz="2800" dirty="0"/>
              <a:t>Optical-path design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0F079B-6D75-4EC5-9C25-233483ABC7FE}"/>
              </a:ext>
            </a:extLst>
          </p:cNvPr>
          <p:cNvGrpSpPr>
            <a:grpSpLocks noChangeAspect="1"/>
          </p:cNvGrpSpPr>
          <p:nvPr/>
        </p:nvGrpSpPr>
        <p:grpSpPr>
          <a:xfrm>
            <a:off x="454728" y="699542"/>
            <a:ext cx="8546348" cy="4104456"/>
            <a:chOff x="187798" y="900772"/>
            <a:chExt cx="12119935" cy="5820703"/>
          </a:xfrm>
        </p:grpSpPr>
        <p:sp>
          <p:nvSpPr>
            <p:cNvPr id="24" name="テキスト ボックス 20">
              <a:extLst>
                <a:ext uri="{FF2B5EF4-FFF2-40B4-BE49-F238E27FC236}">
                  <a16:creationId xmlns:a16="http://schemas.microsoft.com/office/drawing/2014/main" id="{45D2F446-DC1E-4054-B43F-DB7B2D701959}"/>
                </a:ext>
              </a:extLst>
            </p:cNvPr>
            <p:cNvSpPr txBox="1"/>
            <p:nvPr/>
          </p:nvSpPr>
          <p:spPr>
            <a:xfrm>
              <a:off x="187802" y="1423043"/>
              <a:ext cx="1023600" cy="54561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P01H</a:t>
              </a:r>
            </a:p>
          </p:txBody>
        </p:sp>
        <p:sp>
          <p:nvSpPr>
            <p:cNvPr id="25" name="テキスト ボックス 21">
              <a:extLst>
                <a:ext uri="{FF2B5EF4-FFF2-40B4-BE49-F238E27FC236}">
                  <a16:creationId xmlns:a16="http://schemas.microsoft.com/office/drawing/2014/main" id="{E04B3A26-F9E5-4552-8190-5AE35E0A5BCF}"/>
                </a:ext>
              </a:extLst>
            </p:cNvPr>
            <p:cNvSpPr txBox="1"/>
            <p:nvPr/>
          </p:nvSpPr>
          <p:spPr>
            <a:xfrm>
              <a:off x="10967559" y="5009523"/>
              <a:ext cx="1023600" cy="54561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P08H</a:t>
              </a:r>
            </a:p>
          </p:txBody>
        </p:sp>
        <p:sp>
          <p:nvSpPr>
            <p:cNvPr id="26" name="テキスト ボックス 22">
              <a:extLst>
                <a:ext uri="{FF2B5EF4-FFF2-40B4-BE49-F238E27FC236}">
                  <a16:creationId xmlns:a16="http://schemas.microsoft.com/office/drawing/2014/main" id="{CB8F584D-1C42-43D7-AAA2-E62F930A4E3D}"/>
                </a:ext>
              </a:extLst>
            </p:cNvPr>
            <p:cNvSpPr txBox="1"/>
            <p:nvPr/>
          </p:nvSpPr>
          <p:spPr>
            <a:xfrm>
              <a:off x="6186125" y="2208805"/>
              <a:ext cx="750792" cy="5456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PCI</a:t>
              </a:r>
            </a:p>
          </p:txBody>
        </p:sp>
        <p:sp>
          <p:nvSpPr>
            <p:cNvPr id="27" name="テキスト ボックス 24">
              <a:extLst>
                <a:ext uri="{FF2B5EF4-FFF2-40B4-BE49-F238E27FC236}">
                  <a16:creationId xmlns:a16="http://schemas.microsoft.com/office/drawing/2014/main" id="{AEF4884B-4D64-4E92-A496-1005D27C3711}"/>
                </a:ext>
              </a:extLst>
            </p:cNvPr>
            <p:cNvSpPr txBox="1"/>
            <p:nvPr/>
          </p:nvSpPr>
          <p:spPr>
            <a:xfrm>
              <a:off x="1676078" y="2039529"/>
              <a:ext cx="870599" cy="5456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CO2</a:t>
              </a:r>
            </a:p>
          </p:txBody>
        </p:sp>
        <p:sp>
          <p:nvSpPr>
            <p:cNvPr id="28" name="テキスト ボックス 25">
              <a:extLst>
                <a:ext uri="{FF2B5EF4-FFF2-40B4-BE49-F238E27FC236}">
                  <a16:creationId xmlns:a16="http://schemas.microsoft.com/office/drawing/2014/main" id="{E7F7CB4F-FAC0-4005-B5ED-16ADCA018CA6}"/>
                </a:ext>
              </a:extLst>
            </p:cNvPr>
            <p:cNvSpPr txBox="1"/>
            <p:nvPr/>
          </p:nvSpPr>
          <p:spPr>
            <a:xfrm>
              <a:off x="9548077" y="4670968"/>
              <a:ext cx="856164" cy="5456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YAG</a:t>
              </a:r>
            </a:p>
          </p:txBody>
        </p:sp>
        <p:cxnSp>
          <p:nvCxnSpPr>
            <p:cNvPr id="29" name="直線矢印コネクタ 8">
              <a:extLst>
                <a:ext uri="{FF2B5EF4-FFF2-40B4-BE49-F238E27FC236}">
                  <a16:creationId xmlns:a16="http://schemas.microsoft.com/office/drawing/2014/main" id="{140A929A-CB65-47A9-AA78-54EB1B8B124C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2111378" y="1686010"/>
              <a:ext cx="22223" cy="35351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C87D004B-9602-462D-B53A-CC29B5918BD1}"/>
                </a:ext>
              </a:extLst>
            </p:cNvPr>
            <p:cNvCxnSpPr>
              <a:stCxn id="28" idx="0"/>
            </p:cNvCxnSpPr>
            <p:nvPr/>
          </p:nvCxnSpPr>
          <p:spPr>
            <a:xfrm flipV="1">
              <a:off x="9976160" y="4297173"/>
              <a:ext cx="38256" cy="373795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1">
              <a:extLst>
                <a:ext uri="{FF2B5EF4-FFF2-40B4-BE49-F238E27FC236}">
                  <a16:creationId xmlns:a16="http://schemas.microsoft.com/office/drawing/2014/main" id="{6E82B60A-3413-47EB-AD2C-ADE697AE13DD}"/>
                </a:ext>
              </a:extLst>
            </p:cNvPr>
            <p:cNvCxnSpPr>
              <a:stCxn id="26" idx="2"/>
            </p:cNvCxnSpPr>
            <p:nvPr/>
          </p:nvCxnSpPr>
          <p:spPr>
            <a:xfrm flipH="1">
              <a:off x="6456397" y="2754423"/>
              <a:ext cx="105123" cy="16673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図 2">
              <a:extLst>
                <a:ext uri="{FF2B5EF4-FFF2-40B4-BE49-F238E27FC236}">
                  <a16:creationId xmlns:a16="http://schemas.microsoft.com/office/drawing/2014/main" id="{328131AD-CCB2-4C02-B115-C888D5A483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/>
            <a:stretch>
              <a:fillRect/>
            </a:stretch>
          </p:blipFill>
          <p:spPr>
            <a:xfrm>
              <a:off x="187798" y="900772"/>
              <a:ext cx="11892441" cy="5715987"/>
            </a:xfrm>
            <a:prstGeom prst="rect">
              <a:avLst/>
            </a:prstGeom>
          </p:spPr>
        </p:pic>
        <p:sp>
          <p:nvSpPr>
            <p:cNvPr id="33" name="テキスト ボックス 13">
              <a:extLst>
                <a:ext uri="{FF2B5EF4-FFF2-40B4-BE49-F238E27FC236}">
                  <a16:creationId xmlns:a16="http://schemas.microsoft.com/office/drawing/2014/main" id="{A0061D0A-A9B6-43F6-8B1D-AF134AE4D09C}"/>
                </a:ext>
              </a:extLst>
            </p:cNvPr>
            <p:cNvSpPr txBox="1"/>
            <p:nvPr/>
          </p:nvSpPr>
          <p:spPr>
            <a:xfrm>
              <a:off x="11284133" y="2836929"/>
              <a:ext cx="1023600" cy="54561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P01H</a:t>
              </a:r>
            </a:p>
          </p:txBody>
        </p:sp>
        <p:sp>
          <p:nvSpPr>
            <p:cNvPr id="34" name="テキスト ボックス 14">
              <a:extLst>
                <a:ext uri="{FF2B5EF4-FFF2-40B4-BE49-F238E27FC236}">
                  <a16:creationId xmlns:a16="http://schemas.microsoft.com/office/drawing/2014/main" id="{999D94BE-E5F3-4689-BAA8-47FFD9B06E42}"/>
                </a:ext>
              </a:extLst>
            </p:cNvPr>
            <p:cNvSpPr txBox="1"/>
            <p:nvPr/>
          </p:nvSpPr>
          <p:spPr>
            <a:xfrm>
              <a:off x="475167" y="2580447"/>
              <a:ext cx="1023599" cy="54561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P08H</a:t>
              </a:r>
            </a:p>
          </p:txBody>
        </p:sp>
        <p:sp>
          <p:nvSpPr>
            <p:cNvPr id="35" name="テキスト ボックス 15">
              <a:extLst>
                <a:ext uri="{FF2B5EF4-FFF2-40B4-BE49-F238E27FC236}">
                  <a16:creationId xmlns:a16="http://schemas.microsoft.com/office/drawing/2014/main" id="{C66A0BDA-F69F-4205-B420-2F4C5A5951B5}"/>
                </a:ext>
              </a:extLst>
            </p:cNvPr>
            <p:cNvSpPr txBox="1"/>
            <p:nvPr/>
          </p:nvSpPr>
          <p:spPr>
            <a:xfrm>
              <a:off x="9805356" y="4010326"/>
              <a:ext cx="750791" cy="545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PCI</a:t>
              </a:r>
            </a:p>
          </p:txBody>
        </p:sp>
        <p:cxnSp>
          <p:nvCxnSpPr>
            <p:cNvPr id="36" name="直線矢印コネクタ 16">
              <a:extLst>
                <a:ext uri="{FF2B5EF4-FFF2-40B4-BE49-F238E27FC236}">
                  <a16:creationId xmlns:a16="http://schemas.microsoft.com/office/drawing/2014/main" id="{75F4C70F-D44D-4C42-A7F6-8968DBF3BB23}"/>
                </a:ext>
              </a:extLst>
            </p:cNvPr>
            <p:cNvCxnSpPr>
              <a:stCxn id="35" idx="0"/>
            </p:cNvCxnSpPr>
            <p:nvPr/>
          </p:nvCxnSpPr>
          <p:spPr>
            <a:xfrm flipH="1" flipV="1">
              <a:off x="10075624" y="3676546"/>
              <a:ext cx="105130" cy="33378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17">
              <a:extLst>
                <a:ext uri="{FF2B5EF4-FFF2-40B4-BE49-F238E27FC236}">
                  <a16:creationId xmlns:a16="http://schemas.microsoft.com/office/drawing/2014/main" id="{F2664BBE-F16C-47F7-8265-261132805EE8}"/>
                </a:ext>
              </a:extLst>
            </p:cNvPr>
            <p:cNvSpPr txBox="1"/>
            <p:nvPr/>
          </p:nvSpPr>
          <p:spPr>
            <a:xfrm>
              <a:off x="9679466" y="2244304"/>
              <a:ext cx="870599" cy="9275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CO2</a:t>
              </a:r>
            </a:p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YAG</a:t>
              </a:r>
            </a:p>
          </p:txBody>
        </p:sp>
        <p:sp>
          <p:nvSpPr>
            <p:cNvPr id="39" name="テキスト ボックス 23">
              <a:extLst>
                <a:ext uri="{FF2B5EF4-FFF2-40B4-BE49-F238E27FC236}">
                  <a16:creationId xmlns:a16="http://schemas.microsoft.com/office/drawing/2014/main" id="{55338A60-D956-4DCA-BA2F-E698AC26401B}"/>
                </a:ext>
              </a:extLst>
            </p:cNvPr>
            <p:cNvSpPr txBox="1"/>
            <p:nvPr/>
          </p:nvSpPr>
          <p:spPr>
            <a:xfrm>
              <a:off x="1825553" y="2584593"/>
              <a:ext cx="750791" cy="5456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PCI</a:t>
              </a:r>
            </a:p>
          </p:txBody>
        </p:sp>
        <p:cxnSp>
          <p:nvCxnSpPr>
            <p:cNvPr id="40" name="直線矢印コネクタ 26">
              <a:extLst>
                <a:ext uri="{FF2B5EF4-FFF2-40B4-BE49-F238E27FC236}">
                  <a16:creationId xmlns:a16="http://schemas.microsoft.com/office/drawing/2014/main" id="{243DEF8C-8FA4-4DF8-B842-FB570D970037}"/>
                </a:ext>
              </a:extLst>
            </p:cNvPr>
            <p:cNvCxnSpPr>
              <a:stCxn id="39" idx="2"/>
            </p:cNvCxnSpPr>
            <p:nvPr/>
          </p:nvCxnSpPr>
          <p:spPr>
            <a:xfrm flipH="1">
              <a:off x="2095827" y="3130212"/>
              <a:ext cx="105123" cy="11921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テキスト ボックス 27">
              <a:extLst>
                <a:ext uri="{FF2B5EF4-FFF2-40B4-BE49-F238E27FC236}">
                  <a16:creationId xmlns:a16="http://schemas.microsoft.com/office/drawing/2014/main" id="{3A65E679-A1C7-4B6D-A594-5A5AF32F23EB}"/>
                </a:ext>
              </a:extLst>
            </p:cNvPr>
            <p:cNvSpPr txBox="1"/>
            <p:nvPr/>
          </p:nvSpPr>
          <p:spPr>
            <a:xfrm>
              <a:off x="1825553" y="3913788"/>
              <a:ext cx="870599" cy="92754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CO2</a:t>
              </a:r>
            </a:p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YAG</a:t>
              </a:r>
            </a:p>
          </p:txBody>
        </p:sp>
        <p:cxnSp>
          <p:nvCxnSpPr>
            <p:cNvPr id="42" name="直線矢印コネクタ 28">
              <a:extLst>
                <a:ext uri="{FF2B5EF4-FFF2-40B4-BE49-F238E27FC236}">
                  <a16:creationId xmlns:a16="http://schemas.microsoft.com/office/drawing/2014/main" id="{EC01A00A-830F-48E8-9AAA-F72F86738E60}"/>
                </a:ext>
              </a:extLst>
            </p:cNvPr>
            <p:cNvCxnSpPr>
              <a:stCxn id="41" idx="0"/>
            </p:cNvCxnSpPr>
            <p:nvPr/>
          </p:nvCxnSpPr>
          <p:spPr>
            <a:xfrm flipH="1" flipV="1">
              <a:off x="2151461" y="3543815"/>
              <a:ext cx="109393" cy="36997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Slide Number Placeholder 1">
              <a:extLst>
                <a:ext uri="{FF2B5EF4-FFF2-40B4-BE49-F238E27FC236}">
                  <a16:creationId xmlns:a16="http://schemas.microsoft.com/office/drawing/2014/main" id="{289BD8EC-89D3-4CDF-B76F-80CE814F95EE}"/>
                </a:ext>
              </a:extLst>
            </p:cNvPr>
            <p:cNvSpPr txBox="1">
              <a:spLocks/>
            </p:cNvSpPr>
            <p:nvPr/>
          </p:nvSpPr>
          <p:spPr>
            <a:xfrm>
              <a:off x="8610600" y="6356350"/>
              <a:ext cx="2743200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136FBDF-AF6A-4CEB-9751-57DC1631583A}" type="slidenum">
                <a:rPr kumimoji="1" lang="ja-JP" altLang="en-US" sz="1400"/>
                <a:pPr/>
                <a:t>11</a:t>
              </a:fld>
              <a:endParaRPr kumimoji="1" lang="ja-JP" altLang="en-US" sz="1400"/>
            </a:p>
          </p:txBody>
        </p:sp>
      </p:grpSp>
      <p:cxnSp>
        <p:nvCxnSpPr>
          <p:cNvPr id="45" name="直線矢印コネクタ 16">
            <a:extLst>
              <a:ext uri="{FF2B5EF4-FFF2-40B4-BE49-F238E27FC236}">
                <a16:creationId xmlns:a16="http://schemas.microsoft.com/office/drawing/2014/main" id="{5F47266E-E8F8-4342-89C1-3E6354B8B487}"/>
              </a:ext>
            </a:extLst>
          </p:cNvPr>
          <p:cNvCxnSpPr>
            <a:cxnSpLocks/>
          </p:cNvCxnSpPr>
          <p:nvPr/>
        </p:nvCxnSpPr>
        <p:spPr>
          <a:xfrm>
            <a:off x="7417644" y="2281979"/>
            <a:ext cx="0" cy="16758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360040"/>
          </a:xfrm>
        </p:spPr>
        <p:txBody>
          <a:bodyPr/>
          <a:lstStyle/>
          <a:p>
            <a:r>
              <a:rPr lang="en-US" sz="2800" dirty="0"/>
              <a:t>Radiation shielding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BB79E27-DABC-4C20-9CF9-AAF2E2608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10407"/>
            <a:ext cx="7920880" cy="3573512"/>
          </a:xfrm>
        </p:spPr>
        <p:txBody>
          <a:bodyPr/>
          <a:lstStyle/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Detectors to be shielded by 15 cm polyethylene and 1 cm lead (based on MCNP analysis)</a:t>
            </a:r>
          </a:p>
        </p:txBody>
      </p:sp>
    </p:spTree>
    <p:extLst>
      <p:ext uri="{BB962C8B-B14F-4D97-AF65-F5344CB8AC3E}">
        <p14:creationId xmlns:p14="http://schemas.microsoft.com/office/powerpoint/2010/main" val="314513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555526"/>
            <a:ext cx="7848872" cy="3384376"/>
          </a:xfrm>
        </p:spPr>
        <p:txBody>
          <a:bodyPr/>
          <a:lstStyle/>
          <a:p>
            <a:pPr marL="204778" indent="-204778">
              <a:buFont typeface="Arial" pitchFamily="34" charset="0"/>
              <a:buChar char="•"/>
            </a:pPr>
            <a:r>
              <a:rPr lang="en-US" sz="2200" dirty="0" err="1"/>
              <a:t>Aylwin</a:t>
            </a:r>
            <a:r>
              <a:rPr lang="en-US" sz="2200" dirty="0"/>
              <a:t> </a:t>
            </a:r>
            <a:r>
              <a:rPr lang="en-US" sz="2200" dirty="0" err="1"/>
              <a:t>Iantchenko</a:t>
            </a:r>
            <a:r>
              <a:rPr lang="en-US" sz="2200" dirty="0"/>
              <a:t> (former EPFL Ph.D. student) has now published two papers on </a:t>
            </a:r>
          </a:p>
          <a:p>
            <a:pPr marL="429795" lvl="1" indent="-204778">
              <a:buFont typeface="Arial" pitchFamily="34" charset="0"/>
              <a:buChar char="•"/>
            </a:pPr>
            <a:r>
              <a:rPr lang="en-US" sz="1900" dirty="0"/>
              <a:t>(a) the TPCI synthetic diagnostic</a:t>
            </a:r>
            <a:br>
              <a:rPr lang="en-US" sz="1900" dirty="0"/>
            </a:br>
            <a:r>
              <a:rPr lang="en-US" sz="1600" dirty="0"/>
              <a:t>(DOI 10.1088/1361-6587/aca4f7)</a:t>
            </a:r>
          </a:p>
          <a:p>
            <a:pPr marL="429795" lvl="1" indent="-204778">
              <a:buFont typeface="Arial" pitchFamily="34" charset="0"/>
              <a:buChar char="•"/>
            </a:pPr>
            <a:r>
              <a:rPr lang="en-US" sz="1900" dirty="0"/>
              <a:t>(b) the first complete </a:t>
            </a:r>
            <a:r>
              <a:rPr lang="en-US" sz="1900" cap="small" dirty="0"/>
              <a:t>gene</a:t>
            </a:r>
            <a:r>
              <a:rPr lang="en-US" sz="1900" dirty="0"/>
              <a:t> nonlinear flux-tube simulation of a high-</a:t>
            </a:r>
            <a:r>
              <a:rPr lang="en-US" sz="1900" dirty="0">
                <a:latin typeface="Symbol" panose="05050102010706020507" pitchFamily="18" charset="2"/>
              </a:rPr>
              <a:t>b</a:t>
            </a:r>
            <a:r>
              <a:rPr lang="en-US" sz="1900" dirty="0"/>
              <a:t> (DND) scenario</a:t>
            </a:r>
            <a:br>
              <a:rPr lang="en-US" sz="1900" dirty="0"/>
            </a:br>
            <a:r>
              <a:rPr lang="en-US" sz="1600" dirty="0"/>
              <a:t>(DOI 10.1088/1741-4326/ad0c0a)</a:t>
            </a:r>
          </a:p>
          <a:p>
            <a:pPr marL="204778" indent="-204778">
              <a:buFont typeface="Arial" pitchFamily="34" charset="0"/>
              <a:buChar char="•"/>
            </a:pPr>
            <a:r>
              <a:rPr lang="en-US" sz="2200" dirty="0"/>
              <a:t>Oleg </a:t>
            </a:r>
            <a:r>
              <a:rPr lang="en-US" sz="2200" dirty="0" err="1"/>
              <a:t>Krutkin</a:t>
            </a:r>
            <a:r>
              <a:rPr lang="en-US" sz="2200" dirty="0"/>
              <a:t> (EPFL) is continuing the modeling effort with</a:t>
            </a:r>
            <a:br>
              <a:rPr lang="en-US" sz="2200" dirty="0"/>
            </a:br>
            <a:r>
              <a:rPr lang="en-US" sz="2200" dirty="0"/>
              <a:t>single-null scenario 2 (paper to be submitted soon)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Gyrokinetic simulations</a:t>
            </a:r>
          </a:p>
        </p:txBody>
      </p:sp>
    </p:spTree>
    <p:extLst>
      <p:ext uri="{BB962C8B-B14F-4D97-AF65-F5344CB8AC3E}">
        <p14:creationId xmlns:p14="http://schemas.microsoft.com/office/powerpoint/2010/main" val="3344148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6499" y="2427734"/>
            <a:ext cx="6858000" cy="74295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71539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97260" y="555526"/>
            <a:ext cx="7749480" cy="4392488"/>
          </a:xfrm>
        </p:spPr>
        <p:txBody>
          <a:bodyPr>
            <a:normAutofit fontScale="62500" lnSpcReduction="20000"/>
          </a:bodyPr>
          <a:lstStyle/>
          <a:p>
            <a:r>
              <a:rPr lang="en-US" sz="3500" dirty="0"/>
              <a:t>At every location, measurement selects wave vectors that are perpendicular to the magnetic field (since k</a:t>
            </a:r>
            <a:r>
              <a:rPr lang="en-US" sz="3500" baseline="-25000" dirty="0"/>
              <a:t>par</a:t>
            </a:r>
            <a:r>
              <a:rPr lang="en-US" sz="3500" dirty="0"/>
              <a:t>~0) and to the laser beam (else canceled by integration), i.e. </a:t>
            </a:r>
            <a:br>
              <a:rPr lang="en-US" sz="3500" dirty="0"/>
            </a:br>
            <a:r>
              <a:rPr lang="en-US" sz="3500" b="1" dirty="0">
                <a:solidFill>
                  <a:srgbClr val="FFFF00"/>
                </a:solidFill>
              </a:rPr>
              <a:t>k </a:t>
            </a:r>
            <a:r>
              <a:rPr lang="en-US" sz="3500" b="1" dirty="0">
                <a:solidFill>
                  <a:srgbClr val="FFFF00"/>
                </a:solidFill>
                <a:sym typeface="Symbol" panose="05050102010706020507" pitchFamily="18" charset="2"/>
              </a:rPr>
              <a:t> </a:t>
            </a:r>
            <a:r>
              <a:rPr lang="en-US" sz="3500" b="1" dirty="0">
                <a:solidFill>
                  <a:srgbClr val="FFFF00"/>
                </a:solidFill>
              </a:rPr>
              <a:t>B x k</a:t>
            </a:r>
            <a:r>
              <a:rPr lang="en-US" sz="3500" b="1" baseline="-25000" dirty="0">
                <a:solidFill>
                  <a:srgbClr val="FFFF00"/>
                </a:solidFill>
              </a:rPr>
              <a:t>0</a:t>
            </a:r>
            <a:endParaRPr lang="en-US" sz="3500" b="1" dirty="0">
              <a:solidFill>
                <a:srgbClr val="FFFF00"/>
              </a:solidFill>
            </a:endParaRPr>
          </a:p>
          <a:p>
            <a:r>
              <a:rPr lang="en-US" sz="3500" dirty="0"/>
              <a:t>Selecting the direction of </a:t>
            </a:r>
            <a:r>
              <a:rPr lang="en-US" sz="3500" b="1" dirty="0"/>
              <a:t>k</a:t>
            </a:r>
            <a:r>
              <a:rPr lang="en-US" sz="3500" dirty="0"/>
              <a:t> by spatial filtering, we select a spatial location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3500" dirty="0"/>
              <a:t>In JT-60SA, best spatial localization is achieved near the magnetic axis and in the pedestal (on the HFS)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51470"/>
            <a:ext cx="5688632" cy="432048"/>
          </a:xfrm>
        </p:spPr>
        <p:txBody>
          <a:bodyPr/>
          <a:lstStyle/>
          <a:p>
            <a:r>
              <a:rPr lang="en-US" sz="2800" dirty="0"/>
              <a:t>How is spatial localization achieved?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55D7C-3278-45CC-A337-D70723F5C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042049"/>
            <a:ext cx="4968552" cy="218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23478"/>
            <a:ext cx="6858000" cy="720080"/>
          </a:xfrm>
        </p:spPr>
        <p:txBody>
          <a:bodyPr/>
          <a:lstStyle/>
          <a:p>
            <a:r>
              <a:rPr lang="en-US" sz="2800" dirty="0"/>
              <a:t>Localization improves</a:t>
            </a:r>
            <a:br>
              <a:rPr lang="en-US" sz="2800" dirty="0"/>
            </a:br>
            <a:r>
              <a:rPr lang="en-US" sz="2800" dirty="0"/>
              <a:t>with increasing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1203598"/>
            <a:ext cx="288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k</a:t>
            </a:r>
            <a:r>
              <a:rPr lang="en-US" sz="2200" dirty="0">
                <a:solidFill>
                  <a:schemeClr val="bg1"/>
                </a:solidFill>
              </a:rPr>
              <a:t> direction: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predominantly </a:t>
            </a:r>
            <a:r>
              <a:rPr lang="en-US" sz="2200" dirty="0" err="1">
                <a:solidFill>
                  <a:schemeClr val="bg1"/>
                </a:solidFill>
              </a:rPr>
              <a:t>k</a:t>
            </a:r>
            <a:r>
              <a:rPr lang="en-US" sz="2200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in center,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k</a:t>
            </a:r>
            <a:r>
              <a:rPr lang="en-US" sz="2200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r</a:t>
            </a:r>
            <a:r>
              <a:rPr lang="en-US" sz="2200" dirty="0">
                <a:solidFill>
                  <a:schemeClr val="bg1"/>
                </a:solidFill>
              </a:rPr>
              <a:t> and </a:t>
            </a:r>
            <a:r>
              <a:rPr lang="en-US" sz="2200" dirty="0" err="1">
                <a:solidFill>
                  <a:schemeClr val="bg1"/>
                </a:solidFill>
              </a:rPr>
              <a:t>k</a:t>
            </a:r>
            <a:r>
              <a:rPr lang="en-US" sz="2200" baseline="-25000" dirty="0" err="1">
                <a:solidFill>
                  <a:schemeClr val="bg1"/>
                </a:solidFill>
                <a:latin typeface="Symbol" panose="05050102010706020507" pitchFamily="18" charset="2"/>
              </a:rPr>
              <a:t>q</a:t>
            </a:r>
            <a:r>
              <a:rPr lang="en-US" sz="2200" dirty="0">
                <a:solidFill>
                  <a:schemeClr val="bg1"/>
                </a:solidFill>
              </a:rPr>
              <a:t> in two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separate edge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measurements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1" y="987578"/>
            <a:ext cx="4321707" cy="37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"/>
            <a:ext cx="6858000" cy="557213"/>
          </a:xfrm>
        </p:spPr>
        <p:txBody>
          <a:bodyPr/>
          <a:lstStyle/>
          <a:p>
            <a:r>
              <a:rPr lang="en-US" sz="2800" dirty="0"/>
              <a:t>Sensitivity is crucial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0356" y="915566"/>
            <a:ext cx="28400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Depending on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integration length,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densities as low as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10</a:t>
            </a:r>
            <a:r>
              <a:rPr lang="en-US" sz="2200" baseline="30000" dirty="0">
                <a:solidFill>
                  <a:schemeClr val="bg1"/>
                </a:solidFill>
              </a:rPr>
              <a:t>15</a:t>
            </a:r>
            <a:r>
              <a:rPr lang="en-US" sz="2200" dirty="0">
                <a:solidFill>
                  <a:schemeClr val="bg1"/>
                </a:solidFill>
              </a:rPr>
              <a:t> m</a:t>
            </a:r>
            <a:r>
              <a:rPr lang="en-US" sz="2200" baseline="30000" dirty="0">
                <a:solidFill>
                  <a:schemeClr val="bg1"/>
                </a:solidFill>
              </a:rPr>
              <a:t>-3 </a:t>
            </a:r>
            <a:r>
              <a:rPr lang="en-US" sz="2200" dirty="0">
                <a:solidFill>
                  <a:schemeClr val="bg1"/>
                </a:solidFill>
              </a:rPr>
              <a:t> can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be measured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7537"/>
            <a:ext cx="4321707" cy="4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6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56" y="5130"/>
            <a:ext cx="6858000" cy="557213"/>
          </a:xfrm>
        </p:spPr>
        <p:txBody>
          <a:bodyPr/>
          <a:lstStyle/>
          <a:p>
            <a:r>
              <a:rPr lang="en-US" sz="2800" dirty="0"/>
              <a:t>PCI port choice</a:t>
            </a:r>
          </a:p>
        </p:txBody>
      </p:sp>
      <p:pic>
        <p:nvPicPr>
          <p:cNvPr id="6" name="Picture 5" descr="jt60sa_top_view_tpci_options">
            <a:extLst>
              <a:ext uri="{FF2B5EF4-FFF2-40B4-BE49-F238E27FC236}">
                <a16:creationId xmlns:a16="http://schemas.microsoft.com/office/drawing/2014/main" id="{2AB7976F-4EE6-4777-A55E-75DD4A3E7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534128"/>
            <a:ext cx="4227246" cy="2037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D5380-F9F7-4356-8D17-CBCDDE27F2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40" y="2643759"/>
            <a:ext cx="4610276" cy="23105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3FF5AD-C22E-41D6-BF3B-E4216A7A9825}"/>
              </a:ext>
            </a:extLst>
          </p:cNvPr>
          <p:cNvCxnSpPr>
            <a:cxnSpLocks/>
          </p:cNvCxnSpPr>
          <p:nvPr/>
        </p:nvCxnSpPr>
        <p:spPr bwMode="auto">
          <a:xfrm flipH="1">
            <a:off x="2555776" y="1275606"/>
            <a:ext cx="3240360" cy="151216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B99094-C495-4476-9FBE-CD30780A5C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12160" y="1203598"/>
            <a:ext cx="72008" cy="15841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61A342A-6A36-4FC6-8A73-6564A582FA93}"/>
              </a:ext>
            </a:extLst>
          </p:cNvPr>
          <p:cNvSpPr txBox="1"/>
          <p:nvPr/>
        </p:nvSpPr>
        <p:spPr>
          <a:xfrm>
            <a:off x="6516216" y="3291830"/>
            <a:ext cx="141893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49252" defTabSz="357179"/>
            <a:r>
              <a:rPr lang="en-US" dirty="0"/>
              <a:t>Inclined</a:t>
            </a:r>
          </a:p>
          <a:p>
            <a:pPr indent="357179" defTabSz="357179">
              <a:tabLst>
                <a:tab pos="357179" algn="l"/>
              </a:tabLst>
            </a:pPr>
            <a:r>
              <a:rPr lang="en-US" dirty="0"/>
              <a:t>  </a:t>
            </a:r>
          </a:p>
          <a:p>
            <a:pPr indent="357179" defTabSz="357179">
              <a:tabLst>
                <a:tab pos="357179" algn="l"/>
              </a:tabLst>
            </a:pPr>
            <a:r>
              <a:rPr lang="en-US" dirty="0"/>
              <a:t>  Straight</a:t>
            </a:r>
            <a:endParaRPr lang="en-CH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4F7AAF-B36B-47E2-ADFE-29A3E773CA28}"/>
              </a:ext>
            </a:extLst>
          </p:cNvPr>
          <p:cNvCxnSpPr>
            <a:cxnSpLocks/>
          </p:cNvCxnSpPr>
          <p:nvPr/>
        </p:nvCxnSpPr>
        <p:spPr bwMode="auto">
          <a:xfrm>
            <a:off x="6588225" y="3435846"/>
            <a:ext cx="3600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7A1C9A-D061-46A3-9173-4AC9C3FBA7FF}"/>
              </a:ext>
            </a:extLst>
          </p:cNvPr>
          <p:cNvCxnSpPr>
            <a:cxnSpLocks/>
          </p:cNvCxnSpPr>
          <p:nvPr/>
        </p:nvCxnSpPr>
        <p:spPr bwMode="auto">
          <a:xfrm>
            <a:off x="6588225" y="4011910"/>
            <a:ext cx="3600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4D92253-322C-44D6-B613-F82A8748E93F}"/>
              </a:ext>
            </a:extLst>
          </p:cNvPr>
          <p:cNvSpPr txBox="1"/>
          <p:nvPr/>
        </p:nvSpPr>
        <p:spPr>
          <a:xfrm>
            <a:off x="704794" y="819090"/>
            <a:ext cx="2972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inclined option is </a:t>
            </a:r>
            <a:r>
              <a:rPr lang="en-US" sz="2200" b="1" dirty="0">
                <a:solidFill>
                  <a:schemeClr val="bg1"/>
                </a:solidFill>
              </a:rPr>
              <a:t>needed</a:t>
            </a:r>
            <a:r>
              <a:rPr lang="en-US" sz="2200" dirty="0">
                <a:solidFill>
                  <a:schemeClr val="bg1"/>
                </a:solidFill>
              </a:rPr>
              <a:t> to avoid running into inner wall</a:t>
            </a:r>
            <a:endParaRPr lang="en-CH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76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1560" y="483518"/>
            <a:ext cx="8064896" cy="41875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200" dirty="0"/>
              <a:t>Cabling to go to space below floor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130"/>
            <a:ext cx="5976664" cy="557213"/>
          </a:xfrm>
        </p:spPr>
        <p:txBody>
          <a:bodyPr/>
          <a:lstStyle/>
          <a:p>
            <a:r>
              <a:rPr lang="en-US" sz="2800" dirty="0"/>
              <a:t>Cabling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B6685-E85E-4BA8-A8E0-056DE5C98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915566"/>
            <a:ext cx="6892255" cy="40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11560" y="483518"/>
            <a:ext cx="8208912" cy="41875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Will provide localized density fluctuation measurements across the minor radius and in all plasma regimes</a:t>
            </a:r>
          </a:p>
          <a:p>
            <a:pPr lvl="1">
              <a:lnSpc>
                <a:spcPct val="110000"/>
              </a:lnSpc>
            </a:pPr>
            <a:r>
              <a:rPr lang="en-US" sz="1900" dirty="0" err="1">
                <a:latin typeface="Symbol" panose="05050102010706020507" pitchFamily="18" charset="2"/>
              </a:rPr>
              <a:t>d</a:t>
            </a:r>
            <a:r>
              <a:rPr lang="en-US" sz="1900" dirty="0" err="1"/>
              <a:t>n</a:t>
            </a:r>
            <a:r>
              <a:rPr lang="en-US" sz="1900" dirty="0"/>
              <a:t>/n~10</a:t>
            </a:r>
            <a:r>
              <a:rPr lang="en-US" sz="1900" baseline="30000" dirty="0"/>
              <a:t>-5</a:t>
            </a:r>
            <a:r>
              <a:rPr lang="en-US" sz="1900" baseline="-25000" dirty="0"/>
              <a:t>, </a:t>
            </a:r>
            <a:r>
              <a:rPr lang="en-US" sz="1900" dirty="0"/>
              <a:t>0.06&lt;</a:t>
            </a:r>
            <a:r>
              <a:rPr lang="en-US" sz="1900" dirty="0" err="1"/>
              <a:t>k</a:t>
            </a:r>
            <a:r>
              <a:rPr lang="en-US" sz="1900" dirty="0" err="1">
                <a:latin typeface="Symbol" panose="05050102010706020507" pitchFamily="18" charset="2"/>
              </a:rPr>
              <a:t>r</a:t>
            </a:r>
            <a:r>
              <a:rPr lang="en-US" sz="1900" baseline="-25000" dirty="0" err="1"/>
              <a:t>i</a:t>
            </a:r>
            <a:r>
              <a:rPr lang="en-US" sz="1900" dirty="0"/>
              <a:t>&lt;12 (ITG/TEM/ETG)</a:t>
            </a:r>
          </a:p>
          <a:p>
            <a:pPr lvl="1">
              <a:lnSpc>
                <a:spcPct val="110000"/>
              </a:lnSpc>
            </a:pPr>
            <a:r>
              <a:rPr lang="en-US" sz="1900" dirty="0"/>
              <a:t>high spatial resolution in the center and at the edge (very </a:t>
            </a:r>
            <a:r>
              <a:rPr lang="en-US" sz="1900" dirty="0" err="1"/>
              <a:t>favourable</a:t>
            </a:r>
            <a:r>
              <a:rPr lang="en-US" sz="1900" dirty="0"/>
              <a:t> configuration on JT-60SA)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First real opportunity to study turbulence and turbulent transport, </a:t>
            </a:r>
            <a:r>
              <a:rPr lang="en-US" sz="2200" b="1" dirty="0"/>
              <a:t>and validate models</a:t>
            </a:r>
            <a:r>
              <a:rPr lang="en-US" sz="2200" dirty="0"/>
              <a:t>, in a reactor-grade device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Gyrokinetic modeling support proposed in parallel, with comparisons mediated by a synthetic diagnostic (ongoing </a:t>
            </a:r>
            <a:r>
              <a:rPr lang="en-US" sz="2200" cap="small" dirty="0"/>
              <a:t>gene</a:t>
            </a:r>
            <a:r>
              <a:rPr lang="en-US" sz="2200" dirty="0"/>
              <a:t> work)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Europe/NIFS collaboration, with Japanese funding (JSPS) already secured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130"/>
            <a:ext cx="5976664" cy="557213"/>
          </a:xfrm>
        </p:spPr>
        <p:txBody>
          <a:bodyPr/>
          <a:lstStyle/>
          <a:p>
            <a:r>
              <a:rPr lang="en-US" sz="2800" dirty="0"/>
              <a:t>Phase-contrast imaging on JT-60SA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E19E8-F752-4597-8284-EB527D58548A}"/>
              </a:ext>
            </a:extLst>
          </p:cNvPr>
          <p:cNvSpPr txBox="1"/>
          <p:nvPr/>
        </p:nvSpPr>
        <p:spPr>
          <a:xfrm>
            <a:off x="2699792" y="4671018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S. Coda et al, </a:t>
            </a:r>
            <a:r>
              <a:rPr lang="en-US" sz="1400" dirty="0" err="1">
                <a:solidFill>
                  <a:schemeClr val="bg1"/>
                </a:solidFill>
              </a:rPr>
              <a:t>Nucl</a:t>
            </a:r>
            <a:r>
              <a:rPr lang="en-US" sz="1400" dirty="0">
                <a:solidFill>
                  <a:schemeClr val="bg1"/>
                </a:solidFill>
              </a:rPr>
              <a:t>. Fusion </a:t>
            </a:r>
            <a:r>
              <a:rPr lang="en-US" sz="1400" b="1" dirty="0">
                <a:solidFill>
                  <a:schemeClr val="bg1"/>
                </a:solidFill>
              </a:rPr>
              <a:t>61</a:t>
            </a:r>
            <a:r>
              <a:rPr lang="en-US" sz="1400" dirty="0">
                <a:solidFill>
                  <a:schemeClr val="bg1"/>
                </a:solidFill>
              </a:rPr>
              <a:t>, 106022 (2021), DOI:10.1088/1741-4326/ac2081</a:t>
            </a:r>
            <a:endParaRPr lang="en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0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384" y="3"/>
            <a:ext cx="6858000" cy="557213"/>
          </a:xfrm>
        </p:spPr>
        <p:txBody>
          <a:bodyPr/>
          <a:lstStyle/>
          <a:p>
            <a:r>
              <a:rPr lang="en-US" sz="2800" dirty="0" err="1"/>
              <a:t>Gyrokinetic</a:t>
            </a:r>
            <a:r>
              <a:rPr lang="en-US" sz="2800" dirty="0"/>
              <a:t> modelling (</a:t>
            </a:r>
            <a:r>
              <a:rPr lang="en-US" sz="2800" cap="small" dirty="0"/>
              <a:t>gene</a:t>
            </a:r>
            <a:r>
              <a:rPr lang="en-US" sz="2800" dirty="0"/>
              <a:t>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347864" y="771550"/>
            <a:ext cx="5672858" cy="4182931"/>
            <a:chOff x="1169910" y="1580273"/>
            <a:chExt cx="6541160" cy="48231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910" y="1580273"/>
              <a:ext cx="6541160" cy="482318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88379" y="5341715"/>
              <a:ext cx="594150" cy="42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ITG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96847" y="5341715"/>
              <a:ext cx="715503" cy="42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TEM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9140" y="3940554"/>
              <a:ext cx="2185069" cy="42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err="1"/>
                <a:t>e.m</a:t>
              </a:r>
              <a:r>
                <a:rPr lang="en-US" sz="1350" dirty="0"/>
                <a:t>. modes coexist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352" y="3551986"/>
            <a:ext cx="16289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ETG appear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minor in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this scenario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755576" y="1059586"/>
            <a:ext cx="2664296" cy="2366497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Linear analysis shows importance of retaining full physics, including impurities, collisions, </a:t>
            </a:r>
            <a:r>
              <a:rPr lang="en-GB" sz="2200" dirty="0" err="1"/>
              <a:t>e.m</a:t>
            </a:r>
            <a:r>
              <a:rPr lang="en-GB" sz="2200" dirty="0"/>
              <a:t>. effects</a:t>
            </a:r>
          </a:p>
        </p:txBody>
      </p:sp>
    </p:spTree>
    <p:extLst>
      <p:ext uri="{BB962C8B-B14F-4D97-AF65-F5344CB8AC3E}">
        <p14:creationId xmlns:p14="http://schemas.microsoft.com/office/powerpoint/2010/main" val="403617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55576" y="636204"/>
            <a:ext cx="8208912" cy="4311809"/>
          </a:xfrm>
        </p:spPr>
        <p:txBody>
          <a:bodyPr>
            <a:noAutofit/>
          </a:bodyPr>
          <a:lstStyle/>
          <a:p>
            <a:r>
              <a:rPr lang="en-US" sz="2200" dirty="0"/>
              <a:t>PCI is an internal-reference interferometer: measures line-integrated density but only by manipulating and recombining beam components</a:t>
            </a:r>
          </a:p>
          <a:p>
            <a:r>
              <a:rPr lang="en-US" sz="2200" dirty="0"/>
              <a:t>It is more sensitive than an interferometer</a:t>
            </a:r>
            <a:br>
              <a:rPr lang="en-US" sz="2200" dirty="0"/>
            </a:br>
            <a:r>
              <a:rPr lang="en-US" sz="2200" dirty="0"/>
              <a:t>(</a:t>
            </a:r>
            <a:r>
              <a:rPr lang="en-US" sz="2200" dirty="0">
                <a:sym typeface="Symbol" panose="05050102010706020507" pitchFamily="18" charset="2"/>
              </a:rPr>
              <a:t></a:t>
            </a:r>
            <a:r>
              <a:rPr lang="en-US" sz="2200" dirty="0" err="1">
                <a:latin typeface="Symbol" panose="05050102010706020507" pitchFamily="18" charset="2"/>
              </a:rPr>
              <a:t>d</a:t>
            </a:r>
            <a:r>
              <a:rPr lang="en-US" sz="2200" dirty="0" err="1"/>
              <a:t>n</a:t>
            </a:r>
            <a:r>
              <a:rPr lang="en-US" sz="2200" dirty="0"/>
              <a:t> dl~10</a:t>
            </a:r>
            <a:r>
              <a:rPr lang="en-US" sz="2200" baseline="30000" dirty="0"/>
              <a:t>14</a:t>
            </a:r>
            <a:r>
              <a:rPr lang="en-US" sz="2200" dirty="0"/>
              <a:t> m</a:t>
            </a:r>
            <a:r>
              <a:rPr lang="en-US" sz="2200" baseline="30000" dirty="0"/>
              <a:t>-2</a:t>
            </a:r>
            <a:r>
              <a:rPr lang="fr-FR" sz="2400" dirty="0">
                <a:solidFill>
                  <a:schemeClr val="bg1"/>
                </a:solidFill>
                <a:ea typeface="Helvetica" charset="0"/>
                <a:cs typeface="Helvetica" charset="0"/>
                <a:sym typeface="Wingdings 3" panose="05040102010807070707" pitchFamily="18" charset="2"/>
              </a:rPr>
              <a:t> </a:t>
            </a:r>
            <a:r>
              <a:rPr lang="en-US" sz="2200" dirty="0"/>
              <a:t> </a:t>
            </a:r>
            <a:r>
              <a:rPr lang="en-US" sz="2200" dirty="0">
                <a:latin typeface="Symbol" panose="05050102010706020507" pitchFamily="18" charset="2"/>
              </a:rPr>
              <a:t>d</a:t>
            </a:r>
            <a:r>
              <a:rPr lang="en-US" sz="2200" dirty="0"/>
              <a:t>n~10</a:t>
            </a:r>
            <a:r>
              <a:rPr lang="en-US" sz="2200" baseline="30000" dirty="0"/>
              <a:t>15</a:t>
            </a:r>
            <a:r>
              <a:rPr lang="en-US" sz="2200" dirty="0"/>
              <a:t> m</a:t>
            </a:r>
            <a:r>
              <a:rPr lang="en-US" sz="2200" baseline="30000" dirty="0"/>
              <a:t>-3</a:t>
            </a:r>
            <a:r>
              <a:rPr lang="fr-FR" sz="2400" dirty="0">
                <a:solidFill>
                  <a:schemeClr val="bg1"/>
                </a:solidFill>
                <a:ea typeface="Helvetica" charset="0"/>
                <a:cs typeface="Helvetica" charset="0"/>
                <a:sym typeface="Wingdings 3" panose="05040102010807070707" pitchFamily="18" charset="2"/>
              </a:rPr>
              <a:t>) </a:t>
            </a:r>
            <a:r>
              <a:rPr lang="en-US" sz="2200" dirty="0"/>
              <a:t>but cannot measure </a:t>
            </a:r>
            <a:r>
              <a:rPr lang="en-US" sz="2200" i="1" dirty="0"/>
              <a:t>absolute</a:t>
            </a:r>
            <a:r>
              <a:rPr lang="en-US" sz="2200" dirty="0"/>
              <a:t> phase shift (long wavelength cutoff </a:t>
            </a:r>
            <a:r>
              <a:rPr lang="en-US" sz="2200" dirty="0">
                <a:sym typeface="Symbol" panose="05050102010706020507" pitchFamily="18" charset="2"/>
              </a:rPr>
              <a:t></a:t>
            </a:r>
            <a:r>
              <a:rPr lang="en-US" sz="2200" dirty="0"/>
              <a:t> size of beam)</a:t>
            </a:r>
          </a:p>
          <a:p>
            <a:r>
              <a:rPr lang="en-US" sz="2200" dirty="0"/>
              <a:t>An image is created across the beam, and spatial resolution is limited only by the number of detector elements</a:t>
            </a:r>
          </a:p>
          <a:p>
            <a:r>
              <a:rPr lang="en-US" sz="2200" dirty="0"/>
              <a:t>Localization </a:t>
            </a:r>
            <a:r>
              <a:rPr lang="en-US" sz="2200" i="1" dirty="0"/>
              <a:t>along </a:t>
            </a:r>
            <a:r>
              <a:rPr lang="en-US" sz="2200" dirty="0"/>
              <a:t>the beam is achieved in a tangential-launch geometry by selecting the direction of the measured wave vector</a:t>
            </a:r>
            <a:br>
              <a:rPr lang="en-US" sz="2200" dirty="0"/>
            </a:br>
            <a:r>
              <a:rPr lang="en-US" sz="2200" dirty="0"/>
              <a:t>(by optical filtering)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576064"/>
          </a:xfrm>
        </p:spPr>
        <p:txBody>
          <a:bodyPr/>
          <a:lstStyle/>
          <a:p>
            <a:r>
              <a:rPr lang="en-US" sz="2800" dirty="0"/>
              <a:t>Principles of PCI</a:t>
            </a:r>
          </a:p>
        </p:txBody>
      </p:sp>
    </p:spTree>
    <p:extLst>
      <p:ext uri="{BB962C8B-B14F-4D97-AF65-F5344CB8AC3E}">
        <p14:creationId xmlns:p14="http://schemas.microsoft.com/office/powerpoint/2010/main" val="328254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Localization on the flux surface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A893B-767C-44FB-949A-AFB1146FF1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8" y="555530"/>
            <a:ext cx="2081024" cy="41677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9C31394-2E2D-4C7B-AAD0-77F898F36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771550"/>
            <a:ext cx="5616624" cy="2448272"/>
          </a:xfrm>
        </p:spPr>
        <p:txBody>
          <a:bodyPr>
            <a:noAutofit/>
          </a:bodyPr>
          <a:lstStyle/>
          <a:p>
            <a:r>
              <a:rPr lang="en-US" sz="2200" dirty="0"/>
              <a:t>While well-localized in </a:t>
            </a:r>
            <a:r>
              <a:rPr lang="en-US" sz="2200" dirty="0">
                <a:latin typeface="Symbol" panose="05050102010706020507" pitchFamily="18" charset="2"/>
              </a:rPr>
              <a:t>r</a:t>
            </a:r>
            <a:r>
              <a:rPr lang="en-US" sz="2200" dirty="0"/>
              <a:t>, at mid-radius the measurement picks up signal from both the HFS and LFS</a:t>
            </a:r>
          </a:p>
          <a:p>
            <a:r>
              <a:rPr lang="en-US" sz="2200" dirty="0"/>
              <a:t>HFS and LFS can be resolved separately by doubling the detection system </a:t>
            </a:r>
            <a:br>
              <a:rPr lang="en-US" sz="2200" dirty="0"/>
            </a:br>
            <a:r>
              <a:rPr lang="en-US" sz="2200" dirty="0"/>
              <a:t>(splitting the transmitted beam to create two separate images)</a:t>
            </a:r>
          </a:p>
        </p:txBody>
      </p:sp>
    </p:spTree>
    <p:extLst>
      <p:ext uri="{BB962C8B-B14F-4D97-AF65-F5344CB8AC3E}">
        <p14:creationId xmlns:p14="http://schemas.microsoft.com/office/powerpoint/2010/main" val="290438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576064"/>
          </a:xfrm>
        </p:spPr>
        <p:txBody>
          <a:bodyPr/>
          <a:lstStyle/>
          <a:p>
            <a:r>
              <a:rPr lang="en-US" sz="2800" dirty="0"/>
              <a:t>Radial localization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7538"/>
            <a:ext cx="5832648" cy="340192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39EF8F9-2E14-4983-9B8F-4FADE5FC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85" y="4155926"/>
            <a:ext cx="8841543" cy="648072"/>
          </a:xfrm>
        </p:spPr>
        <p:txBody>
          <a:bodyPr>
            <a:noAutofit/>
          </a:bodyPr>
          <a:lstStyle/>
          <a:p>
            <a:r>
              <a:rPr lang="en-US" sz="2000" dirty="0"/>
              <a:t>A physical rotating filter allows sampling the entire profile vs time within a shot</a:t>
            </a:r>
          </a:p>
          <a:p>
            <a:r>
              <a:rPr lang="en-US" sz="2000" dirty="0"/>
              <a:t>A similar result can be achieved with a 2D detector (filtering in data processing)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63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4551" y="897336"/>
            <a:ext cx="8316416" cy="4122686"/>
          </a:xfrm>
        </p:spPr>
        <p:txBody>
          <a:bodyPr/>
          <a:lstStyle/>
          <a:p>
            <a:r>
              <a:rPr lang="en-US" sz="2200" dirty="0"/>
              <a:t>Beam generation</a:t>
            </a:r>
          </a:p>
          <a:p>
            <a:pPr lvl="1"/>
            <a:r>
              <a:rPr lang="en-US" sz="1900" dirty="0"/>
              <a:t>CO</a:t>
            </a:r>
            <a:r>
              <a:rPr lang="en-US" sz="1900" baseline="-25000" dirty="0"/>
              <a:t>2</a:t>
            </a:r>
            <a:r>
              <a:rPr lang="en-US" sz="1900" dirty="0"/>
              <a:t> laser of ~60-100 W power</a:t>
            </a:r>
          </a:p>
          <a:p>
            <a:pPr lvl="1"/>
            <a:r>
              <a:rPr lang="en-US" sz="1900" dirty="0"/>
              <a:t>Beam expansion by telescopic arrangement</a:t>
            </a:r>
          </a:p>
          <a:p>
            <a:pPr lvl="1"/>
            <a:r>
              <a:rPr lang="en-US" sz="1900" dirty="0"/>
              <a:t>Relay mirrors all off-vessel (max 32-cm diameter)</a:t>
            </a:r>
          </a:p>
          <a:p>
            <a:r>
              <a:rPr lang="en-US" sz="2200" dirty="0"/>
              <a:t>Vacuum interfaces</a:t>
            </a:r>
          </a:p>
          <a:p>
            <a:pPr lvl="1"/>
            <a:r>
              <a:rPr lang="en-US" sz="1900" dirty="0" err="1"/>
              <a:t>ZnSe</a:t>
            </a:r>
            <a:r>
              <a:rPr lang="en-US" sz="1900" dirty="0"/>
              <a:t> windows</a:t>
            </a:r>
          </a:p>
          <a:p>
            <a:r>
              <a:rPr lang="en-US" sz="2200" dirty="0"/>
              <a:t>Beam collection</a:t>
            </a:r>
          </a:p>
          <a:p>
            <a:pPr lvl="1"/>
            <a:r>
              <a:rPr lang="en-US" sz="1900" dirty="0"/>
              <a:t>Relay mirrors all off-vessel (max 45-cm diameter)</a:t>
            </a:r>
          </a:p>
          <a:p>
            <a:pPr lvl="1"/>
            <a:r>
              <a:rPr lang="en-US" sz="1900" dirty="0"/>
              <a:t>Reflective-refractive focusing and imaging system:</a:t>
            </a:r>
            <a:br>
              <a:rPr lang="en-US" sz="1900" dirty="0"/>
            </a:br>
            <a:r>
              <a:rPr lang="en-US" sz="1900" b="1" dirty="0"/>
              <a:t>must be close to vessel since scattered components diverge rapidly</a:t>
            </a:r>
          </a:p>
          <a:p>
            <a:r>
              <a:rPr lang="en-US" sz="2200" dirty="0"/>
              <a:t>Data acquisition under floor in PIG room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Hardware layout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1BFC1-3854-425A-9541-13F7DEAAC956}"/>
              </a:ext>
            </a:extLst>
          </p:cNvPr>
          <p:cNvSpPr txBox="1"/>
          <p:nvPr/>
        </p:nvSpPr>
        <p:spPr>
          <a:xfrm>
            <a:off x="899592" y="546234"/>
            <a:ext cx="7226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~50-50 cost split between F4E and NIFS, with procurements already started</a:t>
            </a:r>
            <a:endParaRPr lang="en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4783" indent="-204783">
              <a:buFont typeface="Arial" pitchFamily="34" charset="0"/>
              <a:buChar char="•"/>
            </a:pPr>
            <a:r>
              <a:rPr lang="en-US" sz="2200" dirty="0"/>
              <a:t>2D detector allows all locations to be resolved at once, with typically reduced spatial resolution (16x8 pixels is perhaps the limit)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200" dirty="0"/>
              <a:t>With 1D detector, spatial scan requires multiple shots or a rotating spatial filter, but spatial resolution is better (64 or 128 pixels possible)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200" dirty="0"/>
              <a:t>2 linear 32-detector arrays to be brought from NIFS to image the HFS and LFS separately; a third, 2D 48-detector array planned to be used in addition for coarse but complete instantaneous scan of spectrum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Hardware layout: detection options</a:t>
            </a:r>
          </a:p>
        </p:txBody>
      </p:sp>
    </p:spTree>
    <p:extLst>
      <p:ext uri="{BB962C8B-B14F-4D97-AF65-F5344CB8AC3E}">
        <p14:creationId xmlns:p14="http://schemas.microsoft.com/office/powerpoint/2010/main" val="371169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10952"/>
            <a:ext cx="8208912" cy="3200958"/>
          </a:xfrm>
        </p:spPr>
        <p:txBody>
          <a:bodyPr/>
          <a:lstStyle/>
          <a:p>
            <a:pPr marL="204783" indent="-204783">
              <a:buFont typeface="Arial" pitchFamily="34" charset="0"/>
              <a:buChar char="•"/>
            </a:pPr>
            <a:r>
              <a:rPr lang="en-US" sz="2200" dirty="0"/>
              <a:t>Absolute calibration possible with sound waves in air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200" dirty="0"/>
              <a:t>System to be 1-week maintenance-free. </a:t>
            </a:r>
            <a:br>
              <a:rPr lang="en-US" sz="2200" dirty="0"/>
            </a:br>
            <a:r>
              <a:rPr lang="en-US" sz="2200" dirty="0"/>
              <a:t>Remote-controlled rotation and translation stages to be used in conjunction with simple Webcams for alignment corrections</a:t>
            </a:r>
          </a:p>
          <a:p>
            <a:pPr marL="204783" indent="-204783">
              <a:buFont typeface="Arial" pitchFamily="34" charset="0"/>
              <a:buChar char="•"/>
            </a:pPr>
            <a:r>
              <a:rPr lang="en-US" sz="2200" dirty="0"/>
              <a:t>Mechanical vibrations may or may not be an issue. Some compensation may be required and is proposed from the start as a risk mitigation measure. We can leverage extensive experience with feedback focusing control on DIII-D and TCV.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51470"/>
            <a:ext cx="6858000" cy="432048"/>
          </a:xfrm>
        </p:spPr>
        <p:txBody>
          <a:bodyPr/>
          <a:lstStyle/>
          <a:p>
            <a:r>
              <a:rPr lang="en-US" sz="2800" dirty="0"/>
              <a:t>Hardware layout: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355304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74D3EA-0E25-48CF-8BBC-596386AE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339502"/>
            <a:ext cx="8388424" cy="468052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NIFS will provide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detectors (multiple, recycled from LHD)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LN2 generator and fueling system (</a:t>
            </a:r>
            <a:r>
              <a:rPr lang="en-US" sz="1800" dirty="0">
                <a:solidFill>
                  <a:srgbClr val="FFFF00"/>
                </a:solidFill>
              </a:rPr>
              <a:t>purchased, under test at NIFS</a:t>
            </a:r>
            <a:r>
              <a:rPr lang="en-US" sz="18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neutron and </a:t>
            </a:r>
            <a:r>
              <a:rPr lang="en-US" sz="1800" dirty="0">
                <a:latin typeface="Symbol" panose="05050102010706020507" pitchFamily="18" charset="2"/>
              </a:rPr>
              <a:t>g</a:t>
            </a:r>
            <a:r>
              <a:rPr lang="en-US" sz="1800" dirty="0"/>
              <a:t> shielding assemblies (</a:t>
            </a:r>
            <a:r>
              <a:rPr lang="en-US" sz="1800" dirty="0">
                <a:solidFill>
                  <a:srgbClr val="FFFF00"/>
                </a:solidFill>
              </a:rPr>
              <a:t>purchased</a:t>
            </a:r>
            <a:r>
              <a:rPr lang="en-US" sz="18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ADCs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F4E will provide [most components scoped and nearly finalized]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CO2 laser with associated chiller, alignment laser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optics and mounts (around torus hall + on optical table), including beam expander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optomechanical components, feedback beam alignment system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vacuum windows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optical table for torus hall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mechanical supports (</a:t>
            </a:r>
            <a:r>
              <a:rPr lang="en-US" sz="1800" dirty="0">
                <a:solidFill>
                  <a:srgbClr val="FFFF00"/>
                </a:solidFill>
              </a:rPr>
              <a:t>initial ones fabricated and sent to Naka</a:t>
            </a:r>
            <a:r>
              <a:rPr lang="en-US" sz="18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acoustic calibration equipment, cables</a:t>
            </a:r>
          </a:p>
          <a:p>
            <a:endParaRPr lang="en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1617108-2CCA-44A4-8DD5-9F57BC69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20538"/>
            <a:ext cx="6858000" cy="432048"/>
          </a:xfrm>
        </p:spPr>
        <p:txBody>
          <a:bodyPr/>
          <a:lstStyle/>
          <a:p>
            <a:r>
              <a:rPr lang="en-US" sz="2800" dirty="0"/>
              <a:t>Procurement splitting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4097152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a_tpci_tcm_36_20210623" id="{118E0A0C-E3F1-43C4-8923-3A25BB3295A0}" vid="{378E09BF-FD31-4CFA-A3E3-A10F3D702326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Swiss 721 SWA"/>
        <a:ea typeface=""/>
        <a:cs typeface=""/>
      </a:majorFont>
      <a:minorFont>
        <a:latin typeface="Swiss 721 SW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bg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wiss 721 SW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da_tpci_tcm_36_20210623" id="{118E0A0C-E3F1-43C4-8923-3A25BB3295A0}" vid="{B2690E1D-C44D-4215-AFBB-C7F189B419E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113371788</TotalTime>
  <Words>1132</Words>
  <Application>Microsoft Office PowerPoint</Application>
  <PresentationFormat>On-screen Show (16:9)</PresentationFormat>
  <Paragraphs>124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Swis721 Lt BT</vt:lpstr>
      <vt:lpstr>Swiss 721 SWA</vt:lpstr>
      <vt:lpstr>Symbol</vt:lpstr>
      <vt:lpstr>Wingdings</vt:lpstr>
      <vt:lpstr>1_Office Theme</vt:lpstr>
      <vt:lpstr>Default Design</vt:lpstr>
      <vt:lpstr>PowerPoint Presentation</vt:lpstr>
      <vt:lpstr>Phase-contrast imaging on JT-60SA</vt:lpstr>
      <vt:lpstr>Principles of PCI</vt:lpstr>
      <vt:lpstr>Localization on the flux surface</vt:lpstr>
      <vt:lpstr>Radial localization</vt:lpstr>
      <vt:lpstr>Hardware layout</vt:lpstr>
      <vt:lpstr>Hardware layout: detection options</vt:lpstr>
      <vt:lpstr>Hardware layout: auxiliary systems</vt:lpstr>
      <vt:lpstr>Procurement splitting</vt:lpstr>
      <vt:lpstr>Current status and planning</vt:lpstr>
      <vt:lpstr>Optical-path design</vt:lpstr>
      <vt:lpstr>Radiation shielding</vt:lpstr>
      <vt:lpstr>Gyrokinetic simulations</vt:lpstr>
      <vt:lpstr>PowerPoint Presentation</vt:lpstr>
      <vt:lpstr>How is spatial localization achieved?</vt:lpstr>
      <vt:lpstr>Localization improves with increasing k</vt:lpstr>
      <vt:lpstr>Sensitivity is crucial</vt:lpstr>
      <vt:lpstr>PCI port choice</vt:lpstr>
      <vt:lpstr>Cabling</vt:lpstr>
      <vt:lpstr>Gyrokinetic modelling (gene)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Stefano Coda</cp:lastModifiedBy>
  <cp:revision>329</cp:revision>
  <cp:lastPrinted>2014-10-16T14:51:28Z</cp:lastPrinted>
  <dcterms:created xsi:type="dcterms:W3CDTF">2014-10-27T16:40:37Z</dcterms:created>
  <dcterms:modified xsi:type="dcterms:W3CDTF">2025-05-21T12:57:15Z</dcterms:modified>
</cp:coreProperties>
</file>