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54" r:id="rId4"/>
  </p:sldMasterIdLst>
  <p:notesMasterIdLst>
    <p:notesMasterId r:id="rId14"/>
  </p:notesMasterIdLst>
  <p:sldIdLst>
    <p:sldId id="256" r:id="rId5"/>
    <p:sldId id="323" r:id="rId6"/>
    <p:sldId id="261" r:id="rId7"/>
    <p:sldId id="257" r:id="rId8"/>
    <p:sldId id="324" r:id="rId9"/>
    <p:sldId id="263" r:id="rId10"/>
    <p:sldId id="319" r:id="rId11"/>
    <p:sldId id="320" r:id="rId12"/>
    <p:sldId id="32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55A2"/>
    <a:srgbClr val="080672"/>
    <a:srgbClr val="FFFFFF"/>
    <a:srgbClr val="004077"/>
    <a:srgbClr val="BBBAB6"/>
    <a:srgbClr val="FAFAFA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09A57E-9EE7-4468-9D4F-8FEA1D9ACFBD}" v="69" dt="2025-05-20T13:48:40.8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61518" autoAdjust="0"/>
  </p:normalViewPr>
  <p:slideViewPr>
    <p:cSldViewPr snapToGrid="0">
      <p:cViewPr varScale="1">
        <p:scale>
          <a:sx n="50" d="100"/>
          <a:sy n="50" d="100"/>
        </p:scale>
        <p:origin x="1934" y="29"/>
      </p:cViewPr>
      <p:guideLst/>
    </p:cSldViewPr>
  </p:slideViewPr>
  <p:notesTextViewPr>
    <p:cViewPr>
      <p:scale>
        <a:sx n="1" d="1"/>
        <a:sy n="1" d="1"/>
      </p:scale>
      <p:origin x="0" y="-1046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wada Atsushi" userId="d4b757ec-35cc-4e9b-80ce-e7a130eab4f9" providerId="ADAL" clId="{7809A57E-9EE7-4468-9D4F-8FEA1D9ACFBD}"/>
    <pc:docChg chg="undo redo custSel addSld delSld modSld sldOrd">
      <pc:chgData name="Owada Atsushi" userId="d4b757ec-35cc-4e9b-80ce-e7a130eab4f9" providerId="ADAL" clId="{7809A57E-9EE7-4468-9D4F-8FEA1D9ACFBD}" dt="2025-05-21T08:15:41.838" v="9652" actId="20577"/>
      <pc:docMkLst>
        <pc:docMk/>
      </pc:docMkLst>
      <pc:sldChg chg="addSp delSp modSp mod modNotesTx">
        <pc:chgData name="Owada Atsushi" userId="d4b757ec-35cc-4e9b-80ce-e7a130eab4f9" providerId="ADAL" clId="{7809A57E-9EE7-4468-9D4F-8FEA1D9ACFBD}" dt="2025-05-20T16:53:22.651" v="5217" actId="20577"/>
        <pc:sldMkLst>
          <pc:docMk/>
          <pc:sldMk cId="3666079841" sldId="256"/>
        </pc:sldMkLst>
        <pc:spChg chg="mod">
          <ac:chgData name="Owada Atsushi" userId="d4b757ec-35cc-4e9b-80ce-e7a130eab4f9" providerId="ADAL" clId="{7809A57E-9EE7-4468-9D4F-8FEA1D9ACFBD}" dt="2025-05-20T10:59:05.163" v="27" actId="20577"/>
          <ac:spMkLst>
            <pc:docMk/>
            <pc:sldMk cId="3666079841" sldId="256"/>
            <ac:spMk id="2" creationId="{1FA35CC4-D602-B27D-D0E4-4856574835D8}"/>
          </ac:spMkLst>
        </pc:spChg>
        <pc:spChg chg="del">
          <ac:chgData name="Owada Atsushi" userId="d4b757ec-35cc-4e9b-80ce-e7a130eab4f9" providerId="ADAL" clId="{7809A57E-9EE7-4468-9D4F-8FEA1D9ACFBD}" dt="2025-05-20T11:21:28.771" v="223" actId="478"/>
          <ac:spMkLst>
            <pc:docMk/>
            <pc:sldMk cId="3666079841" sldId="256"/>
            <ac:spMk id="3" creationId="{70D0A0C1-187B-CAC3-9904-3B3FD692264F}"/>
          </ac:spMkLst>
        </pc:spChg>
        <pc:spChg chg="add del mod">
          <ac:chgData name="Owada Atsushi" userId="d4b757ec-35cc-4e9b-80ce-e7a130eab4f9" providerId="ADAL" clId="{7809A57E-9EE7-4468-9D4F-8FEA1D9ACFBD}" dt="2025-05-20T11:21:32.757" v="224" actId="478"/>
          <ac:spMkLst>
            <pc:docMk/>
            <pc:sldMk cId="3666079841" sldId="256"/>
            <ac:spMk id="6" creationId="{8EBB6FB7-F84C-CEAA-397A-852ED3555C37}"/>
          </ac:spMkLst>
        </pc:spChg>
        <pc:graphicFrameChg chg="add mod modGraphic">
          <ac:chgData name="Owada Atsushi" userId="d4b757ec-35cc-4e9b-80ce-e7a130eab4f9" providerId="ADAL" clId="{7809A57E-9EE7-4468-9D4F-8FEA1D9ACFBD}" dt="2025-05-20T16:53:22.651" v="5217" actId="20577"/>
          <ac:graphicFrameMkLst>
            <pc:docMk/>
            <pc:sldMk cId="3666079841" sldId="256"/>
            <ac:graphicFrameMk id="4" creationId="{85CC7F5B-61B7-3508-AE25-46BBC377FFDF}"/>
          </ac:graphicFrameMkLst>
        </pc:graphicFrameChg>
      </pc:sldChg>
      <pc:sldChg chg="addSp modSp add mod modNotesTx">
        <pc:chgData name="Owada Atsushi" userId="d4b757ec-35cc-4e9b-80ce-e7a130eab4f9" providerId="ADAL" clId="{7809A57E-9EE7-4468-9D4F-8FEA1D9ACFBD}" dt="2025-05-21T08:15:41.838" v="9652" actId="20577"/>
        <pc:sldMkLst>
          <pc:docMk/>
          <pc:sldMk cId="20843147" sldId="257"/>
        </pc:sldMkLst>
        <pc:spChg chg="mod">
          <ac:chgData name="Owada Atsushi" userId="d4b757ec-35cc-4e9b-80ce-e7a130eab4f9" providerId="ADAL" clId="{7809A57E-9EE7-4468-9D4F-8FEA1D9ACFBD}" dt="2025-05-21T08:13:04.510" v="9503" actId="20577"/>
          <ac:spMkLst>
            <pc:docMk/>
            <pc:sldMk cId="20843147" sldId="257"/>
            <ac:spMk id="3" creationId="{1D6ED11E-BE20-7E14-5683-8FD821A5AA83}"/>
          </ac:spMkLst>
        </pc:spChg>
        <pc:spChg chg="add mod">
          <ac:chgData name="Owada Atsushi" userId="d4b757ec-35cc-4e9b-80ce-e7a130eab4f9" providerId="ADAL" clId="{7809A57E-9EE7-4468-9D4F-8FEA1D9ACFBD}" dt="2025-05-20T13:52:12.959" v="4452" actId="3064"/>
          <ac:spMkLst>
            <pc:docMk/>
            <pc:sldMk cId="20843147" sldId="257"/>
            <ac:spMk id="6" creationId="{6E60D8F2-CA33-A465-F834-720A171A298F}"/>
          </ac:spMkLst>
        </pc:spChg>
      </pc:sldChg>
      <pc:sldChg chg="addSp delSp modSp mod ord modNotesTx">
        <pc:chgData name="Owada Atsushi" userId="d4b757ec-35cc-4e9b-80ce-e7a130eab4f9" providerId="ADAL" clId="{7809A57E-9EE7-4468-9D4F-8FEA1D9ACFBD}" dt="2025-05-21T07:50:17.922" v="8067" actId="20577"/>
        <pc:sldMkLst>
          <pc:docMk/>
          <pc:sldMk cId="1761417801" sldId="261"/>
        </pc:sldMkLst>
        <pc:spChg chg="mod">
          <ac:chgData name="Owada Atsushi" userId="d4b757ec-35cc-4e9b-80ce-e7a130eab4f9" providerId="ADAL" clId="{7809A57E-9EE7-4468-9D4F-8FEA1D9ACFBD}" dt="2025-05-20T13:50:12.385" v="4445" actId="20577"/>
          <ac:spMkLst>
            <pc:docMk/>
            <pc:sldMk cId="1761417801" sldId="261"/>
            <ac:spMk id="2" creationId="{11271FD3-20C5-B77E-BDD4-3E840076ACA7}"/>
          </ac:spMkLst>
        </pc:spChg>
        <pc:spChg chg="mod">
          <ac:chgData name="Owada Atsushi" userId="d4b757ec-35cc-4e9b-80ce-e7a130eab4f9" providerId="ADAL" clId="{7809A57E-9EE7-4468-9D4F-8FEA1D9ACFBD}" dt="2025-05-20T13:42:15.161" v="4190" actId="20577"/>
          <ac:spMkLst>
            <pc:docMk/>
            <pc:sldMk cId="1761417801" sldId="261"/>
            <ac:spMk id="3" creationId="{CB8A011D-6C2A-6423-C711-DD279B93D322}"/>
          </ac:spMkLst>
        </pc:spChg>
        <pc:graphicFrameChg chg="add mod">
          <ac:chgData name="Owada Atsushi" userId="d4b757ec-35cc-4e9b-80ce-e7a130eab4f9" providerId="ADAL" clId="{7809A57E-9EE7-4468-9D4F-8FEA1D9ACFBD}" dt="2025-05-20T13:39:34.679" v="4155"/>
          <ac:graphicFrameMkLst>
            <pc:docMk/>
            <pc:sldMk cId="1761417801" sldId="261"/>
            <ac:graphicFrameMk id="8" creationId="{53635A1A-734D-AC81-6215-0270DAFD2725}"/>
          </ac:graphicFrameMkLst>
        </pc:graphicFrameChg>
        <pc:graphicFrameChg chg="add mod">
          <ac:chgData name="Owada Atsushi" userId="d4b757ec-35cc-4e9b-80ce-e7a130eab4f9" providerId="ADAL" clId="{7809A57E-9EE7-4468-9D4F-8FEA1D9ACFBD}" dt="2025-05-20T13:40:35.292" v="4159"/>
          <ac:graphicFrameMkLst>
            <pc:docMk/>
            <pc:sldMk cId="1761417801" sldId="261"/>
            <ac:graphicFrameMk id="10" creationId="{B369B868-031D-4C87-AE1C-D88F13DE772F}"/>
          </ac:graphicFrameMkLst>
        </pc:graphicFrameChg>
        <pc:picChg chg="add mod">
          <ac:chgData name="Owada Atsushi" userId="d4b757ec-35cc-4e9b-80ce-e7a130eab4f9" providerId="ADAL" clId="{7809A57E-9EE7-4468-9D4F-8FEA1D9ACFBD}" dt="2025-05-20T13:35:42.867" v="4154" actId="1076"/>
          <ac:picMkLst>
            <pc:docMk/>
            <pc:sldMk cId="1761417801" sldId="261"/>
            <ac:picMk id="7" creationId="{22456EDC-8CC8-8BC7-71C0-E212DDEAFDB3}"/>
          </ac:picMkLst>
        </pc:picChg>
        <pc:picChg chg="add del mod">
          <ac:chgData name="Owada Atsushi" userId="d4b757ec-35cc-4e9b-80ce-e7a130eab4f9" providerId="ADAL" clId="{7809A57E-9EE7-4468-9D4F-8FEA1D9ACFBD}" dt="2025-05-20T13:40:03.403" v="4158" actId="478"/>
          <ac:picMkLst>
            <pc:docMk/>
            <pc:sldMk cId="1761417801" sldId="261"/>
            <ac:picMk id="9" creationId="{9D7C1829-B422-2F6B-BB6F-6C451626C688}"/>
          </ac:picMkLst>
        </pc:picChg>
        <pc:picChg chg="add mod">
          <ac:chgData name="Owada Atsushi" userId="d4b757ec-35cc-4e9b-80ce-e7a130eab4f9" providerId="ADAL" clId="{7809A57E-9EE7-4468-9D4F-8FEA1D9ACFBD}" dt="2025-05-20T13:42:55.382" v="4215" actId="1076"/>
          <ac:picMkLst>
            <pc:docMk/>
            <pc:sldMk cId="1761417801" sldId="261"/>
            <ac:picMk id="11" creationId="{88142C74-A982-962B-A669-49A5D5DB0697}"/>
          </ac:picMkLst>
        </pc:picChg>
      </pc:sldChg>
      <pc:sldChg chg="del">
        <pc:chgData name="Owada Atsushi" userId="d4b757ec-35cc-4e9b-80ce-e7a130eab4f9" providerId="ADAL" clId="{7809A57E-9EE7-4468-9D4F-8FEA1D9ACFBD}" dt="2025-05-20T14:05:50.074" v="4832" actId="2696"/>
        <pc:sldMkLst>
          <pc:docMk/>
          <pc:sldMk cId="3187055518" sldId="262"/>
        </pc:sldMkLst>
      </pc:sldChg>
      <pc:sldChg chg="modSp mod modNotesTx">
        <pc:chgData name="Owada Atsushi" userId="d4b757ec-35cc-4e9b-80ce-e7a130eab4f9" providerId="ADAL" clId="{7809A57E-9EE7-4468-9D4F-8FEA1D9ACFBD}" dt="2025-05-20T16:52:14.816" v="5193" actId="6549"/>
        <pc:sldMkLst>
          <pc:docMk/>
          <pc:sldMk cId="2113950546" sldId="263"/>
        </pc:sldMkLst>
        <pc:spChg chg="mod">
          <ac:chgData name="Owada Atsushi" userId="d4b757ec-35cc-4e9b-80ce-e7a130eab4f9" providerId="ADAL" clId="{7809A57E-9EE7-4468-9D4F-8FEA1D9ACFBD}" dt="2025-05-20T16:50:42.163" v="5177" actId="20577"/>
          <ac:spMkLst>
            <pc:docMk/>
            <pc:sldMk cId="2113950546" sldId="263"/>
            <ac:spMk id="2" creationId="{106C571E-81A5-7711-29CD-E1496A30C587}"/>
          </ac:spMkLst>
        </pc:spChg>
      </pc:sldChg>
      <pc:sldChg chg="del">
        <pc:chgData name="Owada Atsushi" userId="d4b757ec-35cc-4e9b-80ce-e7a130eab4f9" providerId="ADAL" clId="{7809A57E-9EE7-4468-9D4F-8FEA1D9ACFBD}" dt="2025-05-20T14:05:50.074" v="4832" actId="2696"/>
        <pc:sldMkLst>
          <pc:docMk/>
          <pc:sldMk cId="715709415" sldId="317"/>
        </pc:sldMkLst>
      </pc:sldChg>
      <pc:sldChg chg="modSp mod modNotesTx">
        <pc:chgData name="Owada Atsushi" userId="d4b757ec-35cc-4e9b-80ce-e7a130eab4f9" providerId="ADAL" clId="{7809A57E-9EE7-4468-9D4F-8FEA1D9ACFBD}" dt="2025-05-20T16:52:21.266" v="5194" actId="6549"/>
        <pc:sldMkLst>
          <pc:docMk/>
          <pc:sldMk cId="4236069997" sldId="319"/>
        </pc:sldMkLst>
        <pc:spChg chg="mod">
          <ac:chgData name="Owada Atsushi" userId="d4b757ec-35cc-4e9b-80ce-e7a130eab4f9" providerId="ADAL" clId="{7809A57E-9EE7-4468-9D4F-8FEA1D9ACFBD}" dt="2025-05-20T16:50:34.910" v="5174" actId="20577"/>
          <ac:spMkLst>
            <pc:docMk/>
            <pc:sldMk cId="4236069997" sldId="319"/>
            <ac:spMk id="2" creationId="{7AB79CAF-B6B2-08BF-0E14-79F9D12960BA}"/>
          </ac:spMkLst>
        </pc:spChg>
      </pc:sldChg>
      <pc:sldChg chg="modSp mod modNotesTx">
        <pc:chgData name="Owada Atsushi" userId="d4b757ec-35cc-4e9b-80ce-e7a130eab4f9" providerId="ADAL" clId="{7809A57E-9EE7-4468-9D4F-8FEA1D9ACFBD}" dt="2025-05-20T16:52:25.435" v="5195" actId="6549"/>
        <pc:sldMkLst>
          <pc:docMk/>
          <pc:sldMk cId="4212124295" sldId="320"/>
        </pc:sldMkLst>
        <pc:spChg chg="mod">
          <ac:chgData name="Owada Atsushi" userId="d4b757ec-35cc-4e9b-80ce-e7a130eab4f9" providerId="ADAL" clId="{7809A57E-9EE7-4468-9D4F-8FEA1D9ACFBD}" dt="2025-05-20T16:51:07.844" v="5184" actId="1076"/>
          <ac:spMkLst>
            <pc:docMk/>
            <pc:sldMk cId="4212124295" sldId="320"/>
            <ac:spMk id="2" creationId="{6DCF5CA6-EE26-3726-26FB-B3573F5EE7E4}"/>
          </ac:spMkLst>
        </pc:spChg>
      </pc:sldChg>
      <pc:sldChg chg="modSp mod modNotesTx">
        <pc:chgData name="Owada Atsushi" userId="d4b757ec-35cc-4e9b-80ce-e7a130eab4f9" providerId="ADAL" clId="{7809A57E-9EE7-4468-9D4F-8FEA1D9ACFBD}" dt="2025-05-20T16:52:29.700" v="5196" actId="6549"/>
        <pc:sldMkLst>
          <pc:docMk/>
          <pc:sldMk cId="120234337" sldId="321"/>
        </pc:sldMkLst>
        <pc:spChg chg="mod">
          <ac:chgData name="Owada Atsushi" userId="d4b757ec-35cc-4e9b-80ce-e7a130eab4f9" providerId="ADAL" clId="{7809A57E-9EE7-4468-9D4F-8FEA1D9ACFBD}" dt="2025-05-20T16:51:29.204" v="5191" actId="20577"/>
          <ac:spMkLst>
            <pc:docMk/>
            <pc:sldMk cId="120234337" sldId="321"/>
            <ac:spMk id="2" creationId="{EF0527E0-3523-CF05-3A93-200E4445D993}"/>
          </ac:spMkLst>
        </pc:spChg>
      </pc:sldChg>
      <pc:sldChg chg="add del ord">
        <pc:chgData name="Owada Atsushi" userId="d4b757ec-35cc-4e9b-80ce-e7a130eab4f9" providerId="ADAL" clId="{7809A57E-9EE7-4468-9D4F-8FEA1D9ACFBD}" dt="2025-05-20T13:33:35.240" v="3954" actId="2696"/>
        <pc:sldMkLst>
          <pc:docMk/>
          <pc:sldMk cId="3294090747" sldId="322"/>
        </pc:sldMkLst>
      </pc:sldChg>
      <pc:sldChg chg="addSp delSp modSp add mod modClrScheme chgLayout modNotesTx">
        <pc:chgData name="Owada Atsushi" userId="d4b757ec-35cc-4e9b-80ce-e7a130eab4f9" providerId="ADAL" clId="{7809A57E-9EE7-4468-9D4F-8FEA1D9ACFBD}" dt="2025-05-21T07:26:03.641" v="6773" actId="20577"/>
        <pc:sldMkLst>
          <pc:docMk/>
          <pc:sldMk cId="3149830363" sldId="323"/>
        </pc:sldMkLst>
        <pc:spChg chg="add del mod ord">
          <ac:chgData name="Owada Atsushi" userId="d4b757ec-35cc-4e9b-80ce-e7a130eab4f9" providerId="ADAL" clId="{7809A57E-9EE7-4468-9D4F-8FEA1D9ACFBD}" dt="2025-05-20T13:45:03.231" v="4218" actId="478"/>
          <ac:spMkLst>
            <pc:docMk/>
            <pc:sldMk cId="3149830363" sldId="323"/>
            <ac:spMk id="2" creationId="{1116A33F-1C77-A7FA-574B-1507D5D20ACB}"/>
          </ac:spMkLst>
        </pc:spChg>
        <pc:spChg chg="add del mod ord">
          <ac:chgData name="Owada Atsushi" userId="d4b757ec-35cc-4e9b-80ce-e7a130eab4f9" providerId="ADAL" clId="{7809A57E-9EE7-4468-9D4F-8FEA1D9ACFBD}" dt="2025-05-20T13:44:26.594" v="4217" actId="478"/>
          <ac:spMkLst>
            <pc:docMk/>
            <pc:sldMk cId="3149830363" sldId="323"/>
            <ac:spMk id="3" creationId="{FBE0BB94-8071-9847-F074-E3B341F6A709}"/>
          </ac:spMkLst>
        </pc:spChg>
        <pc:spChg chg="mod">
          <ac:chgData name="Owada Atsushi" userId="d4b757ec-35cc-4e9b-80ce-e7a130eab4f9" providerId="ADAL" clId="{7809A57E-9EE7-4468-9D4F-8FEA1D9ACFBD}" dt="2025-05-21T07:24:30.564" v="6705" actId="20577"/>
          <ac:spMkLst>
            <pc:docMk/>
            <pc:sldMk cId="3149830363" sldId="323"/>
            <ac:spMk id="5" creationId="{58ABBBAC-7740-4B0D-DB6B-4DE9D563224F}"/>
          </ac:spMkLst>
        </pc:spChg>
        <pc:spChg chg="add mod">
          <ac:chgData name="Owada Atsushi" userId="d4b757ec-35cc-4e9b-80ce-e7a130eab4f9" providerId="ADAL" clId="{7809A57E-9EE7-4468-9D4F-8FEA1D9ACFBD}" dt="2025-05-20T13:49:54.795" v="4443" actId="20577"/>
          <ac:spMkLst>
            <pc:docMk/>
            <pc:sldMk cId="3149830363" sldId="323"/>
            <ac:spMk id="8" creationId="{41F48D14-FD33-EC12-E58B-DA0E4203CEB6}"/>
          </ac:spMkLst>
        </pc:spChg>
      </pc:sldChg>
      <pc:sldChg chg="modSp add del mod ord">
        <pc:chgData name="Owada Atsushi" userId="d4b757ec-35cc-4e9b-80ce-e7a130eab4f9" providerId="ADAL" clId="{7809A57E-9EE7-4468-9D4F-8FEA1D9ACFBD}" dt="2025-05-20T14:05:37.659" v="4831" actId="2696"/>
        <pc:sldMkLst>
          <pc:docMk/>
          <pc:sldMk cId="1429150977" sldId="324"/>
        </pc:sldMkLst>
        <pc:spChg chg="mod">
          <ac:chgData name="Owada Atsushi" userId="d4b757ec-35cc-4e9b-80ce-e7a130eab4f9" providerId="ADAL" clId="{7809A57E-9EE7-4468-9D4F-8FEA1D9ACFBD}" dt="2025-05-20T14:05:07.711" v="4814" actId="6549"/>
          <ac:spMkLst>
            <pc:docMk/>
            <pc:sldMk cId="1429150977" sldId="324"/>
            <ac:spMk id="3" creationId="{A189022F-C11B-0C8F-94B6-48FCF0797B7C}"/>
          </ac:spMkLst>
        </pc:spChg>
      </pc:sldChg>
      <pc:sldChg chg="addSp delSp modSp new mod modClrScheme chgLayout">
        <pc:chgData name="Owada Atsushi" userId="d4b757ec-35cc-4e9b-80ce-e7a130eab4f9" providerId="ADAL" clId="{7809A57E-9EE7-4468-9D4F-8FEA1D9ACFBD}" dt="2025-05-20T18:22:16.799" v="5239" actId="20577"/>
        <pc:sldMkLst>
          <pc:docMk/>
          <pc:sldMk cId="2336823671" sldId="324"/>
        </pc:sldMkLst>
        <pc:spChg chg="mod ord">
          <ac:chgData name="Owada Atsushi" userId="d4b757ec-35cc-4e9b-80ce-e7a130eab4f9" providerId="ADAL" clId="{7809A57E-9EE7-4468-9D4F-8FEA1D9ACFBD}" dt="2025-05-20T18:21:54.075" v="5219" actId="700"/>
          <ac:spMkLst>
            <pc:docMk/>
            <pc:sldMk cId="2336823671" sldId="324"/>
            <ac:spMk id="2" creationId="{2BCAC4B5-3F89-A7DE-D977-4DE0F5CDA3C0}"/>
          </ac:spMkLst>
        </pc:spChg>
        <pc:spChg chg="mod ord">
          <ac:chgData name="Owada Atsushi" userId="d4b757ec-35cc-4e9b-80ce-e7a130eab4f9" providerId="ADAL" clId="{7809A57E-9EE7-4468-9D4F-8FEA1D9ACFBD}" dt="2025-05-20T18:21:54.075" v="5219" actId="700"/>
          <ac:spMkLst>
            <pc:docMk/>
            <pc:sldMk cId="2336823671" sldId="324"/>
            <ac:spMk id="3" creationId="{20972B7F-2326-FE48-A7DF-02FE474D1D36}"/>
          </ac:spMkLst>
        </pc:spChg>
        <pc:spChg chg="mod ord">
          <ac:chgData name="Owada Atsushi" userId="d4b757ec-35cc-4e9b-80ce-e7a130eab4f9" providerId="ADAL" clId="{7809A57E-9EE7-4468-9D4F-8FEA1D9ACFBD}" dt="2025-05-20T18:21:54.075" v="5219" actId="700"/>
          <ac:spMkLst>
            <pc:docMk/>
            <pc:sldMk cId="2336823671" sldId="324"/>
            <ac:spMk id="4" creationId="{92B21E0E-E1CF-BF4B-5209-357917A6A9FD}"/>
          </ac:spMkLst>
        </pc:spChg>
        <pc:spChg chg="add mod ord">
          <ac:chgData name="Owada Atsushi" userId="d4b757ec-35cc-4e9b-80ce-e7a130eab4f9" providerId="ADAL" clId="{7809A57E-9EE7-4468-9D4F-8FEA1D9ACFBD}" dt="2025-05-20T18:22:16.799" v="5239" actId="20577"/>
          <ac:spMkLst>
            <pc:docMk/>
            <pc:sldMk cId="2336823671" sldId="324"/>
            <ac:spMk id="5" creationId="{F470588F-B3A8-BBD4-918F-B6EBD31A11E4}"/>
          </ac:spMkLst>
        </pc:spChg>
        <pc:spChg chg="add del mod ord">
          <ac:chgData name="Owada Atsushi" userId="d4b757ec-35cc-4e9b-80ce-e7a130eab4f9" providerId="ADAL" clId="{7809A57E-9EE7-4468-9D4F-8FEA1D9ACFBD}" dt="2025-05-20T18:21:57.193" v="5220" actId="478"/>
          <ac:spMkLst>
            <pc:docMk/>
            <pc:sldMk cId="2336823671" sldId="324"/>
            <ac:spMk id="6" creationId="{CAB24E0C-B98A-104A-0AFB-D39112ABD93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BD36A-16D6-4BBE-9460-B1B950FB2DBA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BD48D6-906D-438A-8393-F188F3ADC3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380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0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53" algn="l" defTabSz="91430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307" algn="l" defTabSz="91430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459" algn="l" defTabSz="91430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613" algn="l" defTabSz="91430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766" algn="l" defTabSz="91430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919" algn="l" defTabSz="91430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073" algn="l" defTabSz="91430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225" algn="l" defTabSz="91430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This is Owada from JT-60SA Tokamak device group.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I speak about summary of satellite meeting on allowed materials for in-vessel components.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BD48D6-906D-438A-8393-F188F3ADC3F8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622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First, Dr. </a:t>
            </a:r>
            <a:r>
              <a:rPr kumimoji="1" lang="en-US" altLang="ja-JP" dirty="0" err="1"/>
              <a:t>Wanner</a:t>
            </a:r>
            <a:r>
              <a:rPr kumimoji="1" lang="en-US" altLang="ja-JP" dirty="0"/>
              <a:t> explained background, motivation and example from other projects of the guidelines for the use of materials inside vacuum vessel.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The choice of materials must consider outgassing, mechanical degradation,</a:t>
            </a:r>
            <a:br>
              <a:rPr kumimoji="1" lang="en-US" altLang="ja-JP" dirty="0"/>
            </a:br>
            <a:r>
              <a:rPr kumimoji="1" lang="en-US" altLang="ja-JP" dirty="0"/>
              <a:t>activation or transmutation, absorption of ECR stray radiation and impact of magnetic materials.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As examples from other projects were shown.</a:t>
            </a:r>
          </a:p>
          <a:p>
            <a:r>
              <a:rPr kumimoji="1" lang="en-US" altLang="ja-JP" dirty="0"/>
              <a:t>ITER approved materials list based on vacuum classification system by ITER Vacuum Handbook,</a:t>
            </a:r>
          </a:p>
          <a:p>
            <a:r>
              <a:rPr kumimoji="1" lang="en-US" altLang="ja-JP" dirty="0"/>
              <a:t>W-7X selected materials list based on their properties of vacuum, activation,</a:t>
            </a:r>
            <a:br>
              <a:rPr kumimoji="1" lang="en-US" altLang="ja-JP" dirty="0"/>
            </a:br>
            <a:r>
              <a:rPr kumimoji="1" lang="en-US" altLang="ja-JP" dirty="0"/>
              <a:t>and so on by Technical Guideline on Use of materials in W-7X,</a:t>
            </a:r>
          </a:p>
          <a:p>
            <a:r>
              <a:rPr kumimoji="1" lang="en-US" altLang="ja-JP" dirty="0"/>
              <a:t>And ASDEX Update list of allowed materials and special materials on restriction on use</a:t>
            </a:r>
            <a:br>
              <a:rPr kumimoji="1" lang="en-US" altLang="ja-JP" dirty="0"/>
            </a:br>
            <a:r>
              <a:rPr kumimoji="1" lang="en-US" altLang="ja-JP" dirty="0"/>
              <a:t>and used materials list of steel alloy, graphite, polymers, ceramics and so on.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And suggestion: Set up of a JT-60SA guideline for allowed, restricted and forbidden materials</a:t>
            </a:r>
            <a:br>
              <a:rPr kumimoji="1" lang="en-US" altLang="ja-JP" dirty="0"/>
            </a:br>
            <a:r>
              <a:rPr kumimoji="1" lang="en-US" altLang="ja-JP" dirty="0"/>
              <a:t>and approval</a:t>
            </a:r>
            <a:r>
              <a:rPr kumimoji="1" lang="ja-JP" altLang="en-US" dirty="0"/>
              <a:t> </a:t>
            </a:r>
            <a:r>
              <a:rPr kumimoji="1" lang="en-US" altLang="ja-JP" dirty="0"/>
              <a:t>process</a:t>
            </a:r>
            <a:r>
              <a:rPr kumimoji="1" lang="ja-JP" altLang="en-US" dirty="0"/>
              <a:t> </a:t>
            </a:r>
            <a:r>
              <a:rPr kumimoji="1" lang="en-US" altLang="ja-JP" dirty="0"/>
              <a:t>for</a:t>
            </a:r>
            <a:r>
              <a:rPr kumimoji="1" lang="ja-JP" altLang="en-US" dirty="0"/>
              <a:t> </a:t>
            </a:r>
            <a:r>
              <a:rPr kumimoji="1" lang="en-US" altLang="ja-JP" dirty="0"/>
              <a:t>new</a:t>
            </a:r>
            <a:r>
              <a:rPr kumimoji="1" lang="ja-JP" altLang="en-US" dirty="0"/>
              <a:t> </a:t>
            </a:r>
            <a:r>
              <a:rPr kumimoji="1" lang="en-US" altLang="ja-JP" dirty="0"/>
              <a:t>in-vessel</a:t>
            </a:r>
            <a:r>
              <a:rPr kumimoji="1" lang="ja-JP" altLang="en-US" dirty="0"/>
              <a:t> </a:t>
            </a:r>
            <a:r>
              <a:rPr kumimoji="1" lang="en-US" altLang="ja-JP" dirty="0"/>
              <a:t>components</a:t>
            </a:r>
            <a:br>
              <a:rPr kumimoji="1" lang="en-US" altLang="ja-JP" dirty="0"/>
            </a:br>
            <a:r>
              <a:rPr kumimoji="1" lang="en-US" altLang="ja-JP" dirty="0"/>
              <a:t>And,</a:t>
            </a:r>
            <a:r>
              <a:rPr kumimoji="1" lang="ja-JP" altLang="en-US" dirty="0"/>
              <a:t> </a:t>
            </a:r>
            <a:r>
              <a:rPr kumimoji="1" lang="en-US" altLang="ja-JP" dirty="0"/>
              <a:t>establish</a:t>
            </a:r>
            <a:r>
              <a:rPr kumimoji="1" lang="ja-JP" altLang="en-US" dirty="0"/>
              <a:t> </a:t>
            </a:r>
            <a:r>
              <a:rPr kumimoji="1" lang="en-US" altLang="ja-JP" dirty="0"/>
              <a:t>a</a:t>
            </a:r>
            <a:r>
              <a:rPr kumimoji="1" lang="ja-JP" altLang="en-US" dirty="0"/>
              <a:t> </a:t>
            </a:r>
            <a:r>
              <a:rPr kumimoji="1" lang="en-US" altLang="ja-JP" dirty="0"/>
              <a:t>data</a:t>
            </a:r>
            <a:r>
              <a:rPr kumimoji="1" lang="ja-JP" altLang="en-US" dirty="0"/>
              <a:t> </a:t>
            </a:r>
            <a:r>
              <a:rPr kumimoji="1" lang="en-US" altLang="ja-JP" dirty="0"/>
              <a:t>base</a:t>
            </a:r>
            <a:r>
              <a:rPr kumimoji="1" lang="ja-JP" altLang="en-US" dirty="0"/>
              <a:t> </a:t>
            </a:r>
            <a:r>
              <a:rPr kumimoji="1" lang="en-US" altLang="ja-JP" dirty="0"/>
              <a:t>of</a:t>
            </a:r>
            <a:r>
              <a:rPr kumimoji="1" lang="ja-JP" altLang="en-US" dirty="0"/>
              <a:t> </a:t>
            </a:r>
            <a:r>
              <a:rPr kumimoji="1" lang="en-US" altLang="ja-JP" dirty="0"/>
              <a:t>materials</a:t>
            </a:r>
            <a:r>
              <a:rPr kumimoji="1" lang="ja-JP" altLang="en-US" dirty="0"/>
              <a:t> </a:t>
            </a:r>
            <a:r>
              <a:rPr kumimoji="1" lang="en-US" altLang="ja-JP" dirty="0"/>
              <a:t>used</a:t>
            </a:r>
            <a:r>
              <a:rPr kumimoji="1" lang="ja-JP" altLang="en-US" dirty="0"/>
              <a:t> </a:t>
            </a:r>
            <a:r>
              <a:rPr kumimoji="1" lang="en-US" altLang="ja-JP" dirty="0"/>
              <a:t>in</a:t>
            </a:r>
            <a:r>
              <a:rPr kumimoji="1" lang="ja-JP" altLang="en-US" dirty="0"/>
              <a:t> </a:t>
            </a:r>
            <a:r>
              <a:rPr kumimoji="1" lang="en-US" altLang="ja-JP" dirty="0"/>
              <a:t>JT-60SA.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BD48D6-906D-438A-8393-F188F3ADC3F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446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Second, Owada explained QST proposal of allowed materials under consideration.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As checks and reviews of in-vessel components so far, </a:t>
            </a:r>
          </a:p>
          <a:p>
            <a:r>
              <a:rPr kumimoji="1" lang="en-US" altLang="ja-JP" dirty="0"/>
              <a:t>JT-60SA has mainly carried out checks and reviews at Design Review Meeting</a:t>
            </a:r>
            <a:br>
              <a:rPr kumimoji="1" lang="en-US" altLang="ja-JP" dirty="0"/>
            </a:br>
            <a:r>
              <a:rPr kumimoji="1" lang="en-US" altLang="ja-JP" dirty="0"/>
              <a:t>and no guideline for the use of materials in vacuum vessel,</a:t>
            </a:r>
          </a:p>
          <a:p>
            <a:r>
              <a:rPr kumimoji="1" lang="en-US" altLang="ja-JP" dirty="0"/>
              <a:t>PID states that the ITER </a:t>
            </a:r>
            <a:r>
              <a:rPr lang="en-US" altLang="ja-JP" dirty="0"/>
              <a:t>Structural Design Criteria for In-vessel Components</a:t>
            </a:r>
            <a:br>
              <a:rPr lang="en-US" altLang="ja-JP" dirty="0"/>
            </a:br>
            <a:r>
              <a:rPr lang="en-US" altLang="ja-JP" dirty="0"/>
              <a:t>and Vacuum Handbook are applicable to the materials, but it is noted as TBC under discussion,</a:t>
            </a:r>
          </a:p>
          <a:p>
            <a:r>
              <a:rPr kumimoji="1" lang="en-US" altLang="ja-JP" dirty="0"/>
              <a:t>And the outgassing requirement is defined in the JT-60SA vacuum criteria</a:t>
            </a:r>
            <a:br>
              <a:rPr kumimoji="1" lang="en-US" altLang="ja-JP" dirty="0"/>
            </a:br>
            <a:r>
              <a:rPr kumimoji="1" lang="en-US" altLang="ja-JP" dirty="0"/>
              <a:t>for the value is 1 point thirty-three 10 a power of minus 8 after 100 hours of vacuum pumping.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Then, the results of checking materials used or to be used in the VV of JT-60SA</a:t>
            </a:r>
            <a:br>
              <a:rPr kumimoji="1" lang="en-US" altLang="ja-JP" dirty="0"/>
            </a:br>
            <a:r>
              <a:rPr kumimoji="1" lang="en-US" altLang="ja-JP" dirty="0"/>
              <a:t>and their compliance with the approved materials list in the ITER Vacuum Handbook.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Metal of simple substance and alloys, carbon materials, ceramics, polymer,</a:t>
            </a:r>
            <a:br>
              <a:rPr kumimoji="1" lang="en-US" altLang="ja-JP" dirty="0"/>
            </a:br>
            <a:r>
              <a:rPr kumimoji="1" lang="en-US" altLang="ja-JP" dirty="0"/>
              <a:t>composite and other compounds, total of 69 materials shown.</a:t>
            </a:r>
          </a:p>
          <a:p>
            <a:r>
              <a:rPr kumimoji="1" lang="en-US" altLang="ja-JP" dirty="0"/>
              <a:t>And as a result, the materials used in the VV of JT-60SA do not fully comply</a:t>
            </a:r>
            <a:br>
              <a:rPr kumimoji="1" lang="en-US" altLang="ja-JP" dirty="0"/>
            </a:br>
            <a:r>
              <a:rPr kumimoji="1" lang="en-US" altLang="ja-JP" dirty="0"/>
              <a:t>with the ITER list. An extracted table is shown below.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Red colored cell means ITER not approved and JT-60SA used.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BD48D6-906D-438A-8393-F188F3ADC3F8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7758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Last, discussion.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Main conclusions from the discussion are:</a:t>
            </a:r>
          </a:p>
          <a:p>
            <a:pPr marL="228600" indent="-228600">
              <a:buAutoNum type="arabicParenBoth"/>
            </a:pPr>
            <a:r>
              <a:rPr kumimoji="1" lang="en-US" altLang="ja-JP" dirty="0"/>
              <a:t>The list of materials presented by QST gives a good overview of the present situation in JT-60SA.</a:t>
            </a:r>
          </a:p>
          <a:p>
            <a:pPr marL="228600" indent="-228600">
              <a:buAutoNum type="arabicParenBoth"/>
            </a:pPr>
            <a:r>
              <a:rPr kumimoji="1" lang="en-US" altLang="ja-JP" dirty="0"/>
              <a:t>The material requirements shall not be limited on outgassing but include other selection criteria</a:t>
            </a:r>
            <a:br>
              <a:rPr kumimoji="1" lang="en-US" altLang="ja-JP" dirty="0"/>
            </a:br>
            <a:r>
              <a:rPr kumimoji="1" lang="en-US" altLang="ja-JP" dirty="0"/>
              <a:t>for example, activation or transmutation, ECR stray radiation resistance, and so on.</a:t>
            </a:r>
          </a:p>
          <a:p>
            <a:pPr marL="228600" indent="-228600">
              <a:buAutoNum type="arabicParenBoth"/>
            </a:pPr>
            <a:r>
              <a:rPr kumimoji="1" lang="en-US" altLang="ja-JP" dirty="0"/>
              <a:t>So far, the ITER Vacuum Handbook was used as basic reference.</a:t>
            </a:r>
            <a:br>
              <a:rPr kumimoji="1" lang="en-US" altLang="ja-JP" dirty="0"/>
            </a:br>
            <a:r>
              <a:rPr kumimoji="1" lang="en-US" altLang="ja-JP" dirty="0"/>
              <a:t>However, there are several exceptions.</a:t>
            </a:r>
          </a:p>
          <a:p>
            <a:pPr marL="228600" indent="-228600">
              <a:buAutoNum type="arabicParenBoth"/>
            </a:pPr>
            <a:r>
              <a:rPr kumimoji="1" lang="en-US" altLang="ja-JP" dirty="0"/>
              <a:t>The JT-60SA Handbook may be simpler as it is not a nuclear facility.</a:t>
            </a:r>
          </a:p>
          <a:p>
            <a:pPr marL="228600" indent="-228600">
              <a:buAutoNum type="arabicParenBoth"/>
            </a:pPr>
            <a:r>
              <a:rPr kumimoji="1" lang="en-US" altLang="ja-JP" dirty="0"/>
              <a:t>The rules for selecting and approving materials shall be clear, easily applicable</a:t>
            </a:r>
            <a:br>
              <a:rPr kumimoji="1" lang="en-US" altLang="ja-JP" dirty="0"/>
            </a:br>
            <a:r>
              <a:rPr kumimoji="1" lang="en-US" altLang="ja-JP" dirty="0"/>
              <a:t>for the component designer and shall help to avoid later discussions.</a:t>
            </a:r>
          </a:p>
          <a:p>
            <a:pPr marL="228600" indent="-228600">
              <a:buAutoNum type="arabicParenBoth"/>
            </a:pPr>
            <a:r>
              <a:rPr kumimoji="1" lang="en-US" altLang="ja-JP" dirty="0"/>
              <a:t>Dr. </a:t>
            </a:r>
            <a:r>
              <a:rPr kumimoji="1" lang="en-US" altLang="ja-JP" dirty="0" err="1"/>
              <a:t>Wanner</a:t>
            </a:r>
            <a:r>
              <a:rPr kumimoji="1" lang="en-US" altLang="ja-JP" dirty="0"/>
              <a:t> is asked to draft a Guideline for the selection of materials inside the vacuum vessel</a:t>
            </a:r>
            <a:br>
              <a:rPr kumimoji="1" lang="en-US" altLang="ja-JP" dirty="0"/>
            </a:br>
            <a:r>
              <a:rPr kumimoji="1" lang="en-US" altLang="ja-JP" dirty="0"/>
              <a:t>and share the draft with Nakano-</a:t>
            </a:r>
            <a:r>
              <a:rPr kumimoji="1" lang="en-US" altLang="ja-JP" dirty="0" err="1"/>
              <a:t>san</a:t>
            </a:r>
            <a:r>
              <a:rPr kumimoji="1" lang="en-US" altLang="ja-JP" dirty="0"/>
              <a:t>, Homma-</a:t>
            </a:r>
            <a:r>
              <a:rPr kumimoji="1" lang="en-US" altLang="ja-JP" dirty="0" err="1"/>
              <a:t>san</a:t>
            </a:r>
            <a:r>
              <a:rPr kumimoji="1" lang="en-US" altLang="ja-JP" dirty="0"/>
              <a:t>, </a:t>
            </a:r>
            <a:r>
              <a:rPr kumimoji="1" lang="en-US" altLang="ja-JP" dirty="0" err="1"/>
              <a:t>Shibama-san</a:t>
            </a:r>
            <a:r>
              <a:rPr kumimoji="1" lang="en-US" altLang="ja-JP" dirty="0"/>
              <a:t> and Owada for discussions.</a:t>
            </a:r>
          </a:p>
          <a:p>
            <a:pPr marL="228600" indent="-228600">
              <a:buAutoNum type="arabicParenBoth"/>
            </a:pPr>
            <a:endParaRPr kumimoji="1" lang="en-US" altLang="ja-JP" dirty="0"/>
          </a:p>
          <a:p>
            <a:pPr marL="0" indent="0">
              <a:buNone/>
            </a:pPr>
            <a:r>
              <a:rPr kumimoji="1" lang="en-US" altLang="ja-JP" dirty="0"/>
              <a:t>And, to define a reasonable JT-60SA Handbook:</a:t>
            </a:r>
          </a:p>
          <a:p>
            <a:pPr marL="228600" indent="-228600">
              <a:buAutoNum type="arabicParenBoth"/>
            </a:pPr>
            <a:r>
              <a:rPr kumimoji="1" lang="en-US" altLang="ja-JP" dirty="0"/>
              <a:t>Check the quantity and location of the materials used or to be used in the VV of JT-60SA</a:t>
            </a:r>
            <a:br>
              <a:rPr kumimoji="1" lang="en-US" altLang="ja-JP" dirty="0"/>
            </a:br>
            <a:r>
              <a:rPr kumimoji="1" lang="en-US" altLang="ja-JP" dirty="0"/>
              <a:t>in particular, materials expected to be restricted.</a:t>
            </a:r>
            <a:br>
              <a:rPr kumimoji="1" lang="en-US" altLang="ja-JP" dirty="0"/>
            </a:br>
            <a:r>
              <a:rPr kumimoji="1" lang="en-US" altLang="ja-JP" dirty="0"/>
              <a:t>And consider the details of restrictions on use for special materials and what is a special material.</a:t>
            </a:r>
          </a:p>
          <a:p>
            <a:pPr marL="228600" indent="-228600">
              <a:buAutoNum type="arabicParenBoth"/>
            </a:pPr>
            <a:r>
              <a:rPr kumimoji="1" lang="en-US" altLang="ja-JP" dirty="0"/>
              <a:t>Check the results of researches and developments of materials for in-vessel components</a:t>
            </a:r>
            <a:br>
              <a:rPr kumimoji="1" lang="en-US" altLang="ja-JP" dirty="0"/>
            </a:br>
            <a:r>
              <a:rPr kumimoji="1" lang="en-US" altLang="ja-JP" dirty="0"/>
              <a:t>what is target materials, the method, test conditions, method and results.</a:t>
            </a:r>
          </a:p>
          <a:p>
            <a:pPr marL="228600" indent="-228600">
              <a:buAutoNum type="arabicParenBoth"/>
            </a:pPr>
            <a:r>
              <a:rPr kumimoji="1" lang="en-US" altLang="ja-JP" dirty="0"/>
              <a:t>And, compare the list of materials presented by QST with the W-7X guideline.</a:t>
            </a:r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kumimoji="1" lang="en-US" altLang="ja-JP" dirty="0"/>
              <a:t>That is all. </a:t>
            </a:r>
            <a:r>
              <a:rPr kumimoji="1" lang="en-US" altLang="ja-JP"/>
              <a:t>Thank you.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BD48D6-906D-438A-8393-F188F3ADC3F8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6750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BD48D6-906D-438A-8393-F188F3ADC3F8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7617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18D41B-0820-8C8C-7BB8-4DD6B2D72A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C43DE771-7351-79B7-0CBD-6E1DAF9866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9E302BEA-D878-7A03-3322-1CC3DD5462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0350EF3-2D95-0561-B749-81D7D1A7F4A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BD48D6-906D-438A-8393-F188F3ADC3F8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7431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D63B19-7699-20E5-F144-DBDFA8D51A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4E881467-F825-E137-EA32-E9D3AE6946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73492D98-2618-72FA-A404-EF04F99392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BB5B47F-71C6-D18D-FFA3-727BF54121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BD48D6-906D-438A-8393-F188F3ADC3F8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7639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355AB4-DCC4-111E-4F6C-5FC237BA43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6D069236-F529-5F02-F969-E7D9B2CA6E0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2D8583EA-76FF-9CBD-116F-233BC949C4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65490FB-394D-DF79-6E45-E8A0030AA2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BD48D6-906D-438A-8393-F188F3ADC3F8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509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4800" y="2678966"/>
            <a:ext cx="11520000" cy="830997"/>
          </a:xfrm>
        </p:spPr>
        <p:txBody>
          <a:bodyPr anchor="b">
            <a:spAutoFit/>
          </a:bodyPr>
          <a:lstStyle>
            <a:lvl1pPr algn="ctr">
              <a:defRPr sz="6000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800" y="3602038"/>
            <a:ext cx="11520000" cy="332399"/>
          </a:xfrm>
        </p:spPr>
        <p:txBody>
          <a:bodyPr lIns="0" tIns="0" rIns="0" bIns="0">
            <a:spAutoFit/>
          </a:bodyPr>
          <a:lstStyle>
            <a:lvl1pPr marL="0" indent="0" algn="ctr"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41AB5-ADFD-4C93-846A-D2CE57943C14}" type="datetime4">
              <a:rPr kumimoji="1" lang="en-GB" altLang="ja-JP" smtClean="0"/>
              <a:t>21 May 2025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TCM-43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20F5-BAAD-4DD2-A8A8-DA628FFD0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2926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B6379-827A-4991-AB60-111016CB9B82}" type="datetime4">
              <a:rPr kumimoji="1" lang="en-GB" altLang="ja-JP" smtClean="0"/>
              <a:t>21 May 2025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TCM-43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20F5-BAAD-4DD2-A8A8-DA628FFD0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736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A23143-AAFB-487D-D1E4-B141F5C4E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F91F-4ACB-447E-BF26-D14EA8415F1B}" type="datetime4">
              <a:rPr lang="en-GB" altLang="ja-JP" smtClean="0"/>
              <a:t>21 May 2025</a:t>
            </a:fld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4E5B3B-3F3C-C681-F900-F4B4C4020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TCM-43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A92F81-FE08-0A4E-8176-D646BBEE3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9EA1-ADD2-4ABA-8C8A-10BFD0F729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3682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6000" y="111600"/>
            <a:ext cx="11520000" cy="498598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800" y="986400"/>
            <a:ext cx="11520000" cy="533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600" y="6548400"/>
            <a:ext cx="2160000" cy="307777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l">
              <a:defRPr sz="20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F921347-F97B-4D36-AB2B-0E6B17F88D91}" type="datetime4">
              <a:rPr kumimoji="1" lang="en-GB" altLang="ja-JP" smtClean="0"/>
              <a:t>21 May 2025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600" y="6548400"/>
            <a:ext cx="7635600" cy="30777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>
              <a:defRPr sz="20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kumimoji="1" lang="en-US" altLang="ja-JP"/>
              <a:t>TCM-43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00" y="6548400"/>
            <a:ext cx="2160000" cy="307777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r">
              <a:defRPr sz="20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5F20F5-BAAD-4DD2-A8A8-DA628FFD0A3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579DFDB-C2F5-5AE1-3108-CDBAC8F7CCE5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676800"/>
            <a:ext cx="12192150" cy="32348"/>
          </a:xfrm>
          <a:prstGeom prst="rect">
            <a:avLst/>
          </a:prstGeom>
          <a:gradFill rotWithShape="0">
            <a:gsLst>
              <a:gs pos="0">
                <a:srgbClr val="BBBAB6"/>
              </a:gs>
              <a:gs pos="100000">
                <a:srgbClr val="FAFAFA"/>
              </a:gs>
            </a:gsLst>
            <a:lin ang="0" scaled="1"/>
          </a:gradFill>
          <a:ln>
            <a:noFill/>
          </a:ln>
        </p:spPr>
        <p:txBody>
          <a:bodyPr wrap="none" lIns="96167" tIns="48083" rIns="96167" bIns="48083" anchor="ctr"/>
          <a:lstStyle>
            <a:lvl1pPr>
              <a:spcBef>
                <a:spcPct val="50000"/>
              </a:spcBef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50000"/>
              </a:spcBef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50000"/>
              </a:spcBef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50000"/>
              </a:spcBef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50000"/>
              </a:spcBef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ja-JP" sz="2496" dirty="0">
              <a:latin typeface="ＭＳ Ｐゴシック" panose="020B0600070205080204" pitchFamily="50" charset="-128"/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8E4CCF91-3362-81B5-2D9C-6CE8D3E047BB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612000"/>
            <a:ext cx="12192150" cy="64695"/>
          </a:xfrm>
          <a:prstGeom prst="rect">
            <a:avLst/>
          </a:prstGeom>
          <a:gradFill>
            <a:gsLst>
              <a:gs pos="0">
                <a:srgbClr val="080672"/>
              </a:gs>
              <a:gs pos="100000">
                <a:srgbClr val="FAFAFA"/>
              </a:gs>
            </a:gsLst>
            <a:lin ang="0" scaled="1"/>
          </a:gradFill>
          <a:ln>
            <a:noFill/>
          </a:ln>
        </p:spPr>
        <p:txBody>
          <a:bodyPr wrap="none" lIns="96167" tIns="48083" rIns="96167" bIns="48083" anchor="ctr"/>
          <a:lstStyle>
            <a:lvl1pPr>
              <a:spcBef>
                <a:spcPct val="50000"/>
              </a:spcBef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50000"/>
              </a:spcBef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50000"/>
              </a:spcBef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50000"/>
              </a:spcBef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50000"/>
              </a:spcBef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ja-JP" sz="2496" dirty="0">
              <a:latin typeface="ＭＳ Ｐゴシック" panose="020B0600070205080204" pitchFamily="50" charset="-128"/>
            </a:endParaRPr>
          </a:p>
        </p:txBody>
      </p:sp>
      <p:pic>
        <p:nvPicPr>
          <p:cNvPr id="10" name="Picture 5" descr="logo6">
            <a:extLst>
              <a:ext uri="{FF2B5EF4-FFF2-40B4-BE49-F238E27FC236}">
                <a16:creationId xmlns:a16="http://schemas.microsoft.com/office/drawing/2014/main" id="{6CBE3AEB-07C9-76D3-5378-761F727BCD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7200" y="0"/>
            <a:ext cx="2285122" cy="6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1370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6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A35CC4-D602-B27D-D0E4-4856574835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800" y="1213200"/>
            <a:ext cx="11520000" cy="2271391"/>
          </a:xfrm>
        </p:spPr>
        <p:txBody>
          <a:bodyPr>
            <a:spAutoFit/>
          </a:bodyPr>
          <a:lstStyle/>
          <a:p>
            <a:r>
              <a:rPr lang="en-US" altLang="ja-JP" sz="4000" b="1" dirty="0">
                <a:solidFill>
                  <a:srgbClr val="242424"/>
                </a:solidFill>
                <a:latin typeface="+mn-lt"/>
                <a:ea typeface="+mn-ea"/>
              </a:rPr>
              <a:t>Summary of satellite meeting on allowed materials</a:t>
            </a:r>
            <a:br>
              <a:rPr lang="en-US" altLang="ja-JP" sz="4000" b="1" dirty="0">
                <a:solidFill>
                  <a:srgbClr val="242424"/>
                </a:solidFill>
                <a:latin typeface="+mn-lt"/>
                <a:ea typeface="+mn-ea"/>
              </a:rPr>
            </a:br>
            <a:r>
              <a:rPr lang="en-US" altLang="ja-JP" sz="4000" b="1" dirty="0">
                <a:solidFill>
                  <a:srgbClr val="242424"/>
                </a:solidFill>
                <a:latin typeface="+mn-lt"/>
                <a:ea typeface="+mn-ea"/>
              </a:rPr>
              <a:t>for in-vessel components</a:t>
            </a:r>
            <a:br>
              <a:rPr lang="en-US" altLang="ja-JP" sz="4000" b="1" i="0" dirty="0">
                <a:solidFill>
                  <a:srgbClr val="242424"/>
                </a:solidFill>
                <a:effectLst/>
                <a:latin typeface="+mn-lt"/>
                <a:ea typeface="+mn-ea"/>
              </a:rPr>
            </a:br>
            <a:br>
              <a:rPr lang="en-US" altLang="ja-JP" sz="2800" i="0" dirty="0">
                <a:solidFill>
                  <a:srgbClr val="242424"/>
                </a:solidFill>
                <a:effectLst/>
                <a:latin typeface="+mn-lt"/>
                <a:ea typeface="+mn-ea"/>
              </a:rPr>
            </a:br>
            <a:r>
              <a:rPr lang="en-US" altLang="ja-JP" sz="2800" i="0" dirty="0">
                <a:solidFill>
                  <a:srgbClr val="242424"/>
                </a:solidFill>
                <a:effectLst/>
                <a:latin typeface="+mn-lt"/>
                <a:ea typeface="+mn-ea"/>
              </a:rPr>
              <a:t>JT-60SA Tokamak Device Group</a:t>
            </a:r>
            <a:br>
              <a:rPr lang="en-US" altLang="ja-JP" sz="2800" i="0" dirty="0">
                <a:solidFill>
                  <a:srgbClr val="242424"/>
                </a:solidFill>
                <a:effectLst/>
                <a:latin typeface="+mn-lt"/>
                <a:ea typeface="+mn-ea"/>
              </a:rPr>
            </a:br>
            <a:r>
              <a:rPr lang="en-US" altLang="ja-JP" sz="2800" i="0" dirty="0">
                <a:solidFill>
                  <a:srgbClr val="242424"/>
                </a:solidFill>
                <a:effectLst/>
                <a:latin typeface="+mn-lt"/>
                <a:ea typeface="+mn-ea"/>
              </a:rPr>
              <a:t>A. Owada</a:t>
            </a:r>
            <a:endParaRPr kumimoji="1" lang="ja-JP" altLang="en-US" sz="4000" dirty="0">
              <a:latin typeface="+mn-lt"/>
              <a:ea typeface="+mn-ea"/>
            </a:endParaRP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85CC7F5B-61B7-3508-AE25-46BBC377FF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592455"/>
              </p:ext>
            </p:extLst>
          </p:nvPr>
        </p:nvGraphicFramePr>
        <p:xfrm>
          <a:off x="1594800" y="3653040"/>
          <a:ext cx="9000000" cy="3024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479324143"/>
                    </a:ext>
                  </a:extLst>
                </a:gridCol>
                <a:gridCol w="5400000">
                  <a:extLst>
                    <a:ext uri="{9D8B030D-6E8A-4147-A177-3AD203B41FA5}">
                      <a16:colId xmlns:a16="http://schemas.microsoft.com/office/drawing/2014/main" val="3531701642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908374789"/>
                    </a:ext>
                  </a:extLst>
                </a:gridCol>
              </a:tblGrid>
              <a:tr h="504000">
                <a:tc gridSpan="3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buNone/>
                      </a:pPr>
                      <a:r>
                        <a:rPr lang="en-US" altLang="ja-JP" sz="2800" b="1" dirty="0">
                          <a:effectLst/>
                        </a:rPr>
                        <a:t>Agenda of satellite meeting</a:t>
                      </a:r>
                      <a:endParaRPr lang="ja-JP" sz="2800" b="1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buNone/>
                      </a:pPr>
                      <a:endParaRPr lang="ja-JP" sz="2800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73025" marR="73025" marT="36195" marB="36195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buNone/>
                      </a:pPr>
                      <a:endParaRPr lang="ja-JP" sz="2800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73025" marR="73025" marT="36195" marB="36195" anchor="ctr"/>
                </a:tc>
                <a:extLst>
                  <a:ext uri="{0D108BD9-81ED-4DB2-BD59-A6C34878D82A}">
                    <a16:rowId xmlns:a16="http://schemas.microsoft.com/office/drawing/2014/main" val="81583525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buNone/>
                      </a:pPr>
                      <a:r>
                        <a:rPr lang="en-US" sz="2800" dirty="0">
                          <a:effectLst/>
                        </a:rPr>
                        <a:t>Topic #</a:t>
                      </a:r>
                      <a:endParaRPr lang="ja-JP" sz="2800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buNone/>
                      </a:pPr>
                      <a:r>
                        <a:rPr lang="en-US" sz="2800" dirty="0">
                          <a:effectLst/>
                        </a:rPr>
                        <a:t>Subject</a:t>
                      </a:r>
                      <a:endParaRPr lang="ja-JP" sz="2800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73025" marR="73025" marT="36195" marB="3619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buNone/>
                      </a:pPr>
                      <a:r>
                        <a:rPr lang="en-US" sz="2800" dirty="0">
                          <a:effectLst/>
                        </a:rPr>
                        <a:t>Speaker</a:t>
                      </a:r>
                      <a:endParaRPr lang="ja-JP" sz="2800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73025" marR="73025" marT="36195" marB="3619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387642316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buNone/>
                      </a:pPr>
                      <a:r>
                        <a:rPr lang="en-US" sz="2800">
                          <a:effectLst/>
                        </a:rPr>
                        <a:t>-</a:t>
                      </a:r>
                      <a:endParaRPr lang="ja-JP" sz="280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buNone/>
                      </a:pPr>
                      <a:r>
                        <a:rPr lang="en-US" sz="2800" dirty="0">
                          <a:effectLst/>
                        </a:rPr>
                        <a:t>Introduction</a:t>
                      </a:r>
                      <a:endParaRPr lang="ja-JP" sz="2800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73025" marR="73025" marT="36195" marB="3619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buNone/>
                      </a:pPr>
                      <a:r>
                        <a:rPr lang="en-US" sz="2800" dirty="0">
                          <a:effectLst/>
                        </a:rPr>
                        <a:t>M. </a:t>
                      </a:r>
                      <a:r>
                        <a:rPr lang="en-US" sz="2800" dirty="0" err="1">
                          <a:effectLst/>
                        </a:rPr>
                        <a:t>Wanner</a:t>
                      </a:r>
                      <a:endParaRPr lang="ja-JP" sz="2800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73025" marR="73025" marT="36195" marB="36195" anchor="ctr"/>
                </a:tc>
                <a:extLst>
                  <a:ext uri="{0D108BD9-81ED-4DB2-BD59-A6C34878D82A}">
                    <a16:rowId xmlns:a16="http://schemas.microsoft.com/office/drawing/2014/main" val="114724333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buNone/>
                      </a:pPr>
                      <a:r>
                        <a:rPr lang="en-US" sz="2800">
                          <a:effectLst/>
                        </a:rPr>
                        <a:t>1</a:t>
                      </a:r>
                      <a:endParaRPr lang="ja-JP" sz="280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buNone/>
                      </a:pPr>
                      <a:r>
                        <a:rPr lang="en-US" sz="2800" dirty="0">
                          <a:effectLst/>
                        </a:rPr>
                        <a:t>Motivation, examples from other projects</a:t>
                      </a:r>
                      <a:endParaRPr lang="ja-JP" sz="2800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73025" marR="73025" marT="36195" marB="3619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buNone/>
                      </a:pPr>
                      <a:r>
                        <a:rPr lang="en-US" sz="2800">
                          <a:effectLst/>
                        </a:rPr>
                        <a:t>M. Wanner</a:t>
                      </a:r>
                      <a:endParaRPr lang="ja-JP" sz="280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73025" marR="73025" marT="36195" marB="36195" anchor="ctr"/>
                </a:tc>
                <a:extLst>
                  <a:ext uri="{0D108BD9-81ED-4DB2-BD59-A6C34878D82A}">
                    <a16:rowId xmlns:a16="http://schemas.microsoft.com/office/drawing/2014/main" val="74956387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buNone/>
                      </a:pPr>
                      <a:r>
                        <a:rPr lang="en-US" sz="2800">
                          <a:effectLst/>
                        </a:rPr>
                        <a:t>2</a:t>
                      </a:r>
                      <a:endParaRPr lang="ja-JP" sz="280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buNone/>
                      </a:pPr>
                      <a:r>
                        <a:rPr lang="en-US" sz="2800" dirty="0">
                          <a:effectLst/>
                        </a:rPr>
                        <a:t>QST proposal of allowed materials</a:t>
                      </a:r>
                      <a:endParaRPr lang="ja-JP" sz="2800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73025" marR="73025" marT="36195" marB="3619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buNone/>
                      </a:pPr>
                      <a:r>
                        <a:rPr lang="en-US" sz="2800">
                          <a:effectLst/>
                        </a:rPr>
                        <a:t>A. Owada</a:t>
                      </a:r>
                      <a:endParaRPr lang="ja-JP" sz="280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73025" marR="73025" marT="36195" marB="36195" anchor="ctr"/>
                </a:tc>
                <a:extLst>
                  <a:ext uri="{0D108BD9-81ED-4DB2-BD59-A6C34878D82A}">
                    <a16:rowId xmlns:a16="http://schemas.microsoft.com/office/drawing/2014/main" val="174850261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buNone/>
                      </a:pPr>
                      <a:r>
                        <a:rPr lang="en-US" sz="2800" dirty="0">
                          <a:effectLst/>
                        </a:rPr>
                        <a:t>3</a:t>
                      </a:r>
                      <a:endParaRPr lang="ja-JP" sz="2800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buNone/>
                      </a:pPr>
                      <a:r>
                        <a:rPr lang="en-US" sz="2800" dirty="0">
                          <a:effectLst/>
                        </a:rPr>
                        <a:t>Discussion</a:t>
                      </a:r>
                      <a:endParaRPr lang="ja-JP" sz="2800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73025" marR="73025" marT="36195" marB="3619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buNone/>
                      </a:pPr>
                      <a:r>
                        <a:rPr lang="en-US" sz="2800" dirty="0">
                          <a:effectLst/>
                        </a:rPr>
                        <a:t>all</a:t>
                      </a:r>
                      <a:endParaRPr lang="ja-JP" sz="2800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73025" marR="73025" marT="36195" marB="36195" anchor="ctr"/>
                </a:tc>
                <a:extLst>
                  <a:ext uri="{0D108BD9-81ED-4DB2-BD59-A6C34878D82A}">
                    <a16:rowId xmlns:a16="http://schemas.microsoft.com/office/drawing/2014/main" val="1839190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079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8ABBBAC-7740-4B0D-DB6B-4DE9D563224F}"/>
              </a:ext>
            </a:extLst>
          </p:cNvPr>
          <p:cNvSpPr txBox="1"/>
          <p:nvPr/>
        </p:nvSpPr>
        <p:spPr>
          <a:xfrm>
            <a:off x="234000" y="871200"/>
            <a:ext cx="11721600" cy="58631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  <a:tabLst>
                <a:tab pos="1250950" algn="l"/>
              </a:tabLst>
            </a:pPr>
            <a:r>
              <a:rPr lang="en-GB" sz="2000" b="1" dirty="0"/>
              <a:t>M. Wanner explained, that new diagnostics/components to be installed in the VV need guidelines</a:t>
            </a:r>
            <a:br>
              <a:rPr lang="en-GB" sz="2000" b="1" dirty="0"/>
            </a:br>
            <a:r>
              <a:rPr lang="en-GB" sz="2000" b="1" dirty="0"/>
              <a:t>for the use of materials inside VV. The choice of materials must consider</a:t>
            </a:r>
          </a:p>
          <a:p>
            <a:pPr marL="765175" lvl="2" indent="-365125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250950" algn="l"/>
              </a:tabLst>
            </a:pPr>
            <a:r>
              <a:rPr lang="de-DE" sz="2000" dirty="0"/>
              <a:t>Outgassing (impurities, reach ultimate vacuum)</a:t>
            </a:r>
          </a:p>
          <a:p>
            <a:pPr marL="765175" lvl="2" indent="-365125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250950" algn="l"/>
              </a:tabLst>
            </a:pPr>
            <a:r>
              <a:rPr lang="de-DE" sz="2000" dirty="0"/>
              <a:t>Mechanical degradation (vacuum/heat)</a:t>
            </a:r>
          </a:p>
          <a:p>
            <a:pPr marL="765175" lvl="2" indent="-365125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250950" algn="l"/>
              </a:tabLst>
            </a:pPr>
            <a:r>
              <a:rPr lang="de-DE" sz="2000" dirty="0"/>
              <a:t>Activation or transmutation (access, spread, decommissioning/storage)</a:t>
            </a:r>
          </a:p>
          <a:p>
            <a:pPr marL="765175" lvl="2" indent="-365125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250950" algn="l"/>
              </a:tabLst>
            </a:pPr>
            <a:r>
              <a:rPr lang="de-DE" sz="2000" dirty="0"/>
              <a:t>Absorption of ECR stray radiation</a:t>
            </a:r>
          </a:p>
          <a:p>
            <a:pPr marL="765175" lvl="2" indent="-365125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250950" algn="l"/>
              </a:tabLst>
            </a:pPr>
            <a:r>
              <a:rPr lang="de-DE" sz="2000" dirty="0"/>
              <a:t>Impact of magnetic materials</a:t>
            </a:r>
          </a:p>
          <a:p>
            <a:pPr marL="0" lvl="2">
              <a:spcBef>
                <a:spcPts val="0"/>
              </a:spcBef>
              <a:spcAft>
                <a:spcPts val="600"/>
              </a:spcAft>
              <a:tabLst>
                <a:tab pos="1250950" algn="l"/>
              </a:tabLst>
            </a:pPr>
            <a:r>
              <a:rPr lang="de-DE" altLang="ja-JP" sz="2000" b="1" dirty="0"/>
              <a:t>Example from ITER, W-7X and ASDEX Upgrade projects were shown.</a:t>
            </a:r>
          </a:p>
          <a:p>
            <a:pPr marL="765175" lvl="2" indent="-365125"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250950" algn="l"/>
              </a:tabLst>
            </a:pPr>
            <a:r>
              <a:rPr lang="de-DE" altLang="ja-JP" sz="2000" dirty="0"/>
              <a:t>ITER Vacuum Handbook and its appendices: Approved materials list based on vacuum classification system</a:t>
            </a:r>
          </a:p>
          <a:p>
            <a:pPr marL="765175" lvl="2" indent="-365125"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250950" algn="l"/>
              </a:tabLst>
            </a:pPr>
            <a:r>
              <a:rPr lang="de-DE" altLang="ja-JP" sz="2000" dirty="0"/>
              <a:t>Technical Guideline – Use of materials in W-7X: Selected materials list based on properties of vacuum, etc.</a:t>
            </a:r>
          </a:p>
          <a:p>
            <a:pPr marL="765175" lvl="2" indent="-365125"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250950" algn="l"/>
              </a:tabLst>
            </a:pPr>
            <a:r>
              <a:rPr lang="de-DE" altLang="ja-JP" sz="2000" dirty="0"/>
              <a:t>ASDEX Upgrade: list of allowed materials and special materials, list of steel alloy, graphite, polymers, ceramics...</a:t>
            </a:r>
          </a:p>
          <a:p>
            <a:pPr marL="0" lvl="2">
              <a:spcBef>
                <a:spcPts val="1200"/>
              </a:spcBef>
              <a:spcAft>
                <a:spcPts val="600"/>
              </a:spcAft>
              <a:tabLst>
                <a:tab pos="1250950" algn="l"/>
              </a:tabLst>
            </a:pPr>
            <a:r>
              <a:rPr lang="de-DE" sz="2000" b="1" dirty="0"/>
              <a:t>Suggestion:</a:t>
            </a:r>
          </a:p>
          <a:p>
            <a:pPr marL="765175" lvl="2" indent="-365125"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250950" algn="l"/>
              </a:tabLst>
            </a:pPr>
            <a:r>
              <a:rPr lang="de-DE" sz="2000" dirty="0"/>
              <a:t>Set-up of a guideline for allowed, restricted, and forbidden materials</a:t>
            </a:r>
          </a:p>
          <a:p>
            <a:pPr marL="765175" lvl="2" indent="-365125"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250950" algn="l"/>
              </a:tabLst>
            </a:pPr>
            <a:r>
              <a:rPr lang="de-DE" sz="2000" dirty="0"/>
              <a:t>Approval process for new in-vessel components</a:t>
            </a:r>
          </a:p>
          <a:p>
            <a:pPr marL="765175" lvl="2" indent="-365125"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250950" algn="l"/>
              </a:tabLst>
            </a:pPr>
            <a:r>
              <a:rPr lang="de-DE" sz="2000" dirty="0"/>
              <a:t>Establish a data base of materials used in JT-60SA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AB15C7-CDD9-5796-ABF1-EF2DEE197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E261-72EE-4645-B8D8-A79115EB7CA8}" type="datetime4">
              <a:rPr kumimoji="1" lang="en-GB" altLang="ja-JP" smtClean="0"/>
              <a:t>21 May 2025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8BE6AC2-5F1A-1CCF-37CA-B350BE8A7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TCM-43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D51D610-12AF-FC86-EE78-2C809329E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20F5-BAAD-4DD2-A8A8-DA628FFD0A3A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41F48D14-FD33-EC12-E58B-DA0E4203C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000" y="111600"/>
            <a:ext cx="11520000" cy="498598"/>
          </a:xfrm>
        </p:spPr>
        <p:txBody>
          <a:bodyPr/>
          <a:lstStyle/>
          <a:p>
            <a:r>
              <a:rPr kumimoji="1" lang="en-US" altLang="ja-JP" sz="3600" dirty="0"/>
              <a:t>1.  Background, </a:t>
            </a:r>
            <a:r>
              <a:rPr kumimoji="1" lang="en-US" altLang="ja-JP" dirty="0"/>
              <a:t>m</a:t>
            </a:r>
            <a:r>
              <a:rPr lang="en-US" altLang="ja-JP" sz="3600" dirty="0">
                <a:effectLst/>
              </a:rPr>
              <a:t>otivation, examples from other projects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49830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271FD3-20C5-B77E-BDD4-3E840076A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000" y="111600"/>
            <a:ext cx="11520000" cy="498598"/>
          </a:xfrm>
        </p:spPr>
        <p:txBody>
          <a:bodyPr/>
          <a:lstStyle/>
          <a:p>
            <a:r>
              <a:rPr lang="en-US" altLang="ja-JP" dirty="0"/>
              <a:t>2</a:t>
            </a:r>
            <a:r>
              <a:rPr kumimoji="1" lang="en-US" altLang="ja-JP" sz="3600" dirty="0"/>
              <a:t>.  </a:t>
            </a:r>
            <a:r>
              <a:rPr lang="en-US" altLang="ja-JP" sz="3600" dirty="0">
                <a:effectLst/>
              </a:rPr>
              <a:t>QST proposal of allowed materials </a:t>
            </a:r>
            <a:r>
              <a:rPr lang="en-US" altLang="ja-JP" dirty="0"/>
              <a:t>u</a:t>
            </a:r>
            <a:r>
              <a:rPr lang="en-US" altLang="ja-JP" sz="3600" dirty="0">
                <a:effectLst/>
              </a:rPr>
              <a:t>nder consideration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B8A011D-6C2A-6423-C711-DD279B93D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459" y="869922"/>
            <a:ext cx="11723081" cy="5678478"/>
          </a:xfrm>
        </p:spPr>
        <p:txBody>
          <a:bodyPr wrap="none">
            <a:noAutofit/>
          </a:bodyPr>
          <a:lstStyle/>
          <a:p>
            <a:pPr marL="0" marR="0" lvl="2" indent="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1250950" algn="l"/>
              </a:tabLst>
              <a:defRPr/>
            </a:pPr>
            <a:r>
              <a:rPr kumimoji="0" lang="de-DE" altLang="ja-JP" b="1" dirty="0">
                <a:solidFill>
                  <a:srgbClr val="000000"/>
                </a:solidFill>
                <a:latin typeface="Arial Narrow"/>
                <a:ea typeface="BIZ UDPゴシック"/>
              </a:rPr>
              <a:t>A. Owada explained checks and reviews of in-vessel components so far.</a:t>
            </a:r>
            <a:endParaRPr kumimoji="0" lang="de-DE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BIZ UDPゴシック"/>
              <a:cs typeface="+mn-cs"/>
            </a:endParaRPr>
          </a:p>
          <a:p>
            <a:pPr marL="765175" marR="0" lvl="2" indent="-36512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>
                <a:tab pos="1250950" algn="l"/>
              </a:tabLst>
              <a:defRPr/>
            </a:pPr>
            <a:r>
              <a:rPr kumimoji="1" lang="en-US" altLang="ja-JP" dirty="0"/>
              <a:t>JT-60SA has mainly carried out checks and reviews at Design Review </a:t>
            </a:r>
            <a:r>
              <a:rPr lang="en-US" altLang="ja-JP" dirty="0"/>
              <a:t>M</a:t>
            </a:r>
            <a:r>
              <a:rPr kumimoji="1" lang="en-US" altLang="ja-JP" dirty="0"/>
              <a:t>eetings. No guideline for the use of materials.</a:t>
            </a:r>
          </a:p>
          <a:p>
            <a:pPr marL="765175" marR="0" lvl="2" indent="-36512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>
                <a:tab pos="1250950" algn="l"/>
              </a:tabLst>
              <a:defRPr/>
            </a:pPr>
            <a:r>
              <a:rPr lang="en-US" altLang="ja-JP" dirty="0"/>
              <a:t>PID states that the ITER SDC-IC and Vacuum Handbook are applicable to the materials (TBC under discussion).</a:t>
            </a:r>
          </a:p>
          <a:p>
            <a:pPr marL="765175" marR="0" lvl="2" indent="-36512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>
                <a:tab pos="1250950" algn="l"/>
              </a:tabLst>
              <a:defRPr/>
            </a:pPr>
            <a:r>
              <a:rPr kumimoji="0" lang="de-DE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BIZ UDPゴシック"/>
                <a:cs typeface="+mn-cs"/>
              </a:rPr>
              <a:t>The outgassing requirement is defined in the JT-60SA vacuum criteria: </a:t>
            </a:r>
            <a:r>
              <a:rPr kumimoji="1" lang="en-US" altLang="ja-JP" sz="2000" b="0" kern="1200" dirty="0">
                <a:solidFill>
                  <a:schemeClr val="dk1"/>
                </a:solidFill>
                <a:effectLst/>
              </a:rPr>
              <a:t>1.33x10</a:t>
            </a:r>
            <a:r>
              <a:rPr kumimoji="1" lang="en-US" altLang="ja-JP" sz="2000" b="0" kern="1200" baseline="30000" dirty="0">
                <a:solidFill>
                  <a:schemeClr val="dk1"/>
                </a:solidFill>
                <a:effectLst/>
              </a:rPr>
              <a:t>-8</a:t>
            </a:r>
            <a:r>
              <a:rPr lang="en-US" altLang="ja-JP" sz="2000" dirty="0"/>
              <a:t> Pa </a:t>
            </a:r>
            <a:r>
              <a:rPr lang="en-US" altLang="ja-JP" sz="2000" baseline="0" dirty="0"/>
              <a:t>m</a:t>
            </a:r>
            <a:r>
              <a:rPr lang="en-US" altLang="ja-JP" sz="2000" baseline="30000" dirty="0"/>
              <a:t>3</a:t>
            </a:r>
            <a:r>
              <a:rPr lang="en-US" altLang="ja-JP" sz="2000" baseline="0" dirty="0"/>
              <a:t> s</a:t>
            </a:r>
            <a:r>
              <a:rPr lang="en-US" altLang="ja-JP" sz="2000" baseline="30000" dirty="0"/>
              <a:t>-1</a:t>
            </a:r>
            <a:r>
              <a:rPr lang="en-US" altLang="ja-JP" sz="2000" baseline="0" dirty="0"/>
              <a:t> m</a:t>
            </a:r>
            <a:r>
              <a:rPr lang="en-US" altLang="ja-JP" sz="2000" baseline="30000" dirty="0"/>
              <a:t>-2</a:t>
            </a:r>
            <a:r>
              <a:rPr lang="en-US" altLang="ja-JP" sz="2000" dirty="0"/>
              <a:t> after 100 h of pumping.</a:t>
            </a:r>
            <a:endParaRPr kumimoji="0" lang="de-DE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BIZ UDPゴシック"/>
              <a:cs typeface="+mn-cs"/>
            </a:endParaRPr>
          </a:p>
          <a:p>
            <a:pPr marL="0" marR="0" lvl="2" indent="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1250950" algn="l"/>
              </a:tabLst>
              <a:defRPr/>
            </a:pPr>
            <a:r>
              <a:rPr kumimoji="0" lang="de-DE" altLang="ja-JP" b="1" dirty="0">
                <a:solidFill>
                  <a:srgbClr val="000000"/>
                </a:solidFill>
                <a:latin typeface="Arial Narrow"/>
                <a:ea typeface="BIZ UDPゴシック"/>
              </a:rPr>
              <a:t>The list of results of checking materials used/to be used in the VV of JT-60SA and their compliance with the ITER list.</a:t>
            </a:r>
            <a:endParaRPr kumimoji="0" lang="de-DE" altLang="ja-JP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BIZ UDPゴシック"/>
              <a:cs typeface="+mn-cs"/>
            </a:endParaRPr>
          </a:p>
          <a:p>
            <a:pPr marL="765175" marR="0" lvl="2" indent="-36512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>
                <a:tab pos="1250950" algn="l"/>
              </a:tabLst>
              <a:defRPr/>
            </a:pPr>
            <a:r>
              <a:rPr lang="en-US" altLang="ja-JP" dirty="0"/>
              <a:t>Metal, carbon, ceramics, polymer, composite and other compounds (69 materials) shown.</a:t>
            </a:r>
          </a:p>
          <a:p>
            <a:pPr marL="765175" marR="0" lvl="2" indent="-36512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>
                <a:tab pos="1250950" algn="l"/>
              </a:tabLst>
              <a:defRPr/>
            </a:pPr>
            <a:r>
              <a:rPr lang="en-US" altLang="ja-JP" dirty="0"/>
              <a:t>The</a:t>
            </a:r>
            <a:r>
              <a:rPr lang="ja-JP" altLang="en-US" dirty="0"/>
              <a:t> </a:t>
            </a:r>
            <a:r>
              <a:rPr lang="en-US" altLang="ja-JP" dirty="0"/>
              <a:t>materials</a:t>
            </a:r>
            <a:r>
              <a:rPr lang="ja-JP" altLang="en-US" dirty="0"/>
              <a:t> </a:t>
            </a:r>
            <a:r>
              <a:rPr lang="en-US" altLang="ja-JP" dirty="0"/>
              <a:t>used</a:t>
            </a:r>
            <a:r>
              <a:rPr lang="ja-JP" altLang="en-US" dirty="0"/>
              <a:t> </a:t>
            </a:r>
            <a:r>
              <a:rPr lang="en-US" altLang="ja-JP" dirty="0"/>
              <a:t>in</a:t>
            </a:r>
            <a:r>
              <a:rPr lang="ja-JP" altLang="en-US" dirty="0"/>
              <a:t> </a:t>
            </a:r>
            <a:r>
              <a:rPr lang="en-US" altLang="ja-JP" dirty="0"/>
              <a:t>the VV of JT-60SA</a:t>
            </a:r>
            <a:r>
              <a:rPr lang="ja-JP" altLang="en-US" dirty="0"/>
              <a:t> </a:t>
            </a:r>
            <a:r>
              <a:rPr lang="en-US" altLang="ja-JP" dirty="0"/>
              <a:t>do not fully comply with the ITER list. An extracted table is shown below.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F93C64-5D39-4555-6F06-12FA2194D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CAC5-1718-4B87-9EB7-8D267AB1363F}" type="datetime4">
              <a:rPr kumimoji="1" lang="en-GB" altLang="ja-JP" smtClean="0"/>
              <a:t>21 May 2025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73F1E4-EC84-9C88-9C0E-930CAA1A9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20F5-BAAD-4DD2-A8A8-DA628FFD0A3A}" type="slidenum">
              <a:rPr kumimoji="1" lang="ja-JP" altLang="en-US" smtClean="0"/>
              <a:t>2</a:t>
            </a:fld>
            <a:endParaRPr kumimoji="1" lang="ja-JP" altLang="en-US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88142C74-A982-962B-A669-49A5D5DB06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999" y="3837461"/>
            <a:ext cx="11448000" cy="2710939"/>
          </a:xfrm>
          <a:prstGeom prst="rect">
            <a:avLst/>
          </a:prstGeom>
        </p:spPr>
      </p:pic>
      <p:sp>
        <p:nvSpPr>
          <p:cNvPr id="12" name="フッター プレースホルダー 11">
            <a:extLst>
              <a:ext uri="{FF2B5EF4-FFF2-40B4-BE49-F238E27FC236}">
                <a16:creationId xmlns:a16="http://schemas.microsoft.com/office/drawing/2014/main" id="{1E8655E3-6B8C-420D-0DDC-C0886D2BB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TCM-43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417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D6ED11E-BE20-7E14-5683-8FD821A5AA83}"/>
              </a:ext>
            </a:extLst>
          </p:cNvPr>
          <p:cNvSpPr txBox="1"/>
          <p:nvPr/>
        </p:nvSpPr>
        <p:spPr>
          <a:xfrm>
            <a:off x="234000" y="871200"/>
            <a:ext cx="11721600" cy="547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  <a:tabLst>
                <a:tab pos="1250950" algn="l"/>
              </a:tabLst>
            </a:pPr>
            <a:r>
              <a:rPr lang="en-GB" sz="2000" b="1" dirty="0"/>
              <a:t>Main conclusions from the discussion</a:t>
            </a:r>
          </a:p>
          <a:p>
            <a:pPr marL="765175" lvl="2" indent="-365125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250950" algn="l"/>
              </a:tabLst>
            </a:pPr>
            <a:r>
              <a:rPr lang="de-DE" sz="2000" dirty="0"/>
              <a:t>The list of materials presented by QST gives a good overview of the present situation in JT-60SA</a:t>
            </a:r>
          </a:p>
          <a:p>
            <a:pPr marL="765175" lvl="2" indent="-365125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250950" algn="l"/>
              </a:tabLst>
            </a:pPr>
            <a:r>
              <a:rPr lang="de-DE" sz="2000" dirty="0"/>
              <a:t>The material requirements shall not be limited on outgassing but include other selection criteria</a:t>
            </a:r>
            <a:br>
              <a:rPr lang="de-DE" sz="2000" dirty="0"/>
            </a:br>
            <a:r>
              <a:rPr lang="de-DE" sz="2000" dirty="0"/>
              <a:t>(e.g. activation, ECR stray radiation resistance …..)</a:t>
            </a:r>
          </a:p>
          <a:p>
            <a:pPr marL="765175" lvl="2" indent="-365125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250950" algn="l"/>
              </a:tabLst>
            </a:pPr>
            <a:r>
              <a:rPr lang="de-DE" sz="2000" dirty="0"/>
              <a:t>So far, the ITER Vacuum Handbook was used as basic reference (however, with several exceptions)</a:t>
            </a:r>
          </a:p>
          <a:p>
            <a:pPr marL="765175" lvl="2" indent="-365125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250950" algn="l"/>
              </a:tabLst>
            </a:pPr>
            <a:r>
              <a:rPr lang="de-DE" sz="2000" dirty="0"/>
              <a:t>The </a:t>
            </a:r>
            <a:r>
              <a:rPr lang="en-GB" altLang="ja-JP" sz="2000" dirty="0"/>
              <a:t>‘</a:t>
            </a:r>
            <a:r>
              <a:rPr lang="de-DE" sz="2000" dirty="0"/>
              <a:t>JT-60SA Handbook</a:t>
            </a:r>
            <a:r>
              <a:rPr lang="en-GB" altLang="ja-JP" sz="2000" dirty="0"/>
              <a:t>’</a:t>
            </a:r>
            <a:r>
              <a:rPr lang="de-DE" sz="2000" dirty="0"/>
              <a:t> may be simpler as it is not a nuclear facility</a:t>
            </a:r>
          </a:p>
          <a:p>
            <a:pPr marL="765175" lvl="2" indent="-365125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250950" algn="l"/>
              </a:tabLst>
            </a:pPr>
            <a:r>
              <a:rPr lang="de-DE" sz="2000" dirty="0"/>
              <a:t>The rules for selecting and approving materials shall be clear, easily applicable for the component designer and shall help to avoid later discussions </a:t>
            </a:r>
          </a:p>
          <a:p>
            <a:pPr marL="765175" lvl="2" indent="-365125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250950" algn="l"/>
              </a:tabLst>
            </a:pPr>
            <a:r>
              <a:rPr lang="de-DE" sz="2000" dirty="0"/>
              <a:t>M. Wanner is asked to draft a Guideline for the selection of materials inside the VV (simplifying the W-7X guideline) and share the draft with Nakano-san, Homma-san, </a:t>
            </a:r>
            <a:r>
              <a:rPr lang="de-DE" altLang="ja-JP" sz="2000" dirty="0"/>
              <a:t>Shibama-san and Owada</a:t>
            </a:r>
            <a:r>
              <a:rPr lang="de-DE" sz="2000" dirty="0"/>
              <a:t> for discussions.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  <a:tabLst>
                <a:tab pos="1250950" algn="l"/>
              </a:tabLst>
            </a:pPr>
            <a:r>
              <a:rPr lang="en-GB" altLang="ja-JP" sz="2000" b="1" dirty="0"/>
              <a:t>To define a reasonable ‘JT-60SA Handbook’</a:t>
            </a:r>
            <a:r>
              <a:rPr lang="de-DE" altLang="ja-JP" sz="2000" b="1" dirty="0"/>
              <a:t>, check the following</a:t>
            </a:r>
            <a:endParaRPr lang="en-GB" altLang="ja-JP" sz="2000" b="1" dirty="0"/>
          </a:p>
          <a:p>
            <a:pPr marL="765175" lvl="2" indent="-365125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250950" algn="l"/>
              </a:tabLst>
            </a:pPr>
            <a:r>
              <a:rPr lang="de-DE" sz="2000" dirty="0"/>
              <a:t>Quantity and location of the materials used in the VV of JT-60SA</a:t>
            </a:r>
            <a:r>
              <a:rPr lang="ja-JP" altLang="en-US" sz="2000" dirty="0"/>
              <a:t> </a:t>
            </a:r>
            <a:r>
              <a:rPr lang="en-US" altLang="ja-JP" sz="2000" dirty="0"/>
              <a:t>(in particular, materials expected to be restricted).</a:t>
            </a:r>
            <a:br>
              <a:rPr lang="en-US" altLang="ja-JP" sz="2000" dirty="0"/>
            </a:br>
            <a:r>
              <a:rPr lang="en-US" altLang="ja-JP" sz="2000" dirty="0"/>
              <a:t>* Consider the details of restrictions on use for special materials (and what is a special material).</a:t>
            </a:r>
          </a:p>
          <a:p>
            <a:pPr marL="765175" lvl="2" indent="-365125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250950" algn="l"/>
              </a:tabLst>
            </a:pPr>
            <a:r>
              <a:rPr lang="en-US" sz="2000" dirty="0"/>
              <a:t>Results of R&amp;D of materials for in-vessel components (target materials, test conditions, method and results)</a:t>
            </a:r>
            <a:endParaRPr lang="de-DE" sz="2000" dirty="0"/>
          </a:p>
          <a:p>
            <a:pPr marL="765175" lvl="2" indent="-365125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250950" algn="l"/>
              </a:tabLst>
            </a:pPr>
            <a:r>
              <a:rPr lang="en-US" sz="2000" dirty="0"/>
              <a:t>Compare the list of materials presented by QST with the W-7X guideline.</a:t>
            </a: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4DF3B98-4703-7514-0BD3-951532644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AC369-2197-48AD-9EEE-0B869622B7C2}" type="datetime4">
              <a:rPr lang="en-GB" altLang="ja-JP" smtClean="0"/>
              <a:t>21 May 2025</a:t>
            </a:fld>
            <a:endParaRPr lang="de-DE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8F5282A-4C6C-9505-0A6C-D491AA101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TCM-43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45BCD1-8F39-09DB-D4E8-E3EEC0756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9EA1-ADD2-4ABA-8C8A-10BFD0F729E6}" type="slidenum">
              <a:rPr lang="de-DE" smtClean="0"/>
              <a:t>3</a:t>
            </a:fld>
            <a:endParaRPr lang="de-DE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6E60D8F2-CA33-A465-F834-720A171A298F}"/>
              </a:ext>
            </a:extLst>
          </p:cNvPr>
          <p:cNvSpPr txBox="1">
            <a:spLocks/>
          </p:cNvSpPr>
          <p:nvPr/>
        </p:nvSpPr>
        <p:spPr>
          <a:xfrm>
            <a:off x="234000" y="111600"/>
            <a:ext cx="11520000" cy="498598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/>
              <a:t>3.  Discussion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843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F470588F-B3A8-BBD4-918F-B6EBD31A11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END</a:t>
            </a:r>
            <a:endParaRPr lang="ja-JP" altLang="en-US" dirty="0"/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BCAC4B5-3F89-A7DE-D977-4DE0F5CDA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F91F-4ACB-447E-BF26-D14EA8415F1B}" type="datetime4">
              <a:rPr lang="en-GB" altLang="ja-JP" smtClean="0"/>
              <a:t>21 May 2025</a:t>
            </a:fld>
            <a:endParaRPr lang="de-DE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0972B7F-2326-FE48-A7DF-02FE474D1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TCM-43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2B21E0E-E1CF-BF4B-5209-357917A6A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9EA1-ADD2-4ABA-8C8A-10BFD0F729E6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6823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F96486-963C-FE47-BA77-9AF0BCDF73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6C571E-81A5-7711-29CD-E1496A30C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000" y="111600"/>
            <a:ext cx="11520000" cy="498598"/>
          </a:xfrm>
        </p:spPr>
        <p:txBody>
          <a:bodyPr/>
          <a:lstStyle/>
          <a:p>
            <a:r>
              <a:rPr lang="en-US" altLang="ja-JP" sz="3600" dirty="0"/>
              <a:t>Materials on the ITER accepted list and in JT-60SA    1/4</a:t>
            </a:r>
            <a:endParaRPr kumimoji="1" lang="ja-JP" altLang="en-US" sz="360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2CA348-DDC9-58A7-1344-8C36A7525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17BA3-53BA-4F3A-8718-551B1AC85F37}" type="datetime4">
              <a:rPr kumimoji="1" lang="en-GB" altLang="ja-JP" smtClean="0"/>
              <a:t>21 May 2025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99B50E-7DF3-DCB6-5A01-2FE7A3FCF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20F5-BAAD-4DD2-A8A8-DA628FFD0A3A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57AA74E7-FD66-249F-8751-38CB0A7D9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458" y="871200"/>
            <a:ext cx="11721600" cy="954107"/>
          </a:xfrm>
        </p:spPr>
        <p:txBody>
          <a:bodyPr wrap="none"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ja-JP" dirty="0"/>
              <a:t>Page 1/4 shows simple substance metal and stainless steel </a:t>
            </a:r>
            <a:r>
              <a:rPr lang="en-US" altLang="ja-JP" sz="2000" dirty="0"/>
              <a:t>* Detailed grades are under confirmation.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+mn-cs"/>
              </a:rPr>
              <a:t>The ITER list KEY: 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Wingdings 2" panose="05020102010507070707" pitchFamily="18" charset="2"/>
                <a:ea typeface="游ゴシック" panose="020B0400000000000000" pitchFamily="50" charset="-128"/>
                <a:cs typeface="+mn-cs"/>
              </a:rPr>
              <a:t>P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  <a:ea typeface="游ゴシック" panose="020B0400000000000000" pitchFamily="50" charset="-128"/>
                <a:cs typeface="+mn-cs"/>
              </a:rPr>
              <a:t> 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+mn-cs"/>
              </a:rPr>
              <a:t>= approved for use.    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Wingdings 2" panose="05020102010507070707" pitchFamily="18" charset="2"/>
                <a:ea typeface="游ゴシック" panose="020B0400000000000000" pitchFamily="50" charset="-128"/>
                <a:cs typeface="+mn-cs"/>
              </a:rPr>
              <a:t>O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游ゴシック" panose="020B0400000000000000" pitchFamily="50" charset="-128"/>
                <a:cs typeface="+mn-cs"/>
              </a:rPr>
              <a:t> 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+mn-cs"/>
              </a:rPr>
              <a:t>= not approved for use.    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Wingdings 2" panose="05020102010507070707" pitchFamily="18" charset="2"/>
                <a:ea typeface="游ゴシック" panose="020B0400000000000000" pitchFamily="50" charset="-128"/>
                <a:cs typeface="+mn-cs"/>
              </a:rPr>
              <a:t>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游ゴシック" panose="020B0400000000000000" pitchFamily="50" charset="-128"/>
                <a:cs typeface="+mn-cs"/>
              </a:rPr>
              <a:t> 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+mn-cs"/>
              </a:rPr>
              <a:t>= restricted use.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BIZ UDPゴシック"/>
              <a:cs typeface="+mn-cs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1F58F14E-4E30-E834-4EE9-C78B5989D5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200" y="1634400"/>
            <a:ext cx="11448000" cy="4670653"/>
          </a:xfrm>
          <a:prstGeom prst="rect">
            <a:avLst/>
          </a:prstGeom>
        </p:spPr>
      </p:pic>
      <p:sp>
        <p:nvSpPr>
          <p:cNvPr id="11" name="フッター プレースホルダー 10">
            <a:extLst>
              <a:ext uri="{FF2B5EF4-FFF2-40B4-BE49-F238E27FC236}">
                <a16:creationId xmlns:a16="http://schemas.microsoft.com/office/drawing/2014/main" id="{0C66C165-F761-BFD1-1F2E-1DAC8C414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TCM-43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3950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7C5B17-0AA0-34FE-670C-5E251525A6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B79CAF-B6B2-08BF-0E14-79F9D1296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000" y="111600"/>
            <a:ext cx="11520000" cy="498598"/>
          </a:xfrm>
        </p:spPr>
        <p:txBody>
          <a:bodyPr/>
          <a:lstStyle/>
          <a:p>
            <a:r>
              <a:rPr lang="en-US" altLang="ja-JP" sz="3600" dirty="0"/>
              <a:t>Materials on the ITER accepted list and in JT-60SA    2/4</a:t>
            </a:r>
            <a:endParaRPr kumimoji="1" lang="ja-JP" altLang="en-US" sz="360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95348DC-47E8-0FD5-B373-B184E155C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71BB-3EBA-4952-B79D-30D5F92F84FB}" type="datetime4">
              <a:rPr kumimoji="1" lang="en-GB" altLang="ja-JP" smtClean="0"/>
              <a:t>21 May 2025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A9D6D2-27CA-E37C-127F-F8E38EFB9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20F5-BAAD-4DD2-A8A8-DA628FFD0A3A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17DBD49B-B639-E42C-2ED6-569BBC970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458" y="871200"/>
            <a:ext cx="11721600" cy="954107"/>
          </a:xfrm>
        </p:spPr>
        <p:txBody>
          <a:bodyPr wrap="none">
            <a:no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ja-JP" dirty="0"/>
              <a:t>Page 2/4 shows alloys other than stainless steel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BIZ UDPゴシック"/>
                <a:cs typeface="+mn-cs"/>
              </a:rPr>
              <a:t>* Detailed grades are under confirmation.</a:t>
            </a:r>
            <a:endParaRPr lang="en-US" altLang="ja-JP" dirty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+mn-cs"/>
              </a:rPr>
              <a:t>The ITER list KEY: 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Wingdings 2" panose="05020102010507070707" pitchFamily="18" charset="2"/>
                <a:ea typeface="游ゴシック" panose="020B0400000000000000" pitchFamily="50" charset="-128"/>
                <a:cs typeface="+mn-cs"/>
              </a:rPr>
              <a:t>P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  <a:ea typeface="游ゴシック" panose="020B0400000000000000" pitchFamily="50" charset="-128"/>
                <a:cs typeface="+mn-cs"/>
              </a:rPr>
              <a:t> 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+mn-cs"/>
              </a:rPr>
              <a:t>= approved for use.    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Wingdings 2" panose="05020102010507070707" pitchFamily="18" charset="2"/>
                <a:ea typeface="游ゴシック" panose="020B0400000000000000" pitchFamily="50" charset="-128"/>
                <a:cs typeface="+mn-cs"/>
              </a:rPr>
              <a:t>O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游ゴシック" panose="020B0400000000000000" pitchFamily="50" charset="-128"/>
                <a:cs typeface="+mn-cs"/>
              </a:rPr>
              <a:t> 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+mn-cs"/>
              </a:rPr>
              <a:t>= not approved for use.    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Wingdings 2" panose="05020102010507070707" pitchFamily="18" charset="2"/>
                <a:ea typeface="游ゴシック" panose="020B0400000000000000" pitchFamily="50" charset="-128"/>
                <a:cs typeface="+mn-cs"/>
              </a:rPr>
              <a:t>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游ゴシック" panose="020B0400000000000000" pitchFamily="50" charset="-128"/>
                <a:cs typeface="+mn-cs"/>
              </a:rPr>
              <a:t> 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+mn-cs"/>
              </a:rPr>
              <a:t>= restricted use.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BIZ UDPゴシック"/>
              <a:cs typeface="+mn-cs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AD47E5E5-4659-3E8A-81B8-901046519A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200" y="1634400"/>
            <a:ext cx="11448000" cy="4670653"/>
          </a:xfrm>
          <a:prstGeom prst="rect">
            <a:avLst/>
          </a:prstGeom>
        </p:spPr>
      </p:pic>
      <p:sp>
        <p:nvSpPr>
          <p:cNvPr id="10" name="フッター プレースホルダー 9">
            <a:extLst>
              <a:ext uri="{FF2B5EF4-FFF2-40B4-BE49-F238E27FC236}">
                <a16:creationId xmlns:a16="http://schemas.microsoft.com/office/drawing/2014/main" id="{B8A74E28-6EFC-4D24-D3BD-34483246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TCM-43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069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93CF50-8030-910F-46A1-C6F053E5DC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CF5CA6-EE26-3726-26FB-B3573F5EE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000" y="111600"/>
            <a:ext cx="11520000" cy="498598"/>
          </a:xfrm>
        </p:spPr>
        <p:txBody>
          <a:bodyPr/>
          <a:lstStyle/>
          <a:p>
            <a:r>
              <a:rPr lang="en-US" altLang="ja-JP" sz="3600" dirty="0"/>
              <a:t>Materials on the ITER accepted list and in JT-60SA    3/4</a:t>
            </a:r>
            <a:endParaRPr kumimoji="1" lang="ja-JP" altLang="en-US" sz="360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9520E3-2DCE-D24D-2166-0138963DC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415AF-07A7-43EF-95DA-75674F5BD517}" type="datetime4">
              <a:rPr kumimoji="1" lang="en-GB" altLang="ja-JP" smtClean="0"/>
              <a:t>21 May 2025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2CE7670-A3F7-1FE1-9274-5C6DF35C4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20F5-BAAD-4DD2-A8A8-DA628FFD0A3A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7ACCEFC3-B3A8-E0B0-F207-F6228A1917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458" y="871200"/>
            <a:ext cx="11721600" cy="954107"/>
          </a:xfrm>
        </p:spPr>
        <p:txBody>
          <a:bodyPr wrap="none">
            <a:no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ja-JP" dirty="0"/>
              <a:t>Page 3/4 shows carbon, ceramics and inorganic adhesive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BIZ UDPゴシック"/>
                <a:cs typeface="+mn-cs"/>
              </a:rPr>
              <a:t>* Detailed grades are under confirmation.</a:t>
            </a:r>
            <a:endParaRPr lang="en-US" altLang="ja-JP" dirty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+mn-cs"/>
              </a:rPr>
              <a:t>The ITER list KEY: 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Wingdings 2" panose="05020102010507070707" pitchFamily="18" charset="2"/>
                <a:ea typeface="游ゴシック" panose="020B0400000000000000" pitchFamily="50" charset="-128"/>
                <a:cs typeface="+mn-cs"/>
              </a:rPr>
              <a:t>P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  <a:ea typeface="游ゴシック" panose="020B0400000000000000" pitchFamily="50" charset="-128"/>
                <a:cs typeface="+mn-cs"/>
              </a:rPr>
              <a:t> 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+mn-cs"/>
              </a:rPr>
              <a:t>= approved for use.    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Wingdings 2" panose="05020102010507070707" pitchFamily="18" charset="2"/>
                <a:ea typeface="游ゴシック" panose="020B0400000000000000" pitchFamily="50" charset="-128"/>
                <a:cs typeface="+mn-cs"/>
              </a:rPr>
              <a:t>O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游ゴシック" panose="020B0400000000000000" pitchFamily="50" charset="-128"/>
                <a:cs typeface="+mn-cs"/>
              </a:rPr>
              <a:t> 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+mn-cs"/>
              </a:rPr>
              <a:t>= not approved for use.    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Wingdings 2" panose="05020102010507070707" pitchFamily="18" charset="2"/>
                <a:ea typeface="游ゴシック" panose="020B0400000000000000" pitchFamily="50" charset="-128"/>
                <a:cs typeface="+mn-cs"/>
              </a:rPr>
              <a:t>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游ゴシック" panose="020B0400000000000000" pitchFamily="50" charset="-128"/>
                <a:cs typeface="+mn-cs"/>
              </a:rPr>
              <a:t> 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+mn-cs"/>
              </a:rPr>
              <a:t>= restricted use.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BIZ UDPゴシック"/>
              <a:cs typeface="+mn-cs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6881D875-DCDA-017D-3C15-E4EC646CAE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200" y="1634400"/>
            <a:ext cx="11448000" cy="4670662"/>
          </a:xfrm>
          <a:prstGeom prst="rect">
            <a:avLst/>
          </a:prstGeom>
        </p:spPr>
      </p:pic>
      <p:sp>
        <p:nvSpPr>
          <p:cNvPr id="11" name="フッター プレースホルダー 10">
            <a:extLst>
              <a:ext uri="{FF2B5EF4-FFF2-40B4-BE49-F238E27FC236}">
                <a16:creationId xmlns:a16="http://schemas.microsoft.com/office/drawing/2014/main" id="{C3C28B33-1871-8501-3E83-E83997175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TCM-43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124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B50777-A24C-CF47-0843-3DA327D980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0527E0-3523-CF05-3A93-200E4445D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000" y="111600"/>
            <a:ext cx="11520000" cy="498598"/>
          </a:xfrm>
        </p:spPr>
        <p:txBody>
          <a:bodyPr/>
          <a:lstStyle/>
          <a:p>
            <a:r>
              <a:rPr lang="en-US" altLang="ja-JP" sz="3600" dirty="0"/>
              <a:t>Materials on the ITER accepted list and in JT-60SA    4/4</a:t>
            </a:r>
            <a:endParaRPr kumimoji="1" lang="ja-JP" altLang="en-US" sz="360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CBD29BA-02A3-1333-8B85-DFDD44D10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2750-7F42-4BB0-BD08-4DB799574BE1}" type="datetime4">
              <a:rPr kumimoji="1" lang="en-GB" altLang="ja-JP" smtClean="0"/>
              <a:t>21 May 2025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F78C8B-C671-B745-B0E4-607ACA59B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20F5-BAAD-4DD2-A8A8-DA628FFD0A3A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BF8312FE-BBA1-B191-D71D-D3F805AAF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457" y="871200"/>
            <a:ext cx="11721600" cy="800219"/>
          </a:xfrm>
        </p:spPr>
        <p:txBody>
          <a:bodyPr wrap="none">
            <a:no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ja-JP" dirty="0"/>
              <a:t>Page 4/4 shows other compounds, polymer and composite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BIZ UDPゴシック"/>
                <a:cs typeface="+mn-cs"/>
              </a:rPr>
              <a:t>* Detailed grades are under confirmation.</a:t>
            </a:r>
            <a:endParaRPr lang="en-US" altLang="ja-JP" dirty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+mn-cs"/>
              </a:rPr>
              <a:t>The ITER list KEY: 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Wingdings 2" panose="05020102010507070707" pitchFamily="18" charset="2"/>
                <a:ea typeface="游ゴシック" panose="020B0400000000000000" pitchFamily="50" charset="-128"/>
                <a:cs typeface="+mn-cs"/>
              </a:rPr>
              <a:t>P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  <a:ea typeface="游ゴシック" panose="020B0400000000000000" pitchFamily="50" charset="-128"/>
                <a:cs typeface="+mn-cs"/>
              </a:rPr>
              <a:t> 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+mn-cs"/>
              </a:rPr>
              <a:t>= approved for use.    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Wingdings 2" panose="05020102010507070707" pitchFamily="18" charset="2"/>
                <a:ea typeface="游ゴシック" panose="020B0400000000000000" pitchFamily="50" charset="-128"/>
                <a:cs typeface="+mn-cs"/>
              </a:rPr>
              <a:t>O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游ゴシック" panose="020B0400000000000000" pitchFamily="50" charset="-128"/>
                <a:cs typeface="+mn-cs"/>
              </a:rPr>
              <a:t> 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+mn-cs"/>
              </a:rPr>
              <a:t>= not approved for use.    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Wingdings 2" panose="05020102010507070707" pitchFamily="18" charset="2"/>
                <a:ea typeface="游ゴシック" panose="020B0400000000000000" pitchFamily="50" charset="-128"/>
                <a:cs typeface="+mn-cs"/>
              </a:rPr>
              <a:t>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游ゴシック" panose="020B0400000000000000" pitchFamily="50" charset="-128"/>
                <a:cs typeface="+mn-cs"/>
              </a:rPr>
              <a:t> 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+mn-cs"/>
              </a:rPr>
              <a:t>= restricted use.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BIZ UDPゴシック"/>
              <a:cs typeface="+mn-cs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4E369D8A-8C49-3C34-5C6E-0EF0571182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400" y="1633319"/>
            <a:ext cx="11448000" cy="4915618"/>
          </a:xfrm>
          <a:prstGeom prst="rect">
            <a:avLst/>
          </a:prstGeom>
        </p:spPr>
      </p:pic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CC5024F-CCBC-36F1-25E7-19860696C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TCM-43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34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UD_Office">
      <a:dk1>
        <a:srgbClr val="000000"/>
      </a:dk1>
      <a:lt1>
        <a:srgbClr val="FFFFFF"/>
      </a:lt1>
      <a:dk2>
        <a:srgbClr val="84919E"/>
      </a:dk2>
      <a:lt2>
        <a:srgbClr val="C8C8CB"/>
      </a:lt2>
      <a:accent1>
        <a:srgbClr val="005AFF"/>
      </a:accent1>
      <a:accent2>
        <a:srgbClr val="FF4B00"/>
      </a:accent2>
      <a:accent3>
        <a:srgbClr val="C9ACE6"/>
      </a:accent3>
      <a:accent4>
        <a:srgbClr val="FFF100"/>
      </a:accent4>
      <a:accent5>
        <a:srgbClr val="4DC4FF"/>
      </a:accent5>
      <a:accent6>
        <a:srgbClr val="03AF7A"/>
      </a:accent6>
      <a:hlink>
        <a:srgbClr val="005AFF"/>
      </a:hlink>
      <a:folHlink>
        <a:srgbClr val="990099"/>
      </a:folHlink>
    </a:clrScheme>
    <a:fontScheme name="ユーザー定義 1">
      <a:majorFont>
        <a:latin typeface="Arial Narrow"/>
        <a:ea typeface="BIZ UDPゴシック"/>
        <a:cs typeface=""/>
      </a:majorFont>
      <a:minorFont>
        <a:latin typeface="Arial Narrow"/>
        <a:ea typeface="BIZ UDP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2b7b544-d520-4ebf-b167-1019f0ccddb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22F20AA07BA1D489E8598F146090606" ma:contentTypeVersion="16" ma:contentTypeDescription="新しいドキュメントを作成します。" ma:contentTypeScope="" ma:versionID="d766465451af222a1e9fd26dbff009f2">
  <xsd:schema xmlns:xsd="http://www.w3.org/2001/XMLSchema" xmlns:xs="http://www.w3.org/2001/XMLSchema" xmlns:p="http://schemas.microsoft.com/office/2006/metadata/properties" xmlns:ns3="82b7b544-d520-4ebf-b167-1019f0ccddb0" xmlns:ns4="304413a2-5952-4c64-ba1f-e0e12ad2f566" targetNamespace="http://schemas.microsoft.com/office/2006/metadata/properties" ma:root="true" ma:fieldsID="c5181d428a3904f16ca94ee1be44fc90" ns3:_="" ns4:_="">
    <xsd:import namespace="82b7b544-d520-4ebf-b167-1019f0ccddb0"/>
    <xsd:import namespace="304413a2-5952-4c64-ba1f-e0e12ad2f56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ServiceObjectDetectorVersion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MediaServiceSystemTags" minOccurs="0"/>
                <xsd:element ref="ns3:MediaServiceLocation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b7b544-d520-4ebf-b167-1019f0ccdd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4" nillable="true" ma:displayName="_activity" ma:hidden="true" ma:internalName="_activity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4413a2-5952-4c64-ba1f-e0e12ad2f56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1F3D25-034B-444A-9F6C-7EB04DCB970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5EBE5EE-494F-48B1-BFB5-9BDD1AF23022}">
  <ds:schemaRefs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metadata/properties"/>
    <ds:schemaRef ds:uri="http://purl.org/dc/elements/1.1/"/>
    <ds:schemaRef ds:uri="http://schemas.microsoft.com/office/infopath/2007/PartnerControls"/>
    <ds:schemaRef ds:uri="304413a2-5952-4c64-ba1f-e0e12ad2f566"/>
    <ds:schemaRef ds:uri="82b7b544-d520-4ebf-b167-1019f0ccddb0"/>
  </ds:schemaRefs>
</ds:datastoreItem>
</file>

<file path=customXml/itemProps3.xml><?xml version="1.0" encoding="utf-8"?>
<ds:datastoreItem xmlns:ds="http://schemas.openxmlformats.org/officeDocument/2006/customXml" ds:itemID="{5510E181-F23B-49AA-9164-B1F5CE6AEF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2b7b544-d520-4ebf-b167-1019f0ccddb0"/>
    <ds:schemaRef ds:uri="304413a2-5952-4c64-ba1f-e0e12ad2f5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15050</TotalTime>
  <Words>1511</Words>
  <Application>Microsoft Office PowerPoint</Application>
  <PresentationFormat>ワイド画面</PresentationFormat>
  <Paragraphs>139</Paragraphs>
  <Slides>9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8" baseType="lpstr">
      <vt:lpstr>ＭＳ Ｐゴシック</vt:lpstr>
      <vt:lpstr>游ゴシック</vt:lpstr>
      <vt:lpstr>Arial</vt:lpstr>
      <vt:lpstr>Arial Narrow</vt:lpstr>
      <vt:lpstr>Calibri</vt:lpstr>
      <vt:lpstr>Times New Roman</vt:lpstr>
      <vt:lpstr>Wingdings</vt:lpstr>
      <vt:lpstr>Wingdings 2</vt:lpstr>
      <vt:lpstr>Office テーマ</vt:lpstr>
      <vt:lpstr>Summary of satellite meeting on allowed materials for in-vessel components  JT-60SA Tokamak Device Group A. Owada</vt:lpstr>
      <vt:lpstr>1.  Background, motivation, examples from other projects</vt:lpstr>
      <vt:lpstr>2.  QST proposal of allowed materials under consideration</vt:lpstr>
      <vt:lpstr>PowerPoint プレゼンテーション</vt:lpstr>
      <vt:lpstr>END</vt:lpstr>
      <vt:lpstr>Materials on the ITER accepted list and in JT-60SA    1/4</vt:lpstr>
      <vt:lpstr>Materials on the ITER accepted list and in JT-60SA    2/4</vt:lpstr>
      <vt:lpstr>Materials on the ITER accepted list and in JT-60SA    3/4</vt:lpstr>
      <vt:lpstr>Materials on the ITER accepted list and in JT-60SA    4/4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Owada Atsushi</dc:creator>
  <cp:lastModifiedBy>Owada Atsushi</cp:lastModifiedBy>
  <cp:revision>16</cp:revision>
  <dcterms:created xsi:type="dcterms:W3CDTF">2024-10-10T03:24:09Z</dcterms:created>
  <dcterms:modified xsi:type="dcterms:W3CDTF">2025-05-21T08:15:45Z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0x010100422F20AA07BA1D489E8598F146090606</vt:lpwstr>
  </property>
</Properties>
</file>