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11" r:id="rId2"/>
    <p:sldId id="513" r:id="rId3"/>
    <p:sldId id="547" r:id="rId4"/>
    <p:sldId id="568" r:id="rId5"/>
    <p:sldId id="552" r:id="rId6"/>
    <p:sldId id="553" r:id="rId7"/>
    <p:sldId id="550" r:id="rId8"/>
    <p:sldId id="560" r:id="rId9"/>
  </p:sldIdLst>
  <p:sldSz cx="9906000" cy="6858000" type="A4"/>
  <p:notesSz cx="6807200" cy="9939338"/>
  <p:defaultTextStyle>
    <a:defPPr>
      <a:defRPr lang="ja-JP"/>
    </a:defPPr>
    <a:lvl1pPr algn="ctr" rtl="0" fontAlgn="ctr">
      <a:spcBef>
        <a:spcPct val="50000"/>
      </a:spcBef>
      <a:spcAft>
        <a:spcPct val="0"/>
      </a:spcAft>
      <a:defRPr kumimoji="1" b="1" kern="1200">
        <a:solidFill>
          <a:srgbClr val="FFFF00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ctr" rtl="0" fontAlgn="ctr">
      <a:spcBef>
        <a:spcPct val="50000"/>
      </a:spcBef>
      <a:spcAft>
        <a:spcPct val="0"/>
      </a:spcAft>
      <a:defRPr kumimoji="1" b="1" kern="1200">
        <a:solidFill>
          <a:srgbClr val="FFFF00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ctr" rtl="0" fontAlgn="ctr">
      <a:spcBef>
        <a:spcPct val="50000"/>
      </a:spcBef>
      <a:spcAft>
        <a:spcPct val="0"/>
      </a:spcAft>
      <a:defRPr kumimoji="1" b="1" kern="1200">
        <a:solidFill>
          <a:srgbClr val="FFFF00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ctr" rtl="0" fontAlgn="ctr">
      <a:spcBef>
        <a:spcPct val="50000"/>
      </a:spcBef>
      <a:spcAft>
        <a:spcPct val="0"/>
      </a:spcAft>
      <a:defRPr kumimoji="1" b="1" kern="1200">
        <a:solidFill>
          <a:srgbClr val="FFFF00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ctr" rtl="0" fontAlgn="ctr">
      <a:spcBef>
        <a:spcPct val="50000"/>
      </a:spcBef>
      <a:spcAft>
        <a:spcPct val="0"/>
      </a:spcAft>
      <a:defRPr kumimoji="1" b="1" kern="1200">
        <a:solidFill>
          <a:srgbClr val="FFFF00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b="1" kern="1200">
        <a:solidFill>
          <a:srgbClr val="FFFF00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b="1" kern="1200">
        <a:solidFill>
          <a:srgbClr val="FFFF00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b="1" kern="1200">
        <a:solidFill>
          <a:srgbClr val="FFFF00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b="1" kern="1200">
        <a:solidFill>
          <a:srgbClr val="FFFF00"/>
        </a:solidFill>
        <a:latin typeface="Times New Roman" pitchFamily="18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28CC1E-87A8-E13A-40D4-90FBC26B6F23}" name="Fukui Kazuma" initials="" userId="S::fukui.kazuma@qst.go.jp::7a6b6e58-c2a8-4433-a4c4-2bac848ae3c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河野勝己" initials="河野勝己" lastIdx="1" clrIdx="0"/>
  <p:cmAuthor id="2" name="Wanner Manfred" initials="MW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D5FF"/>
    <a:srgbClr val="CC3300"/>
    <a:srgbClr val="008000"/>
    <a:srgbClr val="EFFBEF"/>
    <a:srgbClr val="0066FF"/>
    <a:srgbClr val="FF00FF"/>
    <a:srgbClr val="CC6600"/>
    <a:srgbClr val="CAF2CA"/>
    <a:srgbClr val="CC99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67" autoAdjust="0"/>
    <p:restoredTop sz="96258" autoAdjust="0"/>
  </p:normalViewPr>
  <p:slideViewPr>
    <p:cSldViewPr>
      <p:cViewPr varScale="1">
        <p:scale>
          <a:sx n="66" d="100"/>
          <a:sy n="66" d="100"/>
        </p:scale>
        <p:origin x="1060" y="2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50375" cy="49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0" tIns="46120" rIns="92240" bIns="46120" numCol="1" anchor="t" anchorCtr="0" compatLnSpc="1">
            <a:prstTxWarp prst="textNoShape">
              <a:avLst/>
            </a:prstTxWarp>
          </a:bodyPr>
          <a:lstStyle>
            <a:lvl1pPr algn="l" defTabSz="921872" eaLnBrk="0" fontAlgn="base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221" y="1"/>
            <a:ext cx="2950374" cy="49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0" tIns="46120" rIns="92240" bIns="46120" numCol="1" anchor="t" anchorCtr="0" compatLnSpc="1">
            <a:prstTxWarp prst="textNoShape">
              <a:avLst/>
            </a:prstTxWarp>
          </a:bodyPr>
          <a:lstStyle>
            <a:lvl1pPr algn="r" defTabSz="921872" eaLnBrk="0" fontAlgn="base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EF5601E-ED91-4A2E-8CBE-472C785E21CC}" type="datetimeFigureOut">
              <a:rPr lang="ja-JP" altLang="en-US"/>
              <a:pPr>
                <a:defRPr/>
              </a:pPr>
              <a:t>2025/5/21</a:t>
            </a:fld>
            <a:endParaRPr lang="en-US" altLang="ja-JP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0533"/>
            <a:ext cx="2950375" cy="49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0" tIns="46120" rIns="92240" bIns="46120" numCol="1" anchor="b" anchorCtr="0" compatLnSpc="1">
            <a:prstTxWarp prst="textNoShape">
              <a:avLst/>
            </a:prstTxWarp>
          </a:bodyPr>
          <a:lstStyle>
            <a:lvl1pPr algn="l" defTabSz="921872" eaLnBrk="0" fontAlgn="base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221" y="9440533"/>
            <a:ext cx="2950374" cy="49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0" tIns="46120" rIns="92240" bIns="46120" numCol="1" anchor="b" anchorCtr="0" compatLnSpc="1">
            <a:prstTxWarp prst="textNoShape">
              <a:avLst/>
            </a:prstTxWarp>
          </a:bodyPr>
          <a:lstStyle>
            <a:lvl1pPr algn="r" defTabSz="921872" eaLnBrk="0" fontAlgn="base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603AFCE-46D2-40D0-9484-1BDBAF18E74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857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50375" cy="49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88" tIns="47844" rIns="95688" bIns="47844" numCol="1" anchor="t" anchorCtr="0" compatLnSpc="1">
            <a:prstTxWarp prst="textNoShape">
              <a:avLst/>
            </a:prstTxWarp>
          </a:bodyPr>
          <a:lstStyle>
            <a:lvl1pPr algn="l" defTabSz="957151" fontAlgn="base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221" y="1"/>
            <a:ext cx="2950374" cy="49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88" tIns="47844" rIns="95688" bIns="47844" numCol="1" anchor="t" anchorCtr="0" compatLnSpc="1">
            <a:prstTxWarp prst="textNoShape">
              <a:avLst/>
            </a:prstTxWarp>
          </a:bodyPr>
          <a:lstStyle>
            <a:lvl1pPr algn="r" defTabSz="957151" fontAlgn="base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6125"/>
            <a:ext cx="538321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39" y="4721066"/>
            <a:ext cx="5446723" cy="44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88" tIns="47844" rIns="95688" bIns="47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2132"/>
            <a:ext cx="2950375" cy="49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88" tIns="47844" rIns="95688" bIns="47844" numCol="1" anchor="b" anchorCtr="0" compatLnSpc="1">
            <a:prstTxWarp prst="textNoShape">
              <a:avLst/>
            </a:prstTxWarp>
          </a:bodyPr>
          <a:lstStyle>
            <a:lvl1pPr algn="l" defTabSz="957151" fontAlgn="base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221" y="9442132"/>
            <a:ext cx="2950374" cy="49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88" tIns="47844" rIns="95688" bIns="47844" numCol="1" anchor="b" anchorCtr="0" compatLnSpc="1">
            <a:prstTxWarp prst="textNoShape">
              <a:avLst/>
            </a:prstTxWarp>
          </a:bodyPr>
          <a:lstStyle>
            <a:lvl1pPr algn="r" defTabSz="957151" fontAlgn="base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0C7B723-F535-4031-8E36-CC3A835222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2106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6127F-3CBC-4270-8DFC-71ADF58B79D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BF39D-2614-45A6-8195-1191877672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629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629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05CD8-BB90-4380-9884-170335FB7DD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6096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95300" y="990600"/>
            <a:ext cx="8915400" cy="5638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25907-B098-4E5D-8806-4673D300E37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53500" y="6359013"/>
            <a:ext cx="9144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C3FB8-3D2D-4B1C-A1A5-2E9F21B573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08CDB-4273-4949-A8DE-8E79492F76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990600"/>
            <a:ext cx="43815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990600"/>
            <a:ext cx="43815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F53A8-B965-4EF6-AD34-D0A63739293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C70E6-F259-476B-A7F9-79FF77841E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399F2-DD15-4CF5-9699-B31133AD0E4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BE3CB-A874-4EB6-A123-D9BF3B5BAE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7BB7A-D3B5-4206-848B-14D3D33B12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67880-18B2-4C79-B338-E16741C433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3"/>
          <p:cNvGrpSpPr>
            <a:grpSpLocks/>
          </p:cNvGrpSpPr>
          <p:nvPr userDrawn="1"/>
        </p:nvGrpSpPr>
        <p:grpSpPr bwMode="auto">
          <a:xfrm>
            <a:off x="0" y="668338"/>
            <a:ext cx="9829800" cy="139700"/>
            <a:chOff x="0" y="443"/>
            <a:chExt cx="6192" cy="88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gray">
            <a:xfrm>
              <a:off x="0" y="474"/>
              <a:ext cx="6156" cy="57"/>
            </a:xfrm>
            <a:prstGeom prst="rect">
              <a:avLst/>
            </a:prstGeom>
            <a:gradFill rotWithShape="0">
              <a:gsLst>
                <a:gs pos="0">
                  <a:srgbClr val="858585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6323" tIns="48161" rIns="96323" bIns="48161" anchor="ctr"/>
            <a:lstStyle/>
            <a:p>
              <a:pPr fontAlgn="base">
                <a:spcBef>
                  <a:spcPct val="0"/>
                </a:spcBef>
                <a:defRPr/>
              </a:pPr>
              <a:endParaRPr lang="ja-JP" altLang="ja-JP" sz="2500" b="0">
                <a:solidFill>
                  <a:srgbClr val="000000"/>
                </a:solidFill>
                <a:latin typeface="ＭＳ Ｐゴシック" pitchFamily="50" charset="-128"/>
                <a:ea typeface="Arial Unicode MS" pitchFamily="50" charset="-128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gray">
            <a:xfrm>
              <a:off x="0" y="443"/>
              <a:ext cx="6192" cy="57"/>
            </a:xfrm>
            <a:prstGeom prst="rect">
              <a:avLst/>
            </a:prstGeom>
            <a:gradFill rotWithShape="0">
              <a:gsLst>
                <a:gs pos="0">
                  <a:srgbClr val="0705FF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6323" tIns="48161" rIns="96323" bIns="48161" anchor="ctr"/>
            <a:lstStyle/>
            <a:p>
              <a:pPr fontAlgn="base">
                <a:spcBef>
                  <a:spcPct val="0"/>
                </a:spcBef>
                <a:defRPr/>
              </a:pPr>
              <a:endParaRPr lang="ja-JP" altLang="ja-JP" sz="2500" b="0">
                <a:solidFill>
                  <a:srgbClr val="000000"/>
                </a:solidFill>
                <a:latin typeface="ＭＳ Ｐゴシック" pitchFamily="50" charset="-128"/>
                <a:ea typeface="Arial Unicode MS" pitchFamily="50" charset="-128"/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990600"/>
            <a:ext cx="8915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91600" y="533400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kumimoji="0" sz="1500" b="0">
                <a:solidFill>
                  <a:schemeClr val="tx1"/>
                </a:solidFill>
                <a:latin typeface="ＭＳ Ｐゴシック" pitchFamily="50" charset="-128"/>
                <a:ea typeface="Arial Unicode MS" pitchFamily="50" charset="-128"/>
              </a:defRPr>
            </a:lvl1pPr>
          </a:lstStyle>
          <a:p>
            <a:pPr>
              <a:defRPr/>
            </a:pPr>
            <a:fld id="{9B90C760-8F34-4C04-8F44-F5C058FE19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2" name="Picture 10" descr="logo6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96200" y="0"/>
            <a:ext cx="22098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  <a:cs typeface="Arial Unicode MS" pitchFamily="50" charset="-128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  <a:cs typeface="Arial Unicode MS" pitchFamily="50" charset="-128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  <a:cs typeface="Arial Unicode MS" pitchFamily="50" charset="-128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  <a:cs typeface="Arial Unicode MS" pitchFamily="50" charset="-128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  <a:cs typeface="Arial Unicode MS" pitchFamily="50" charset="-128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  <a:cs typeface="Arial Unicode MS" pitchFamily="50" charset="-128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  <a:cs typeface="Arial Unicode MS" pitchFamily="50" charset="-128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  <a:cs typeface="Arial Unicode MS" pitchFamily="50" charset="-128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har char="–"/>
        <a:defRPr kumimoji="1" sz="1900">
          <a:solidFill>
            <a:schemeClr val="tx1"/>
          </a:solidFill>
          <a:latin typeface="+mn-lt"/>
          <a:ea typeface="+mn-ea"/>
          <a:cs typeface="+mn-cs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Char char="•"/>
        <a:defRPr kumimoji="1" sz="1700">
          <a:solidFill>
            <a:schemeClr val="tx1"/>
          </a:solidFill>
          <a:latin typeface="+mn-lt"/>
          <a:ea typeface="+mn-ea"/>
          <a:cs typeface="+mn-cs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  <a:cs typeface="+mn-cs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  <a:cs typeface="+mn-cs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  <a:cs typeface="+mn-cs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  <a:cs typeface="+mn-cs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  <a:cs typeface="+mn-cs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F23E2E-4785-4AC5-B004-F9ACA20F2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575" y="2136776"/>
            <a:ext cx="9086850" cy="1470025"/>
          </a:xfrm>
        </p:spPr>
        <p:txBody>
          <a:bodyPr/>
          <a:lstStyle/>
          <a:p>
            <a:r>
              <a:rPr kumimoji="1"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Cryopump installation status</a:t>
            </a:r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1DCCC2E-01D3-4C17-8080-24C49EA2F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4721224"/>
            <a:ext cx="6934200" cy="917575"/>
          </a:xfrm>
        </p:spPr>
        <p:txBody>
          <a:bodyPr/>
          <a:lstStyle/>
          <a:p>
            <a:pPr algn="r"/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 Fukui</a:t>
            </a:r>
          </a:p>
          <a:p>
            <a:pPr algn="r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JT-60SA Magnet system group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0E2A19-39ED-40E1-8657-6B4D99A85F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E6127F-3CBC-4270-8DFC-71ADF58B79D4}" type="slidenum">
              <a:rPr lang="en-US" altLang="ja-JP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</a:t>
            </a:fld>
            <a:endParaRPr lang="en-US" altLang="ja-JP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5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0ED618-D8F8-6B1B-3AE8-6B8F2EC7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endParaRPr kumimoji="1" lang="ja-JP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1C0769-2EB3-5739-52A1-9673232C42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EC3FB8-3D2D-4B1C-A1A5-2E9F21B57386}" type="slidenum">
              <a:rPr lang="en-US" altLang="ja-JP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en-US" altLang="ja-JP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EF9DD5B2-B123-E060-3B6B-1E3436FEF803}"/>
              </a:ext>
            </a:extLst>
          </p:cNvPr>
          <p:cNvSpPr txBox="1">
            <a:spLocks/>
          </p:cNvSpPr>
          <p:nvPr/>
        </p:nvSpPr>
        <p:spPr>
          <a:xfrm>
            <a:off x="236264" y="838200"/>
            <a:ext cx="9433472" cy="5844663"/>
          </a:xfrm>
          <a:prstGeom prst="rect">
            <a:avLst/>
          </a:prstGeom>
        </p:spPr>
        <p:txBody>
          <a:bodyPr/>
          <a:lstStyle>
            <a:lvl1pPr marL="195263" indent="-195263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573088" indent="-187325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2pPr>
            <a:lvl3pPr marL="952500" indent="-188913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3pPr>
            <a:lvl4pPr marL="1331913" indent="-1841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4pPr>
            <a:lvl5pPr marL="1709738" indent="-18415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5pPr>
            <a:lvl6pPr marL="2166938" indent="-18415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6pPr>
            <a:lvl7pPr marL="2624138" indent="-18415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7pPr>
            <a:lvl8pPr marL="3081338" indent="-18415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8pPr>
            <a:lvl9pPr marL="3538538" indent="-18415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4080"/>
                </a:solidFill>
                <a:latin typeface="+mn-lt"/>
                <a:ea typeface="+mn-ea"/>
              </a:defRPr>
            </a:lvl9pPr>
          </a:lstStyle>
          <a:p>
            <a:pPr marL="0" indent="0" algn="just" defTabSz="914400">
              <a:buNone/>
            </a:pPr>
            <a:r>
              <a:rPr lang="en-US" altLang="ja-JP" sz="2400" u="sng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cryopump support installation</a:t>
            </a:r>
            <a:endParaRPr lang="en-US" altLang="ja-JP" b="0" kern="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ja-JP" sz="2400" u="sng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cryopump assembly</a:t>
            </a:r>
          </a:p>
          <a:p>
            <a:pPr marL="0" indent="0" algn="just">
              <a:buNone/>
            </a:pPr>
            <a:r>
              <a:rPr lang="en-US" altLang="ja-JP" sz="1800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2.1 Dimensional check of vertical ports</a:t>
            </a:r>
          </a:p>
          <a:p>
            <a:pPr marL="0" indent="0" algn="just">
              <a:buNone/>
            </a:pPr>
            <a:r>
              <a:rPr lang="en-US" altLang="ja-JP" sz="1800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2.2 Piping assembly</a:t>
            </a:r>
          </a:p>
          <a:p>
            <a:pPr marL="0" indent="0" algn="just">
              <a:buNone/>
            </a:pPr>
            <a:r>
              <a:rPr lang="en-US" altLang="ja-JP" sz="2400" u="sng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Whole schedule and Conclusion</a:t>
            </a:r>
          </a:p>
        </p:txBody>
      </p:sp>
    </p:spTree>
    <p:extLst>
      <p:ext uri="{BB962C8B-B14F-4D97-AF65-F5344CB8AC3E}">
        <p14:creationId xmlns:p14="http://schemas.microsoft.com/office/powerpoint/2010/main" val="1739316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5DEDF-51D0-17CB-482B-514AD3CAA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A13AD3-07DF-6DBF-4E4E-F0B6C44F3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support installation</a:t>
            </a:r>
            <a:endParaRPr kumimoji="1" lang="ja-JP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3C0D16-11F2-B479-5CDE-08C0525F2D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EC3FB8-3D2D-4B1C-A1A5-2E9F21B57386}" type="slidenum">
              <a:rPr lang="en-US" altLang="ja-JP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3</a:t>
            </a:fld>
            <a:endParaRPr lang="en-US" altLang="ja-JP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A02F1BF-81F4-522B-7601-0543901A7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71" y="1197365"/>
            <a:ext cx="4080293" cy="2434688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DDF4F76B-4F1A-EA12-3741-C8034C392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64" y="3804990"/>
            <a:ext cx="3248231" cy="2434688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8975CAB-385C-F1DE-FDF4-3F37F18B1CE4}"/>
              </a:ext>
            </a:extLst>
          </p:cNvPr>
          <p:cNvSpPr txBox="1"/>
          <p:nvPr/>
        </p:nvSpPr>
        <p:spPr>
          <a:xfrm>
            <a:off x="3878589" y="5879586"/>
            <a:ext cx="96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b="0" dirty="0">
                <a:solidFill>
                  <a:schemeClr val="accent6">
                    <a:lumMod val="75000"/>
                  </a:schemeClr>
                </a:solidFill>
              </a:rPr>
              <a:t>VV wall</a:t>
            </a:r>
            <a:endParaRPr kumimoji="1" lang="ja-JP" altLang="en-US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矢印: 右 33">
            <a:extLst>
              <a:ext uri="{FF2B5EF4-FFF2-40B4-BE49-F238E27FC236}">
                <a16:creationId xmlns:a16="http://schemas.microsoft.com/office/drawing/2014/main" id="{25FD1222-A335-D175-FE0E-265442166BE5}"/>
              </a:ext>
            </a:extLst>
          </p:cNvPr>
          <p:cNvSpPr/>
          <p:nvPr/>
        </p:nvSpPr>
        <p:spPr bwMode="auto">
          <a:xfrm rot="11200219">
            <a:off x="3475362" y="5759327"/>
            <a:ext cx="457200" cy="40011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4E87DBD-2E3B-6901-7756-CE498DA1B393}"/>
              </a:ext>
            </a:extLst>
          </p:cNvPr>
          <p:cNvSpPr txBox="1"/>
          <p:nvPr/>
        </p:nvSpPr>
        <p:spPr>
          <a:xfrm>
            <a:off x="4360463" y="797254"/>
            <a:ext cx="1727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b="0" dirty="0">
                <a:solidFill>
                  <a:schemeClr val="accent6">
                    <a:lumMod val="75000"/>
                  </a:schemeClr>
                </a:solidFill>
              </a:rPr>
              <a:t>Positioning plate</a:t>
            </a:r>
            <a:endParaRPr kumimoji="1" lang="ja-JP" altLang="en-US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8F7A12D6-CCA1-01E2-5632-6CD890662FAD}"/>
              </a:ext>
            </a:extLst>
          </p:cNvPr>
          <p:cNvCxnSpPr>
            <a:cxnSpLocks/>
            <a:stCxn id="35" idx="2"/>
          </p:cNvCxnSpPr>
          <p:nvPr/>
        </p:nvCxnSpPr>
        <p:spPr bwMode="auto">
          <a:xfrm flipH="1">
            <a:off x="2684064" y="1166586"/>
            <a:ext cx="2540376" cy="8764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351A6A5-4A04-9868-EC23-21CF30389877}"/>
              </a:ext>
            </a:extLst>
          </p:cNvPr>
          <p:cNvSpPr txBox="1"/>
          <p:nvPr/>
        </p:nvSpPr>
        <p:spPr>
          <a:xfrm>
            <a:off x="3904468" y="5169831"/>
            <a:ext cx="119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b="0" dirty="0">
                <a:solidFill>
                  <a:schemeClr val="accent6">
                    <a:lumMod val="75000"/>
                  </a:schemeClr>
                </a:solidFill>
              </a:rPr>
              <a:t>Jig support</a:t>
            </a:r>
            <a:endParaRPr kumimoji="1" lang="ja-JP" altLang="en-US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7481B720-A5AD-5C92-1016-EECB84DC8AA2}"/>
              </a:ext>
            </a:extLst>
          </p:cNvPr>
          <p:cNvCxnSpPr>
            <a:cxnSpLocks/>
            <a:stCxn id="41" idx="1"/>
          </p:cNvCxnSpPr>
          <p:nvPr/>
        </p:nvCxnSpPr>
        <p:spPr bwMode="auto">
          <a:xfrm flipH="1" flipV="1">
            <a:off x="1922064" y="5014820"/>
            <a:ext cx="1982404" cy="3396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07242221-E4FD-E193-4714-6C70737A0021}"/>
              </a:ext>
            </a:extLst>
          </p:cNvPr>
          <p:cNvCxnSpPr>
            <a:cxnSpLocks/>
            <a:stCxn id="41" idx="0"/>
          </p:cNvCxnSpPr>
          <p:nvPr/>
        </p:nvCxnSpPr>
        <p:spPr bwMode="auto">
          <a:xfrm flipV="1">
            <a:off x="4503385" y="4407624"/>
            <a:ext cx="2023545" cy="7622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9537CCF-E1CC-9725-C890-651394486EE7}"/>
              </a:ext>
            </a:extLst>
          </p:cNvPr>
          <p:cNvSpPr txBox="1"/>
          <p:nvPr/>
        </p:nvSpPr>
        <p:spPr>
          <a:xfrm>
            <a:off x="5224439" y="500334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b="0" dirty="0">
                <a:solidFill>
                  <a:schemeClr val="accent6">
                    <a:lumMod val="75000"/>
                  </a:schemeClr>
                </a:solidFill>
              </a:rPr>
              <a:t>The 3 supports will be adjusted by using a positioning jig.</a:t>
            </a:r>
          </a:p>
          <a:p>
            <a:pPr algn="l"/>
            <a:r>
              <a:rPr lang="en-US" altLang="ja-JP" b="0" dirty="0">
                <a:solidFill>
                  <a:schemeClr val="accent6">
                    <a:lumMod val="75000"/>
                  </a:schemeClr>
                </a:solidFill>
              </a:rPr>
              <a:t>Tolerance to horizontal axis will be adjusted to be within 1 mm.</a:t>
            </a:r>
          </a:p>
          <a:p>
            <a:pPr algn="l"/>
            <a:r>
              <a:rPr kumimoji="1" lang="en-US" altLang="ja-JP" b="0" dirty="0">
                <a:solidFill>
                  <a:schemeClr val="accent6">
                    <a:lumMod val="75000"/>
                  </a:schemeClr>
                </a:solidFill>
              </a:rPr>
              <a:t>Installation will start from the end of </a:t>
            </a:r>
            <a:r>
              <a:rPr lang="en-US" altLang="ja-JP" b="0" dirty="0">
                <a:solidFill>
                  <a:schemeClr val="accent6">
                    <a:lumMod val="75000"/>
                  </a:schemeClr>
                </a:solidFill>
              </a:rPr>
              <a:t>May.</a:t>
            </a:r>
            <a:endParaRPr kumimoji="1" lang="ja-JP" altLang="en-US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257A485-BC3C-7F72-EC98-E2CD10045F67}"/>
              </a:ext>
            </a:extLst>
          </p:cNvPr>
          <p:cNvSpPr txBox="1"/>
          <p:nvPr/>
        </p:nvSpPr>
        <p:spPr>
          <a:xfrm>
            <a:off x="4424931" y="2262468"/>
            <a:ext cx="1439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b="0" dirty="0">
                <a:solidFill>
                  <a:schemeClr val="accent6">
                    <a:lumMod val="75000"/>
                  </a:schemeClr>
                </a:solidFill>
              </a:rPr>
              <a:t>Holes for a laser tracker</a:t>
            </a:r>
            <a:endParaRPr kumimoji="1" lang="ja-JP" altLang="en-US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85D5CA40-FBC7-D164-FB8D-BF581E8CED69}"/>
              </a:ext>
            </a:extLst>
          </p:cNvPr>
          <p:cNvCxnSpPr>
            <a:cxnSpLocks/>
            <a:stCxn id="3" idx="1"/>
          </p:cNvCxnSpPr>
          <p:nvPr/>
        </p:nvCxnSpPr>
        <p:spPr bwMode="auto">
          <a:xfrm flipH="1" flipV="1">
            <a:off x="1600200" y="2215957"/>
            <a:ext cx="2824731" cy="3696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62F69F00-9CB8-16FB-2FD5-9F7595BB3F5A}"/>
              </a:ext>
            </a:extLst>
          </p:cNvPr>
          <p:cNvCxnSpPr>
            <a:cxnSpLocks/>
          </p:cNvCxnSpPr>
          <p:nvPr/>
        </p:nvCxnSpPr>
        <p:spPr bwMode="auto">
          <a:xfrm>
            <a:off x="5680493" y="2572959"/>
            <a:ext cx="597438" cy="5635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4D4F7233-3BF6-DC88-3BD9-72A6D82A9AAF}"/>
              </a:ext>
            </a:extLst>
          </p:cNvPr>
          <p:cNvGrpSpPr/>
          <p:nvPr/>
        </p:nvGrpSpPr>
        <p:grpSpPr>
          <a:xfrm>
            <a:off x="6793854" y="981920"/>
            <a:ext cx="2918221" cy="1666163"/>
            <a:chOff x="255917" y="1828800"/>
            <a:chExt cx="4137303" cy="2362200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2BD41C57-0DBD-DCEC-767A-3EB874401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917" y="1828800"/>
              <a:ext cx="4137303" cy="2362200"/>
            </a:xfrm>
            <a:prstGeom prst="rect">
              <a:avLst/>
            </a:prstGeom>
          </p:spPr>
        </p:pic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20D32F7A-AE88-F762-FADB-9FA091E1598E}"/>
                </a:ext>
              </a:extLst>
            </p:cNvPr>
            <p:cNvSpPr/>
            <p:nvPr/>
          </p:nvSpPr>
          <p:spPr bwMode="auto">
            <a:xfrm>
              <a:off x="1828800" y="3060700"/>
              <a:ext cx="381000" cy="3810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68720E26-19BB-10AE-2112-7737A50F16C1}"/>
                </a:ext>
              </a:extLst>
            </p:cNvPr>
            <p:cNvSpPr/>
            <p:nvPr/>
          </p:nvSpPr>
          <p:spPr bwMode="auto">
            <a:xfrm>
              <a:off x="2241550" y="2819400"/>
              <a:ext cx="381000" cy="3810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D88D38DC-036F-E9BE-4719-B82F349C4AB0}"/>
                </a:ext>
              </a:extLst>
            </p:cNvPr>
            <p:cNvSpPr/>
            <p:nvPr/>
          </p:nvSpPr>
          <p:spPr bwMode="auto">
            <a:xfrm>
              <a:off x="2622550" y="3009900"/>
              <a:ext cx="381000" cy="3810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22C5E31D-D37E-8184-B779-C4EB2F1A8576}"/>
              </a:ext>
            </a:extLst>
          </p:cNvPr>
          <p:cNvCxnSpPr>
            <a:cxnSpLocks/>
          </p:cNvCxnSpPr>
          <p:nvPr/>
        </p:nvCxnSpPr>
        <p:spPr bwMode="auto">
          <a:xfrm>
            <a:off x="6051269" y="983068"/>
            <a:ext cx="871813" cy="17475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0" name="図 29">
            <a:extLst>
              <a:ext uri="{FF2B5EF4-FFF2-40B4-BE49-F238E27FC236}">
                <a16:creationId xmlns:a16="http://schemas.microsoft.com/office/drawing/2014/main" id="{8DA7369E-208E-40D8-464E-47BB3407D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954" y="2161120"/>
            <a:ext cx="2335478" cy="2852345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3043784-8C66-C8D6-2873-E9878C8D9011}"/>
              </a:ext>
            </a:extLst>
          </p:cNvPr>
          <p:cNvSpPr txBox="1"/>
          <p:nvPr/>
        </p:nvSpPr>
        <p:spPr>
          <a:xfrm>
            <a:off x="7846901" y="4665292"/>
            <a:ext cx="96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b="0" dirty="0">
                <a:solidFill>
                  <a:schemeClr val="accent6">
                    <a:lumMod val="75000"/>
                  </a:schemeClr>
                </a:solidFill>
              </a:rPr>
              <a:t>VV wall</a:t>
            </a:r>
            <a:endParaRPr kumimoji="1" lang="ja-JP" altLang="en-US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218FF54D-D31F-CAB0-8519-396CA24FDB7D}"/>
              </a:ext>
            </a:extLst>
          </p:cNvPr>
          <p:cNvSpPr/>
          <p:nvPr/>
        </p:nvSpPr>
        <p:spPr bwMode="auto">
          <a:xfrm rot="12971234">
            <a:off x="7432056" y="4424201"/>
            <a:ext cx="457200" cy="40011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689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209D5E-8785-D3FA-6B32-12AD131414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EC3FB8-3D2D-4B1C-A1A5-2E9F21B57386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E092AD1-C013-C6F4-5A16-D639ECC6F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077200" cy="609600"/>
          </a:xfrm>
        </p:spPr>
        <p:txBody>
          <a:bodyPr/>
          <a:lstStyle/>
          <a:p>
            <a:r>
              <a:rPr kumimoji="1"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Jig to adjust support position</a:t>
            </a:r>
            <a:endParaRPr kumimoji="1" lang="ja-JP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69D225D-BBDB-5DC9-8B48-016D2533B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6" y="838201"/>
            <a:ext cx="3454400" cy="25908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905EF7C-707B-2026-87CC-E870C3255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663" y="835232"/>
            <a:ext cx="3454400" cy="25908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731DA54-5A33-5C50-7A9B-F7F108838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2702" y="1524000"/>
            <a:ext cx="2703298" cy="161304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640DB81-B7A0-5BE5-266F-23EBF88C89BE}"/>
              </a:ext>
            </a:extLst>
          </p:cNvPr>
          <p:cNvSpPr txBox="1"/>
          <p:nvPr/>
        </p:nvSpPr>
        <p:spPr>
          <a:xfrm>
            <a:off x="42743" y="838201"/>
            <a:ext cx="27090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b="0" dirty="0">
                <a:solidFill>
                  <a:schemeClr val="tx1"/>
                </a:solidFill>
              </a:rPr>
              <a:t>① </a:t>
            </a:r>
            <a:r>
              <a:rPr kumimoji="1" lang="en-US" altLang="ja-JP" b="0" dirty="0">
                <a:solidFill>
                  <a:schemeClr val="tx1"/>
                </a:solidFill>
              </a:rPr>
              <a:t>Jig supports on VV wall</a:t>
            </a:r>
            <a:endParaRPr kumimoji="1" lang="ja-JP" altLang="en-US" b="0" dirty="0">
              <a:solidFill>
                <a:schemeClr val="tx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FAE5C1B-4B16-5696-6C5D-A0BBCAE8873E}"/>
              </a:ext>
            </a:extLst>
          </p:cNvPr>
          <p:cNvSpPr txBox="1"/>
          <p:nvPr/>
        </p:nvSpPr>
        <p:spPr>
          <a:xfrm>
            <a:off x="3663663" y="835232"/>
            <a:ext cx="18261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ja-JP" altLang="en-US" b="0" dirty="0">
                <a:solidFill>
                  <a:schemeClr val="tx1"/>
                </a:solidFill>
              </a:rPr>
              <a:t>② </a:t>
            </a:r>
            <a:r>
              <a:rPr lang="en-US" altLang="ja-JP" b="0" dirty="0">
                <a:solidFill>
                  <a:schemeClr val="tx1"/>
                </a:solidFill>
              </a:rPr>
              <a:t>Jig installation</a:t>
            </a:r>
            <a:endParaRPr kumimoji="1" lang="ja-JP" altLang="en-US" b="0" dirty="0">
              <a:solidFill>
                <a:schemeClr val="tx1"/>
              </a:solidFill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2A5199F9-92FF-6121-F98B-0A3209D0D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07" y="3505201"/>
            <a:ext cx="3454399" cy="2590799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C83EA32-B050-5A97-7E61-35CD4E024F89}"/>
              </a:ext>
            </a:extLst>
          </p:cNvPr>
          <p:cNvSpPr txBox="1"/>
          <p:nvPr/>
        </p:nvSpPr>
        <p:spPr>
          <a:xfrm>
            <a:off x="37607" y="3505201"/>
            <a:ext cx="18133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ja-JP" altLang="en-US" b="0" dirty="0">
                <a:solidFill>
                  <a:schemeClr val="tx1"/>
                </a:solidFill>
              </a:rPr>
              <a:t>③ </a:t>
            </a:r>
            <a:r>
              <a:rPr lang="en-US" altLang="ja-JP" b="0" dirty="0">
                <a:solidFill>
                  <a:schemeClr val="tx1"/>
                </a:solidFill>
              </a:rPr>
              <a:t>Jig adjustment</a:t>
            </a:r>
            <a:endParaRPr kumimoji="1" lang="ja-JP" altLang="en-US" b="0" dirty="0">
              <a:solidFill>
                <a:schemeClr val="tx1"/>
              </a:solidFill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BEF035FC-403D-F31C-D245-0547BD7AA0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9993" y="3505200"/>
            <a:ext cx="2027110" cy="2590799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E92E212-B54A-2905-D65B-EA134F60A8C5}"/>
              </a:ext>
            </a:extLst>
          </p:cNvPr>
          <p:cNvSpPr/>
          <p:nvPr/>
        </p:nvSpPr>
        <p:spPr bwMode="auto">
          <a:xfrm>
            <a:off x="1524000" y="4079173"/>
            <a:ext cx="609600" cy="6096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6AC9FB5F-0F83-BCA1-C847-050AAC200852}"/>
              </a:ext>
            </a:extLst>
          </p:cNvPr>
          <p:cNvCxnSpPr>
            <a:cxnSpLocks/>
            <a:stCxn id="22" idx="3"/>
          </p:cNvCxnSpPr>
          <p:nvPr/>
        </p:nvCxnSpPr>
        <p:spPr bwMode="auto">
          <a:xfrm>
            <a:off x="2133600" y="4383973"/>
            <a:ext cx="148639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19C63656-5259-CEFC-3A4C-E42F1EFAF7C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867400" y="1371600"/>
            <a:ext cx="2162508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FEFF5B6-5493-626F-1D12-5750884B8D66}"/>
              </a:ext>
            </a:extLst>
          </p:cNvPr>
          <p:cNvSpPr txBox="1"/>
          <p:nvPr/>
        </p:nvSpPr>
        <p:spPr>
          <a:xfrm>
            <a:off x="8945481" y="1524000"/>
            <a:ext cx="9605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0" dirty="0">
                <a:solidFill>
                  <a:schemeClr val="tx1"/>
                </a:solidFill>
              </a:rPr>
              <a:t>Jig plate</a:t>
            </a:r>
            <a:endParaRPr kumimoji="1" lang="ja-JP" altLang="en-US" b="0" dirty="0">
              <a:solidFill>
                <a:schemeClr val="tx1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ADE74A1-0BD5-6BDA-707B-03666D6C433D}"/>
              </a:ext>
            </a:extLst>
          </p:cNvPr>
          <p:cNvSpPr txBox="1"/>
          <p:nvPr/>
        </p:nvSpPr>
        <p:spPr>
          <a:xfrm>
            <a:off x="4690504" y="3021074"/>
            <a:ext cx="19223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0" dirty="0">
                <a:solidFill>
                  <a:schemeClr val="tx1"/>
                </a:solidFill>
              </a:rPr>
              <a:t>Cryopump support</a:t>
            </a:r>
            <a:endParaRPr kumimoji="1" lang="ja-JP" altLang="en-US" b="0" dirty="0">
              <a:solidFill>
                <a:schemeClr val="tx1"/>
              </a:solidFill>
            </a:endParaRP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171BD4EB-6249-545E-503A-D2289A1EE49B}"/>
              </a:ext>
            </a:extLst>
          </p:cNvPr>
          <p:cNvCxnSpPr>
            <a:cxnSpLocks/>
            <a:stCxn id="32" idx="1"/>
          </p:cNvCxnSpPr>
          <p:nvPr/>
        </p:nvCxnSpPr>
        <p:spPr bwMode="auto">
          <a:xfrm flipH="1" flipV="1">
            <a:off x="4185266" y="2602975"/>
            <a:ext cx="505238" cy="6027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7" name="図 36">
            <a:extLst>
              <a:ext uri="{FF2B5EF4-FFF2-40B4-BE49-F238E27FC236}">
                <a16:creationId xmlns:a16="http://schemas.microsoft.com/office/drawing/2014/main" id="{D28A1C2F-A50F-6DF1-C066-03FD1A198D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2178" y="3505200"/>
            <a:ext cx="3700443" cy="2155088"/>
          </a:xfrm>
          <a:prstGeom prst="rect">
            <a:avLst/>
          </a:prstGeom>
        </p:spPr>
      </p:pic>
      <p:sp>
        <p:nvSpPr>
          <p:cNvPr id="38" name="楕円 37">
            <a:extLst>
              <a:ext uri="{FF2B5EF4-FFF2-40B4-BE49-F238E27FC236}">
                <a16:creationId xmlns:a16="http://schemas.microsoft.com/office/drawing/2014/main" id="{7A1C9B2B-90AD-CA25-2AE7-0FD06DCDEF96}"/>
              </a:ext>
            </a:extLst>
          </p:cNvPr>
          <p:cNvSpPr/>
          <p:nvPr/>
        </p:nvSpPr>
        <p:spPr bwMode="auto">
          <a:xfrm>
            <a:off x="7117073" y="4393446"/>
            <a:ext cx="1111537" cy="914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B8C8DB6F-65D5-7459-0052-4FB0DC41099C}"/>
              </a:ext>
            </a:extLst>
          </p:cNvPr>
          <p:cNvSpPr/>
          <p:nvPr/>
        </p:nvSpPr>
        <p:spPr bwMode="auto">
          <a:xfrm>
            <a:off x="6364192" y="5009364"/>
            <a:ext cx="835549" cy="68876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1B900E4F-7BA3-E3C0-858F-63FB1EEDC8D1}"/>
              </a:ext>
            </a:extLst>
          </p:cNvPr>
          <p:cNvSpPr/>
          <p:nvPr/>
        </p:nvSpPr>
        <p:spPr bwMode="auto">
          <a:xfrm>
            <a:off x="7993406" y="4506262"/>
            <a:ext cx="835549" cy="68876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5D26452-25B2-A0DA-3283-A2782DF3AB78}"/>
              </a:ext>
            </a:extLst>
          </p:cNvPr>
          <p:cNvSpPr txBox="1"/>
          <p:nvPr/>
        </p:nvSpPr>
        <p:spPr>
          <a:xfrm>
            <a:off x="5970988" y="5683405"/>
            <a:ext cx="36028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b="0" dirty="0">
                <a:solidFill>
                  <a:schemeClr val="tx1"/>
                </a:solidFill>
              </a:rPr>
              <a:t>3 of cryopump supports can be mounted on the jig plate</a:t>
            </a:r>
            <a:endParaRPr kumimoji="1" lang="ja-JP" altLang="en-US" b="0" dirty="0">
              <a:solidFill>
                <a:schemeClr val="tx1"/>
              </a:solidFill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532830FF-9791-2839-1810-EB5DC68785C5}"/>
              </a:ext>
            </a:extLst>
          </p:cNvPr>
          <p:cNvCxnSpPr>
            <a:cxnSpLocks/>
          </p:cNvCxnSpPr>
          <p:nvPr/>
        </p:nvCxnSpPr>
        <p:spPr bwMode="auto">
          <a:xfrm flipH="1">
            <a:off x="7543800" y="2349357"/>
            <a:ext cx="228600" cy="1613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3536B658-7531-B817-1A0F-997235AEA93A}"/>
              </a:ext>
            </a:extLst>
          </p:cNvPr>
          <p:cNvCxnSpPr>
            <a:cxnSpLocks/>
          </p:cNvCxnSpPr>
          <p:nvPr/>
        </p:nvCxnSpPr>
        <p:spPr bwMode="auto">
          <a:xfrm flipH="1">
            <a:off x="1524000" y="2007379"/>
            <a:ext cx="475824" cy="5955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79341045-A25C-86F8-A2E0-02EB9CA13756}"/>
              </a:ext>
            </a:extLst>
          </p:cNvPr>
          <p:cNvCxnSpPr>
            <a:cxnSpLocks/>
            <a:stCxn id="12" idx="1"/>
          </p:cNvCxnSpPr>
          <p:nvPr/>
        </p:nvCxnSpPr>
        <p:spPr bwMode="auto">
          <a:xfrm flipH="1" flipV="1">
            <a:off x="1524000" y="1524000"/>
            <a:ext cx="475824" cy="4849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5B8D1E6-48FE-941A-848C-093A913624A8}"/>
              </a:ext>
            </a:extLst>
          </p:cNvPr>
          <p:cNvSpPr txBox="1"/>
          <p:nvPr/>
        </p:nvSpPr>
        <p:spPr>
          <a:xfrm>
            <a:off x="1999824" y="1824245"/>
            <a:ext cx="12939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0" dirty="0">
                <a:solidFill>
                  <a:schemeClr val="tx1"/>
                </a:solidFill>
              </a:rPr>
              <a:t>Jig </a:t>
            </a:r>
            <a:r>
              <a:rPr lang="en-US" altLang="ja-JP" b="0" dirty="0">
                <a:solidFill>
                  <a:schemeClr val="tx1"/>
                </a:solidFill>
              </a:rPr>
              <a:t>supports</a:t>
            </a:r>
            <a:endParaRPr kumimoji="1" lang="ja-JP" altLang="en-US" b="0" dirty="0">
              <a:solidFill>
                <a:schemeClr val="tx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E1573EB-85F6-FFBC-3DAA-765DEF04A299}"/>
              </a:ext>
            </a:extLst>
          </p:cNvPr>
          <p:cNvSpPr txBox="1"/>
          <p:nvPr/>
        </p:nvSpPr>
        <p:spPr>
          <a:xfrm>
            <a:off x="1150488" y="6356446"/>
            <a:ext cx="77949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b="0" dirty="0">
                <a:solidFill>
                  <a:schemeClr val="tx1"/>
                </a:solidFill>
              </a:rPr>
              <a:t>The supports installation is planned to start from the end of May.</a:t>
            </a:r>
            <a:endParaRPr kumimoji="1" lang="ja-JP" alt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8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DCCD4-214B-6F46-CB6D-943963A3B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F7DA6B-2EAF-B717-32EB-231D0758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Dimensional check</a:t>
            </a:r>
            <a:endParaRPr kumimoji="1" lang="ja-JP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7CFFAC-BFA4-A398-BCB8-C11C7ED7FE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EC3FB8-3D2D-4B1C-A1A5-2E9F21B57386}" type="slidenum">
              <a:rPr lang="en-US" altLang="ja-JP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5</a:t>
            </a:fld>
            <a:endParaRPr lang="en-US" altLang="ja-JP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F940707-5992-93C6-F37F-40ED3872F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948" y="1737360"/>
            <a:ext cx="2913786" cy="291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42C9C6C-34F4-3159-DDC0-F7FDE916B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20" y="1737360"/>
            <a:ext cx="3091851" cy="291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6C2F900-8ECC-9C08-5B56-CB213E92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511" y="1736059"/>
            <a:ext cx="3099592" cy="295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C233A24-453F-4E3F-AD35-333B8F1CF48F}"/>
              </a:ext>
            </a:extLst>
          </p:cNvPr>
          <p:cNvSpPr/>
          <p:nvPr/>
        </p:nvSpPr>
        <p:spPr>
          <a:xfrm>
            <a:off x="28575" y="3876431"/>
            <a:ext cx="3612549" cy="29504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6D6EB66B-5972-0D34-E9E3-5A76FDABA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695468"/>
              </p:ext>
            </p:extLst>
          </p:nvPr>
        </p:nvGraphicFramePr>
        <p:xfrm>
          <a:off x="132008" y="4057733"/>
          <a:ext cx="3357696" cy="2619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4850">
                  <a:extLst>
                    <a:ext uri="{9D8B030D-6E8A-4147-A177-3AD203B41FA5}">
                      <a16:colId xmlns:a16="http://schemas.microsoft.com/office/drawing/2014/main" val="3868626850"/>
                    </a:ext>
                  </a:extLst>
                </a:gridCol>
                <a:gridCol w="1248777">
                  <a:extLst>
                    <a:ext uri="{9D8B030D-6E8A-4147-A177-3AD203B41FA5}">
                      <a16:colId xmlns:a16="http://schemas.microsoft.com/office/drawing/2014/main" val="1653935925"/>
                    </a:ext>
                  </a:extLst>
                </a:gridCol>
                <a:gridCol w="1404069">
                  <a:extLst>
                    <a:ext uri="{9D8B030D-6E8A-4147-A177-3AD203B41FA5}">
                      <a16:colId xmlns:a16="http://schemas.microsoft.com/office/drawing/2014/main" val="3707440406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endParaRPr lang="ja-JP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Error of the vertical pipes</a:t>
                      </a:r>
                      <a:r>
                        <a:rPr lang="ja-JP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mm]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38576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Port No.</a:t>
                      </a:r>
                      <a:endParaRPr lang="ja-JP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Troidal axis</a:t>
                      </a:r>
                      <a:endParaRPr lang="ja-JP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radius</a:t>
                      </a:r>
                      <a:r>
                        <a:rPr lang="ja-JP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axis</a:t>
                      </a:r>
                      <a:endParaRPr lang="ja-JP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20955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-3.8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+4.1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89163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-2.4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+5.5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78311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-2.1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+3.9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9046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-7.3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+4.8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54763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-1.5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+1.9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0676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+7.5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-2.1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60687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+6.1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+4.3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77455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+9.8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+2.9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19704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+1.8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-10.9</a:t>
                      </a:r>
                      <a:endParaRPr lang="en-US" altLang="ja-JP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846007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442F423-BBC1-142B-8F1C-B71189C87811}"/>
              </a:ext>
            </a:extLst>
          </p:cNvPr>
          <p:cNvSpPr txBox="1"/>
          <p:nvPr/>
        </p:nvSpPr>
        <p:spPr>
          <a:xfrm>
            <a:off x="3810000" y="4999672"/>
            <a:ext cx="57951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QST performed 3D scan of the vertical piping.</a:t>
            </a:r>
          </a:p>
          <a:p>
            <a:pPr algn="l"/>
            <a:r>
              <a:rPr lang="en-US" altLang="ja-JP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largest error of the Toroidal direction is 9.8mm at P15.</a:t>
            </a:r>
          </a:p>
          <a:p>
            <a:pPr algn="l"/>
            <a:r>
              <a:rPr lang="en-US" altLang="ja-JP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installation </a:t>
            </a:r>
            <a:r>
              <a:rPr lang="en-US" altLang="ja-JP" b="0" dirty="0">
                <a:solidFill>
                  <a:schemeClr val="tx1"/>
                </a:solidFill>
                <a:cs typeface="Times New Roman" panose="02020603050405020304" pitchFamily="18" charset="0"/>
              </a:rPr>
              <a:t>misalignment</a:t>
            </a:r>
            <a:r>
              <a:rPr lang="en-US" altLang="ja-JP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vertical pipes will be adjusted by straight and elbow pipes.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C11792B-1BF1-F245-9709-B70F06A85185}"/>
              </a:ext>
            </a:extLst>
          </p:cNvPr>
          <p:cNvSpPr txBox="1"/>
          <p:nvPr/>
        </p:nvSpPr>
        <p:spPr>
          <a:xfrm>
            <a:off x="279430" y="1421592"/>
            <a:ext cx="14991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altLang="ja-JP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case of P15</a:t>
            </a:r>
            <a:endParaRPr kumimoji="1" lang="ja-JP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26101532-E3A7-1394-8D5E-1D2CD5D5C8A1}"/>
              </a:ext>
            </a:extLst>
          </p:cNvPr>
          <p:cNvSpPr/>
          <p:nvPr/>
        </p:nvSpPr>
        <p:spPr bwMode="auto">
          <a:xfrm>
            <a:off x="9067580" y="3791924"/>
            <a:ext cx="419100" cy="609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480840F-2687-4EC9-4455-F93FF0600B9E}"/>
              </a:ext>
            </a:extLst>
          </p:cNvPr>
          <p:cNvSpPr txBox="1"/>
          <p:nvPr/>
        </p:nvSpPr>
        <p:spPr>
          <a:xfrm>
            <a:off x="8652972" y="436877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0" dirty="0">
                <a:solidFill>
                  <a:schemeClr val="tx1"/>
                </a:solidFill>
              </a:rPr>
              <a:t>Cryopump</a:t>
            </a:r>
            <a:endParaRPr kumimoji="1" lang="ja-JP" altLang="en-US" b="0" dirty="0">
              <a:solidFill>
                <a:schemeClr val="tx1"/>
              </a:solidFill>
            </a:endParaRPr>
          </a:p>
        </p:txBody>
      </p:sp>
      <p:sp>
        <p:nvSpPr>
          <p:cNvPr id="26" name="矢印: 下 25">
            <a:extLst>
              <a:ext uri="{FF2B5EF4-FFF2-40B4-BE49-F238E27FC236}">
                <a16:creationId xmlns:a16="http://schemas.microsoft.com/office/drawing/2014/main" id="{916EE5C5-07D9-E828-31FD-E29DD8F72DF8}"/>
              </a:ext>
            </a:extLst>
          </p:cNvPr>
          <p:cNvSpPr/>
          <p:nvPr/>
        </p:nvSpPr>
        <p:spPr bwMode="auto">
          <a:xfrm rot="16200000">
            <a:off x="1904707" y="1610015"/>
            <a:ext cx="419100" cy="609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3712F99-1524-9276-0AD0-E8F097339A9E}"/>
              </a:ext>
            </a:extLst>
          </p:cNvPr>
          <p:cNvSpPr txBox="1"/>
          <p:nvPr/>
        </p:nvSpPr>
        <p:spPr>
          <a:xfrm>
            <a:off x="2399034" y="1722451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0" dirty="0">
                <a:solidFill>
                  <a:schemeClr val="bg1"/>
                </a:solidFill>
              </a:rPr>
              <a:t>Cryopump</a:t>
            </a:r>
            <a:endParaRPr kumimoji="1" lang="ja-JP" altLang="en-US" b="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851A85B-EAC3-CC0D-3DF3-A64C92DD4308}"/>
              </a:ext>
            </a:extLst>
          </p:cNvPr>
          <p:cNvSpPr txBox="1"/>
          <p:nvPr/>
        </p:nvSpPr>
        <p:spPr>
          <a:xfrm>
            <a:off x="20554" y="931996"/>
            <a:ext cx="81194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altLang="ja-JP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confirm misalignment of the vertical supports, dimensional check was conducted.</a:t>
            </a:r>
            <a:endParaRPr kumimoji="1" lang="ja-JP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9F2C3622-A0F0-16A3-1702-02EC8621A59C}"/>
              </a:ext>
            </a:extLst>
          </p:cNvPr>
          <p:cNvCxnSpPr>
            <a:cxnSpLocks/>
          </p:cNvCxnSpPr>
          <p:nvPr/>
        </p:nvCxnSpPr>
        <p:spPr bwMode="auto">
          <a:xfrm>
            <a:off x="5638800" y="2124365"/>
            <a:ext cx="762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62136FC-754A-F715-B5C2-0AC63C8ABED7}"/>
              </a:ext>
            </a:extLst>
          </p:cNvPr>
          <p:cNvSpPr txBox="1"/>
          <p:nvPr/>
        </p:nvSpPr>
        <p:spPr>
          <a:xfrm>
            <a:off x="5476924" y="1766528"/>
            <a:ext cx="963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0" dirty="0">
                <a:solidFill>
                  <a:schemeClr val="bg1"/>
                </a:solidFill>
              </a:rPr>
              <a:t>Toroidal</a:t>
            </a:r>
            <a:endParaRPr kumimoji="1" lang="ja-JP" altLang="en-US" b="0" dirty="0">
              <a:solidFill>
                <a:schemeClr val="bg1"/>
              </a:solidFill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0F809996-F991-02C2-A414-0F394CA8EE74}"/>
              </a:ext>
            </a:extLst>
          </p:cNvPr>
          <p:cNvCxnSpPr>
            <a:cxnSpLocks/>
          </p:cNvCxnSpPr>
          <p:nvPr/>
        </p:nvCxnSpPr>
        <p:spPr bwMode="auto">
          <a:xfrm>
            <a:off x="8947066" y="2539795"/>
            <a:ext cx="762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C651D97-F857-0A2A-A4E6-664BA2482160}"/>
              </a:ext>
            </a:extLst>
          </p:cNvPr>
          <p:cNvSpPr txBox="1"/>
          <p:nvPr/>
        </p:nvSpPr>
        <p:spPr>
          <a:xfrm>
            <a:off x="8832934" y="2558256"/>
            <a:ext cx="963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0" dirty="0">
                <a:solidFill>
                  <a:schemeClr val="bg1"/>
                </a:solidFill>
              </a:rPr>
              <a:t>Toroidal</a:t>
            </a:r>
            <a:endParaRPr kumimoji="1" lang="ja-JP" altLang="en-US" b="0" dirty="0">
              <a:solidFill>
                <a:schemeClr val="bg1"/>
              </a:solidFill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689A4A2A-AB47-63CD-C870-182FD7624DB8}"/>
              </a:ext>
            </a:extLst>
          </p:cNvPr>
          <p:cNvCxnSpPr>
            <a:cxnSpLocks/>
          </p:cNvCxnSpPr>
          <p:nvPr/>
        </p:nvCxnSpPr>
        <p:spPr bwMode="auto">
          <a:xfrm flipV="1">
            <a:off x="8966718" y="1951194"/>
            <a:ext cx="0" cy="6081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A8380DE-5014-8703-55C0-9783894B46CB}"/>
              </a:ext>
            </a:extLst>
          </p:cNvPr>
          <p:cNvSpPr txBox="1"/>
          <p:nvPr/>
        </p:nvSpPr>
        <p:spPr>
          <a:xfrm>
            <a:off x="8740059" y="165299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0" dirty="0">
                <a:solidFill>
                  <a:schemeClr val="bg1"/>
                </a:solidFill>
              </a:rPr>
              <a:t>Radius</a:t>
            </a:r>
            <a:endParaRPr kumimoji="1" lang="ja-JP" alt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51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08CB7-26DA-4BB7-9823-0C5798E2B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F20124-8A27-E049-44A9-662A8233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Piping assembly</a:t>
            </a:r>
            <a:endParaRPr kumimoji="1" lang="ja-JP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26D137-846A-C0F4-4B14-A6C13AD36F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EC3FB8-3D2D-4B1C-A1A5-2E9F21B57386}" type="slidenum">
              <a:rPr lang="en-US" altLang="ja-JP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6</a:t>
            </a:fld>
            <a:endParaRPr lang="en-US" altLang="ja-JP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C29C28-58D6-2F90-6668-6084DC725CDD}"/>
              </a:ext>
            </a:extLst>
          </p:cNvPr>
          <p:cNvSpPr txBox="1"/>
          <p:nvPr/>
        </p:nvSpPr>
        <p:spPr>
          <a:xfrm>
            <a:off x="177349" y="1093248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Bird view of a vertical pipe</a:t>
            </a:r>
            <a:endParaRPr kumimoji="1" lang="ja-JP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D28F89C-0403-B3FD-38C8-B48155696252}"/>
              </a:ext>
            </a:extLst>
          </p:cNvPr>
          <p:cNvSpPr/>
          <p:nvPr/>
        </p:nvSpPr>
        <p:spPr>
          <a:xfrm>
            <a:off x="827238" y="4284921"/>
            <a:ext cx="552893" cy="227536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E9BD40B-22CB-6A58-A464-0C47B21CBAD9}"/>
              </a:ext>
            </a:extLst>
          </p:cNvPr>
          <p:cNvSpPr/>
          <p:nvPr/>
        </p:nvSpPr>
        <p:spPr>
          <a:xfrm rot="733503">
            <a:off x="923204" y="3432894"/>
            <a:ext cx="552893" cy="9656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F4EA5A0-4FB5-D794-FFCA-8681A9211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273" y="3915698"/>
            <a:ext cx="4067271" cy="2787775"/>
          </a:xfrm>
          <a:prstGeom prst="rect">
            <a:avLst/>
          </a:prstGeom>
        </p:spPr>
      </p:pic>
      <p:sp>
        <p:nvSpPr>
          <p:cNvPr id="14" name="楕円 13">
            <a:extLst>
              <a:ext uri="{FF2B5EF4-FFF2-40B4-BE49-F238E27FC236}">
                <a16:creationId xmlns:a16="http://schemas.microsoft.com/office/drawing/2014/main" id="{78C936D7-1394-AA4B-810F-1C545FDB700C}"/>
              </a:ext>
            </a:extLst>
          </p:cNvPr>
          <p:cNvSpPr/>
          <p:nvPr/>
        </p:nvSpPr>
        <p:spPr>
          <a:xfrm>
            <a:off x="827236" y="2053503"/>
            <a:ext cx="552893" cy="55289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0">
              <a:solidFill>
                <a:schemeClr val="tx1"/>
              </a:solidFill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E36D481B-52F3-4B7A-34A9-41CCE77A93CF}"/>
              </a:ext>
            </a:extLst>
          </p:cNvPr>
          <p:cNvSpPr/>
          <p:nvPr/>
        </p:nvSpPr>
        <p:spPr>
          <a:xfrm>
            <a:off x="1255361" y="2127250"/>
            <a:ext cx="552893" cy="55289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0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1AE052C-769B-35C3-0EFB-5F4C3A3E649B}"/>
              </a:ext>
            </a:extLst>
          </p:cNvPr>
          <p:cNvSpPr/>
          <p:nvPr/>
        </p:nvSpPr>
        <p:spPr>
          <a:xfrm rot="722576">
            <a:off x="1141517" y="2357860"/>
            <a:ext cx="551110" cy="1109123"/>
          </a:xfrm>
          <a:prstGeom prst="rect">
            <a:avLst/>
          </a:prstGeom>
          <a:solidFill>
            <a:srgbClr val="EAD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0">
              <a:solidFill>
                <a:schemeClr val="tx1"/>
              </a:solidFill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0D52BE9A-A80E-466B-B163-AAB58C97D685}"/>
              </a:ext>
            </a:extLst>
          </p:cNvPr>
          <p:cNvSpPr/>
          <p:nvPr/>
        </p:nvSpPr>
        <p:spPr>
          <a:xfrm>
            <a:off x="1247775" y="2130451"/>
            <a:ext cx="549249" cy="549249"/>
          </a:xfrm>
          <a:prstGeom prst="ellipse">
            <a:avLst/>
          </a:prstGeom>
          <a:solidFill>
            <a:srgbClr val="EAD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0">
              <a:solidFill>
                <a:schemeClr val="tx1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AA6C7D8-E0FC-0453-1C73-8635EAA650E2}"/>
              </a:ext>
            </a:extLst>
          </p:cNvPr>
          <p:cNvSpPr txBox="1"/>
          <p:nvPr/>
        </p:nvSpPr>
        <p:spPr>
          <a:xfrm>
            <a:off x="347663" y="175587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</a:t>
            </a:r>
            <a:endParaRPr kumimoji="1" lang="ja-JP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CF7CE77-77F8-9C16-3127-02A6EEF809F4}"/>
              </a:ext>
            </a:extLst>
          </p:cNvPr>
          <p:cNvSpPr txBox="1"/>
          <p:nvPr/>
        </p:nvSpPr>
        <p:spPr>
          <a:xfrm>
            <a:off x="1597464" y="182615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endParaRPr kumimoji="1" lang="ja-JP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76BB86DD-B329-6132-CA5A-02CDD6C0A70E}"/>
              </a:ext>
            </a:extLst>
          </p:cNvPr>
          <p:cNvCxnSpPr>
            <a:cxnSpLocks/>
            <a:stCxn id="23" idx="1"/>
            <a:endCxn id="25" idx="1"/>
          </p:cNvCxnSpPr>
          <p:nvPr/>
        </p:nvCxnSpPr>
        <p:spPr>
          <a:xfrm>
            <a:off x="1846404" y="4994644"/>
            <a:ext cx="3590637" cy="3758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右中かっこ 22">
            <a:extLst>
              <a:ext uri="{FF2B5EF4-FFF2-40B4-BE49-F238E27FC236}">
                <a16:creationId xmlns:a16="http://schemas.microsoft.com/office/drawing/2014/main" id="{0018FD08-5DFC-3193-E000-ADDD349584D8}"/>
              </a:ext>
            </a:extLst>
          </p:cNvPr>
          <p:cNvSpPr/>
          <p:nvPr/>
        </p:nvSpPr>
        <p:spPr>
          <a:xfrm>
            <a:off x="1654471" y="3429000"/>
            <a:ext cx="191933" cy="31312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左中かっこ 24">
            <a:extLst>
              <a:ext uri="{FF2B5EF4-FFF2-40B4-BE49-F238E27FC236}">
                <a16:creationId xmlns:a16="http://schemas.microsoft.com/office/drawing/2014/main" id="{F0876E70-8B50-FF88-48FB-F4CE73F4A118}"/>
              </a:ext>
            </a:extLst>
          </p:cNvPr>
          <p:cNvSpPr/>
          <p:nvPr/>
        </p:nvSpPr>
        <p:spPr>
          <a:xfrm rot="17012842">
            <a:off x="5390006" y="4316595"/>
            <a:ext cx="122847" cy="1988330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901E8C37-49E1-EE28-91B1-651B5A4EF35A}"/>
              </a:ext>
            </a:extLst>
          </p:cNvPr>
          <p:cNvCxnSpPr/>
          <p:nvPr/>
        </p:nvCxnSpPr>
        <p:spPr>
          <a:xfrm>
            <a:off x="1654471" y="2845351"/>
            <a:ext cx="1928701" cy="18436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DC5184-4342-F34C-05F8-0DD13A8F66BB}"/>
              </a:ext>
            </a:extLst>
          </p:cNvPr>
          <p:cNvSpPr txBox="1"/>
          <p:nvPr/>
        </p:nvSpPr>
        <p:spPr>
          <a:xfrm>
            <a:off x="2097164" y="297546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Elbow</a:t>
            </a:r>
            <a:endParaRPr kumimoji="1" lang="ja-JP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7AB8EED-48D0-A6EC-3E8A-D016639D2801}"/>
              </a:ext>
            </a:extLst>
          </p:cNvPr>
          <p:cNvSpPr txBox="1"/>
          <p:nvPr/>
        </p:nvSpPr>
        <p:spPr>
          <a:xfrm>
            <a:off x="110535" y="4666948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Straight part</a:t>
            </a:r>
            <a:endParaRPr kumimoji="1" lang="ja-JP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DF62516-C93D-2704-64DB-8E689C23C06D}"/>
              </a:ext>
            </a:extLst>
          </p:cNvPr>
          <p:cNvSpPr txBox="1"/>
          <p:nvPr/>
        </p:nvSpPr>
        <p:spPr>
          <a:xfrm>
            <a:off x="3332949" y="1386547"/>
            <a:ext cx="579511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b="0" dirty="0">
                <a:solidFill>
                  <a:schemeClr val="tx1"/>
                </a:solidFill>
                <a:cs typeface="Times New Roman" panose="02020603050405020304" pitchFamily="18" charset="0"/>
              </a:rPr>
              <a:t>The major misalignment of vertical pipes will be controlled by bending straight part</a:t>
            </a:r>
            <a:r>
              <a:rPr kumimoji="1" lang="en-US" altLang="ja-JP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kumimoji="1" lang="en-US" altLang="ja-JP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P7, P11, P13 and P15, the distance between pipe and divertor cassette is too short. Therefore, the misalignment will be controlled by adjusting elbow pipe.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46122C24-BEA5-0881-DE37-519758AA2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755" y="3301152"/>
            <a:ext cx="2213110" cy="338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28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7BB0-4596-0CF3-18EE-5AAAA422E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F828B8-5700-8AEB-F9FF-199871976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r>
              <a:rPr kumimoji="1"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Cryopump piping assembly</a:t>
            </a:r>
            <a:endParaRPr kumimoji="1" lang="ja-JP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A77408C-227F-0A87-555D-3677722F92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EC3FB8-3D2D-4B1C-A1A5-2E9F21B57386}" type="slidenum">
              <a:rPr lang="en-US" altLang="ja-JP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7</a:t>
            </a:fld>
            <a:endParaRPr lang="en-US" altLang="ja-JP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D80F403-5E77-7B9F-2BD8-AA2D9248F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49" y="896704"/>
            <a:ext cx="4769328" cy="2016592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F162D1D-30A5-1B33-1267-BC13374A3146}"/>
              </a:ext>
            </a:extLst>
          </p:cNvPr>
          <p:cNvSpPr/>
          <p:nvPr/>
        </p:nvSpPr>
        <p:spPr>
          <a:xfrm>
            <a:off x="5237514" y="1723671"/>
            <a:ext cx="415636" cy="3773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EC7B6A0B-AF28-BF6E-E3E1-475E31EFE5A6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3892772" y="1912367"/>
            <a:ext cx="13447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図 26">
            <a:extLst>
              <a:ext uri="{FF2B5EF4-FFF2-40B4-BE49-F238E27FC236}">
                <a16:creationId xmlns:a16="http://schemas.microsoft.com/office/drawing/2014/main" id="{32D9DD94-D9F5-AEE3-0EDB-594B2E369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43000"/>
            <a:ext cx="3206972" cy="28194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826BB38-24B0-975F-EC08-5A1536C04F63}"/>
              </a:ext>
            </a:extLst>
          </p:cNvPr>
          <p:cNvSpPr txBox="1"/>
          <p:nvPr/>
        </p:nvSpPr>
        <p:spPr>
          <a:xfrm>
            <a:off x="2173172" y="2703566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0" dirty="0">
                <a:solidFill>
                  <a:schemeClr val="tx1"/>
                </a:solidFill>
              </a:rPr>
              <a:t>Short pipe</a:t>
            </a:r>
            <a:endParaRPr kumimoji="1" lang="ja-JP" altLang="en-US" b="0" dirty="0">
              <a:solidFill>
                <a:schemeClr val="tx1"/>
              </a:solidFill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76444010-8B31-3BC5-E5F1-4C09894531D5}"/>
              </a:ext>
            </a:extLst>
          </p:cNvPr>
          <p:cNvCxnSpPr>
            <a:cxnSpLocks/>
            <a:stCxn id="29" idx="1"/>
          </p:cNvCxnSpPr>
          <p:nvPr/>
        </p:nvCxnSpPr>
        <p:spPr bwMode="auto">
          <a:xfrm flipH="1" flipV="1">
            <a:off x="1295400" y="2784984"/>
            <a:ext cx="877772" cy="1032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9889E4B-1AC7-BDF7-FEB6-3278EC12E08A}"/>
              </a:ext>
            </a:extLst>
          </p:cNvPr>
          <p:cNvSpPr txBox="1"/>
          <p:nvPr/>
        </p:nvSpPr>
        <p:spPr>
          <a:xfrm>
            <a:off x="609600" y="4248752"/>
            <a:ext cx="857102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b="0" dirty="0">
                <a:solidFill>
                  <a:schemeClr val="tx1"/>
                </a:solidFill>
              </a:rPr>
              <a:t>A minor misalignment such like ~1mm is expected at the point to be welded at the end.</a:t>
            </a:r>
          </a:p>
          <a:p>
            <a:pPr algn="l"/>
            <a:r>
              <a:rPr lang="en-US" altLang="ja-JP" b="0" dirty="0">
                <a:solidFill>
                  <a:schemeClr val="tx1"/>
                </a:solidFill>
              </a:rPr>
              <a:t>The installation error will be measured and a short pipe to control misalignment is planned to be prepared in situ.</a:t>
            </a:r>
          </a:p>
          <a:p>
            <a:pPr algn="l"/>
            <a:r>
              <a:rPr lang="en-US" altLang="ja-JP" b="0" dirty="0">
                <a:solidFill>
                  <a:schemeClr val="tx1"/>
                </a:solidFill>
              </a:rPr>
              <a:t>The mockup test to demonstrate joint part welding is under planning.</a:t>
            </a:r>
          </a:p>
          <a:p>
            <a:pPr algn="l"/>
            <a:r>
              <a:rPr lang="en-US" altLang="ja-JP" b="0" dirty="0">
                <a:solidFill>
                  <a:schemeClr val="tx1"/>
                </a:solidFill>
              </a:rPr>
              <a:t>The test is scheduled in Jun. The cryopump assembly will start from the middle of Jun.</a:t>
            </a: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DA6C584D-41CD-F13A-1E9B-ADD780642FB2}"/>
              </a:ext>
            </a:extLst>
          </p:cNvPr>
          <p:cNvCxnSpPr>
            <a:cxnSpLocks/>
            <a:stCxn id="38" idx="1"/>
            <a:endCxn id="40" idx="5"/>
          </p:cNvCxnSpPr>
          <p:nvPr/>
        </p:nvCxnSpPr>
        <p:spPr bwMode="auto">
          <a:xfrm flipH="1" flipV="1">
            <a:off x="1190345" y="3013806"/>
            <a:ext cx="1088690" cy="3008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3E0570C-C959-FEE7-CCB6-21E113B67B02}"/>
              </a:ext>
            </a:extLst>
          </p:cNvPr>
          <p:cNvSpPr txBox="1"/>
          <p:nvPr/>
        </p:nvSpPr>
        <p:spPr>
          <a:xfrm>
            <a:off x="2279035" y="3130034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0" dirty="0">
                <a:solidFill>
                  <a:schemeClr val="tx1"/>
                </a:solidFill>
              </a:rPr>
              <a:t>Joint part</a:t>
            </a:r>
            <a:endParaRPr kumimoji="1" lang="ja-JP" altLang="en-US" b="0" dirty="0">
              <a:solidFill>
                <a:schemeClr val="tx1"/>
              </a:solidFill>
            </a:endParaRPr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E52D1642-5DAC-5E5F-D47F-D83FA6B56E70}"/>
              </a:ext>
            </a:extLst>
          </p:cNvPr>
          <p:cNvSpPr/>
          <p:nvPr/>
        </p:nvSpPr>
        <p:spPr bwMode="auto">
          <a:xfrm>
            <a:off x="800100" y="2877577"/>
            <a:ext cx="457200" cy="15960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1308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48626-E59C-7DF5-EAB6-1523AA4C7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DA1B93-2051-8C7D-48FC-B4622D429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schedule</a:t>
            </a:r>
            <a:endParaRPr kumimoji="1" lang="ja-JP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8338B3-DD2C-1740-FB51-A16048A554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EC3FB8-3D2D-4B1C-A1A5-2E9F21B57386}" type="slidenum">
              <a:rPr lang="en-US" altLang="ja-JP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8</a:t>
            </a:fld>
            <a:endParaRPr lang="en-US" altLang="ja-JP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B2D11F-E6F7-AF96-1788-B14CD0791B96}"/>
              </a:ext>
            </a:extLst>
          </p:cNvPr>
          <p:cNvSpPr txBox="1"/>
          <p:nvPr/>
        </p:nvSpPr>
        <p:spPr>
          <a:xfrm>
            <a:off x="488313" y="3810000"/>
            <a:ext cx="892238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b="0" dirty="0">
                <a:solidFill>
                  <a:schemeClr val="tx1"/>
                </a:solidFill>
              </a:rPr>
              <a:t>Cryopump PA was finished in Dec. 2024.</a:t>
            </a:r>
          </a:p>
          <a:p>
            <a:pPr algn="l"/>
            <a:r>
              <a:rPr lang="en-US" altLang="ja-JP" b="0" dirty="0">
                <a:solidFill>
                  <a:schemeClr val="tx1"/>
                </a:solidFill>
              </a:rPr>
              <a:t>The support installation including mockup test will take a place from the middle of May to the beginning of Jun.</a:t>
            </a:r>
          </a:p>
          <a:p>
            <a:pPr algn="l"/>
            <a:r>
              <a:rPr lang="en-US" altLang="ja-JP" b="0" dirty="0">
                <a:solidFill>
                  <a:schemeClr val="tx1"/>
                </a:solidFill>
              </a:rPr>
              <a:t>The piping assembly is scheduled by the end of Jun.</a:t>
            </a:r>
          </a:p>
          <a:p>
            <a:pPr algn="l"/>
            <a:r>
              <a:rPr kumimoji="1" lang="en-US" altLang="ja-JP" b="0" dirty="0">
                <a:solidFill>
                  <a:schemeClr val="tx1"/>
                </a:solidFill>
              </a:rPr>
              <a:t>The schedule of cryopump installation in VV is under discussion between subcontractor.</a:t>
            </a:r>
            <a:endParaRPr kumimoji="1" lang="ja-JP" altLang="en-US" b="0" dirty="0">
              <a:solidFill>
                <a:schemeClr val="tx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ECEFBC9-7BEE-B0D1-83C2-5BF897CA7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19672"/>
            <a:ext cx="715327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39831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ＭＳ Ｐゴシック"/>
        <a:ea typeface="ＭＳ Ｐゴシック"/>
        <a:cs typeface="Arial Unicode MS"/>
      </a:majorFont>
      <a:minorFont>
        <a:latin typeface="ＭＳ Ｐゴシック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7457</TotalTime>
  <Words>465</Words>
  <Application>Microsoft Office PowerPoint</Application>
  <PresentationFormat>A4 210 x 297 mm</PresentationFormat>
  <Paragraphs>97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ＭＳ Ｐゴシック</vt:lpstr>
      <vt:lpstr>Arial</vt:lpstr>
      <vt:lpstr>Times New Roman</vt:lpstr>
      <vt:lpstr>標準デザイン</vt:lpstr>
      <vt:lpstr>Cryopump installation status</vt:lpstr>
      <vt:lpstr>Index</vt:lpstr>
      <vt:lpstr>1. The support installation</vt:lpstr>
      <vt:lpstr>1. Jig to adjust support position</vt:lpstr>
      <vt:lpstr>2.1 Dimensional check</vt:lpstr>
      <vt:lpstr>2.2 Piping assembly</vt:lpstr>
      <vt:lpstr>2.2 Cryopump piping assembly</vt:lpstr>
      <vt:lpstr>3 Installation 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isono</dc:creator>
  <cp:lastModifiedBy>翔梧 園田</cp:lastModifiedBy>
  <cp:revision>2086</cp:revision>
  <cp:lastPrinted>2018-06-21T06:49:23Z</cp:lastPrinted>
  <dcterms:created xsi:type="dcterms:W3CDTF">2012-11-27T01:48:25Z</dcterms:created>
  <dcterms:modified xsi:type="dcterms:W3CDTF">2025-05-21T08:28:25Z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