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sldIdLst>
    <p:sldId id="490" r:id="rId2"/>
    <p:sldId id="520" r:id="rId3"/>
    <p:sldId id="456" r:id="rId4"/>
    <p:sldId id="523" r:id="rId5"/>
    <p:sldId id="457" r:id="rId6"/>
    <p:sldId id="545" r:id="rId7"/>
    <p:sldId id="387" r:id="rId8"/>
    <p:sldId id="382" r:id="rId9"/>
    <p:sldId id="479" r:id="rId10"/>
    <p:sldId id="543" r:id="rId11"/>
    <p:sldId id="518" r:id="rId12"/>
    <p:sldId id="509" r:id="rId13"/>
    <p:sldId id="471" r:id="rId14"/>
    <p:sldId id="541" r:id="rId15"/>
    <p:sldId id="539" r:id="rId16"/>
    <p:sldId id="540" r:id="rId17"/>
    <p:sldId id="504" r:id="rId18"/>
    <p:sldId id="503" r:id="rId19"/>
    <p:sldId id="528" r:id="rId20"/>
    <p:sldId id="440" r:id="rId21"/>
    <p:sldId id="506" r:id="rId22"/>
  </p:sldIdLst>
  <p:sldSz cx="9144000" cy="5143500" type="screen16x9"/>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gabellieri" initials="lg"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FF00"/>
    <a:srgbClr val="FE5748"/>
    <a:srgbClr val="5983FF"/>
    <a:srgbClr val="F256FF"/>
    <a:srgbClr val="6571C4"/>
    <a:srgbClr val="6EDBE8"/>
    <a:srgbClr val="FFB9FE"/>
    <a:srgbClr val="6FF490"/>
    <a:srgbClr val="2AFF19"/>
    <a:srgbClr val="E2FF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D7AC3CCA-C797-4891-BE02-D94E43425B78}" styleName="Stile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Stile medio 4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86" autoAdjust="0"/>
    <p:restoredTop sz="95380"/>
  </p:normalViewPr>
  <p:slideViewPr>
    <p:cSldViewPr snapToGrid="0" snapToObjects="1">
      <p:cViewPr>
        <p:scale>
          <a:sx n="180" d="100"/>
          <a:sy n="180" d="100"/>
        </p:scale>
        <p:origin x="-4194" y="-612"/>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3" d="100"/>
          <a:sy n="53" d="100"/>
        </p:scale>
        <p:origin x="2280"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9987BC-301C-495B-BEC3-0AD639685578}" type="datetimeFigureOut">
              <a:rPr lang="it-IT" smtClean="0"/>
              <a:pPr/>
              <a:t>02/12/2024</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E10BFE-98AC-4EA4-A582-D36789E52B06}" type="slidenum">
              <a:rPr lang="it-IT" smtClean="0"/>
              <a:pPr/>
              <a:t>‹N›</a:t>
            </a:fld>
            <a:endParaRPr lang="it-IT"/>
          </a:p>
        </p:txBody>
      </p:sp>
    </p:spTree>
    <p:extLst>
      <p:ext uri="{BB962C8B-B14F-4D97-AF65-F5344CB8AC3E}">
        <p14:creationId xmlns:p14="http://schemas.microsoft.com/office/powerpoint/2010/main" val="834594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3</a:t>
            </a:fld>
            <a:endParaRPr lang="it-IT"/>
          </a:p>
        </p:txBody>
      </p:sp>
    </p:spTree>
    <p:extLst>
      <p:ext uri="{BB962C8B-B14F-4D97-AF65-F5344CB8AC3E}">
        <p14:creationId xmlns:p14="http://schemas.microsoft.com/office/powerpoint/2010/main" val="4076593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14</a:t>
            </a:fld>
            <a:endParaRPr lang="it-IT"/>
          </a:p>
        </p:txBody>
      </p:sp>
    </p:spTree>
    <p:extLst>
      <p:ext uri="{BB962C8B-B14F-4D97-AF65-F5344CB8AC3E}">
        <p14:creationId xmlns:p14="http://schemas.microsoft.com/office/powerpoint/2010/main" val="261000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15</a:t>
            </a:fld>
            <a:endParaRPr lang="it-IT"/>
          </a:p>
        </p:txBody>
      </p:sp>
    </p:spTree>
    <p:extLst>
      <p:ext uri="{BB962C8B-B14F-4D97-AF65-F5344CB8AC3E}">
        <p14:creationId xmlns:p14="http://schemas.microsoft.com/office/powerpoint/2010/main" val="631232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16</a:t>
            </a:fld>
            <a:endParaRPr lang="it-IT"/>
          </a:p>
        </p:txBody>
      </p:sp>
    </p:spTree>
    <p:extLst>
      <p:ext uri="{BB962C8B-B14F-4D97-AF65-F5344CB8AC3E}">
        <p14:creationId xmlns:p14="http://schemas.microsoft.com/office/powerpoint/2010/main" val="1534349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17</a:t>
            </a:fld>
            <a:endParaRPr lang="it-IT"/>
          </a:p>
        </p:txBody>
      </p:sp>
    </p:spTree>
    <p:extLst>
      <p:ext uri="{BB962C8B-B14F-4D97-AF65-F5344CB8AC3E}">
        <p14:creationId xmlns:p14="http://schemas.microsoft.com/office/powerpoint/2010/main" val="76387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Century Gothic" panose="020B0502020202020204" pitchFamily="34" charset="0"/>
              </a:rPr>
              <a:t>New detector dimensions considered: 1280x1024, 15µm pixel</a:t>
            </a:r>
          </a:p>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18</a:t>
            </a:fld>
            <a:endParaRPr lang="it-IT"/>
          </a:p>
        </p:txBody>
      </p:sp>
    </p:spTree>
    <p:extLst>
      <p:ext uri="{BB962C8B-B14F-4D97-AF65-F5344CB8AC3E}">
        <p14:creationId xmlns:p14="http://schemas.microsoft.com/office/powerpoint/2010/main" val="2676033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20</a:t>
            </a:fld>
            <a:endParaRPr lang="it-IT"/>
          </a:p>
        </p:txBody>
      </p:sp>
    </p:spTree>
    <p:extLst>
      <p:ext uri="{BB962C8B-B14F-4D97-AF65-F5344CB8AC3E}">
        <p14:creationId xmlns:p14="http://schemas.microsoft.com/office/powerpoint/2010/main" val="3207887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5</a:t>
            </a:fld>
            <a:endParaRPr lang="it-IT"/>
          </a:p>
        </p:txBody>
      </p:sp>
    </p:spTree>
    <p:extLst>
      <p:ext uri="{BB962C8B-B14F-4D97-AF65-F5344CB8AC3E}">
        <p14:creationId xmlns:p14="http://schemas.microsoft.com/office/powerpoint/2010/main" val="2759339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6</a:t>
            </a:fld>
            <a:endParaRPr lang="it-IT"/>
          </a:p>
        </p:txBody>
      </p:sp>
    </p:spTree>
    <p:extLst>
      <p:ext uri="{BB962C8B-B14F-4D97-AF65-F5344CB8AC3E}">
        <p14:creationId xmlns:p14="http://schemas.microsoft.com/office/powerpoint/2010/main" val="585952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7</a:t>
            </a:fld>
            <a:endParaRPr lang="it-IT"/>
          </a:p>
        </p:txBody>
      </p:sp>
    </p:spTree>
    <p:extLst>
      <p:ext uri="{BB962C8B-B14F-4D97-AF65-F5344CB8AC3E}">
        <p14:creationId xmlns:p14="http://schemas.microsoft.com/office/powerpoint/2010/main" val="2670455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8</a:t>
            </a:fld>
            <a:endParaRPr lang="it-IT"/>
          </a:p>
        </p:txBody>
      </p:sp>
    </p:spTree>
    <p:extLst>
      <p:ext uri="{BB962C8B-B14F-4D97-AF65-F5344CB8AC3E}">
        <p14:creationId xmlns:p14="http://schemas.microsoft.com/office/powerpoint/2010/main" val="58595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9</a:t>
            </a:fld>
            <a:endParaRPr lang="it-IT"/>
          </a:p>
        </p:txBody>
      </p:sp>
    </p:spTree>
    <p:extLst>
      <p:ext uri="{BB962C8B-B14F-4D97-AF65-F5344CB8AC3E}">
        <p14:creationId xmlns:p14="http://schemas.microsoft.com/office/powerpoint/2010/main" val="551659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333333"/>
                </a:solidFill>
                <a:effectLst/>
                <a:highlight>
                  <a:srgbClr val="FFFFFF"/>
                </a:highlight>
                <a:latin typeface="Myriad Pro Regular"/>
              </a:rPr>
              <a:t>FIBERGLASS INSULATED CABLE</a:t>
            </a:r>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10</a:t>
            </a:fld>
            <a:endParaRPr lang="it-IT"/>
          </a:p>
        </p:txBody>
      </p:sp>
    </p:spTree>
    <p:extLst>
      <p:ext uri="{BB962C8B-B14F-4D97-AF65-F5344CB8AC3E}">
        <p14:creationId xmlns:p14="http://schemas.microsoft.com/office/powerpoint/2010/main" val="291833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11</a:t>
            </a:fld>
            <a:endParaRPr lang="it-IT"/>
          </a:p>
        </p:txBody>
      </p:sp>
    </p:spTree>
    <p:extLst>
      <p:ext uri="{BB962C8B-B14F-4D97-AF65-F5344CB8AC3E}">
        <p14:creationId xmlns:p14="http://schemas.microsoft.com/office/powerpoint/2010/main" val="417260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0E10BFE-98AC-4EA4-A582-D36789E52B06}" type="slidenum">
              <a:rPr lang="it-IT" smtClean="0"/>
              <a:pPr/>
              <a:t>12</a:t>
            </a:fld>
            <a:endParaRPr lang="it-IT"/>
          </a:p>
        </p:txBody>
      </p:sp>
    </p:spTree>
    <p:extLst>
      <p:ext uri="{BB962C8B-B14F-4D97-AF65-F5344CB8AC3E}">
        <p14:creationId xmlns:p14="http://schemas.microsoft.com/office/powerpoint/2010/main" val="29089947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10.png"/><Relationship Id="rId1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3.png"/><Relationship Id="rId12" Type="http://schemas.openxmlformats.org/officeDocument/2006/relationships/image" Target="../media/image9.png"/><Relationship Id="rId17" Type="http://schemas.openxmlformats.org/officeDocument/2006/relationships/image" Target="../media/image18.png"/><Relationship Id="rId2" Type="http://schemas.openxmlformats.org/officeDocument/2006/relationships/image" Target="../media/image13.emf"/><Relationship Id="rId16"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8.jpeg"/><Relationship Id="rId5" Type="http://schemas.openxmlformats.org/officeDocument/2006/relationships/image" Target="../media/image1.png"/><Relationship Id="rId15" Type="http://schemas.openxmlformats.org/officeDocument/2006/relationships/image" Target="../media/image16.png"/><Relationship Id="rId10" Type="http://schemas.openxmlformats.org/officeDocument/2006/relationships/image" Target="../media/image7.png"/><Relationship Id="rId19"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6.jpeg"/><Relationship Id="rId1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CasellaDiTesto 14">
            <a:extLst>
              <a:ext uri="{FF2B5EF4-FFF2-40B4-BE49-F238E27FC236}">
                <a16:creationId xmlns:a16="http://schemas.microsoft.com/office/drawing/2014/main" xmlns="" id="{9CB54B65-155C-F947-AE25-C08E391C1575}"/>
              </a:ext>
            </a:extLst>
          </p:cNvPr>
          <p:cNvSpPr txBox="1"/>
          <p:nvPr userDrawn="1"/>
        </p:nvSpPr>
        <p:spPr>
          <a:xfrm>
            <a:off x="679040" y="4355058"/>
            <a:ext cx="7836310" cy="261610"/>
          </a:xfrm>
          <a:prstGeom prst="rect">
            <a:avLst/>
          </a:prstGeom>
          <a:noFill/>
        </p:spPr>
        <p:txBody>
          <a:bodyPr wrap="square">
            <a:spAutoFit/>
          </a:bodyPr>
          <a:lstStyle/>
          <a:p>
            <a:pPr algn="ctr"/>
            <a:r>
              <a:rPr lang="it-IT" sz="11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DTT Consortium DTT </a:t>
            </a:r>
            <a:r>
              <a:rPr lang="it-IT" sz="1100" i="1" dirty="0" err="1">
                <a:solidFill>
                  <a:srgbClr val="0070C0"/>
                </a:solidFill>
                <a:effectLst/>
                <a:latin typeface="Century Gothic" panose="020B0502020202020204" pitchFamily="34" charset="0"/>
                <a:ea typeface="Verdana" panose="020B0604030504040204" pitchFamily="34" charset="0"/>
                <a:cs typeface="Verdana" panose="020B0604030504040204" pitchFamily="34" charset="0"/>
              </a:rPr>
              <a:t>S.C.a</a:t>
            </a:r>
            <a:r>
              <a:rPr lang="it-IT" sz="1100" i="1" dirty="0">
                <a:solidFill>
                  <a:srgbClr val="0070C0"/>
                </a:solidFill>
                <a:effectLst/>
                <a:latin typeface="Century Gothic" panose="020B0502020202020204" pitchFamily="34" charset="0"/>
                <a:ea typeface="Verdana" panose="020B0604030504040204" pitchFamily="34" charset="0"/>
                <a:cs typeface="Verdana" panose="020B0604030504040204" pitchFamily="34" charset="0"/>
              </a:rPr>
              <a:t> r.l.  Via E. Fermi </a:t>
            </a:r>
            <a:r>
              <a:rPr lang="it-IT" sz="1100" b="0" i="1" dirty="0">
                <a:solidFill>
                  <a:srgbClr val="0070C0"/>
                </a:solidFill>
                <a:effectLst/>
                <a:latin typeface="Century Gothic" panose="020B0502020202020204" pitchFamily="34" charset="0"/>
                <a:ea typeface="Verdana" panose="020B0604030504040204" pitchFamily="34" charset="0"/>
                <a:cs typeface="Verdana" panose="020B0604030504040204" pitchFamily="34" charset="0"/>
              </a:rPr>
              <a:t> 45 I-00044 Frascati (Roma) </a:t>
            </a:r>
            <a:r>
              <a:rPr lang="it-IT" sz="1100" b="0" i="1" dirty="0" err="1">
                <a:solidFill>
                  <a:srgbClr val="0070C0"/>
                </a:solidFill>
                <a:effectLst/>
                <a:latin typeface="Century Gothic" panose="020B0502020202020204" pitchFamily="34" charset="0"/>
                <a:ea typeface="Verdana" panose="020B0604030504040204" pitchFamily="34" charset="0"/>
                <a:cs typeface="Verdana" panose="020B0604030504040204" pitchFamily="34" charset="0"/>
              </a:rPr>
              <a:t>Italy</a:t>
            </a:r>
            <a:endParaRPr lang="it-IT" sz="1100" i="1" dirty="0">
              <a:solidFill>
                <a:srgbClr val="0070C0"/>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2" name="Title 1"/>
          <p:cNvSpPr>
            <a:spLocks noGrp="1"/>
          </p:cNvSpPr>
          <p:nvPr>
            <p:ph type="ctrTitle" hasCustomPrompt="1"/>
          </p:nvPr>
        </p:nvSpPr>
        <p:spPr>
          <a:xfrm>
            <a:off x="1143000" y="892994"/>
            <a:ext cx="6858000" cy="757130"/>
          </a:xfrm>
        </p:spPr>
        <p:txBody>
          <a:bodyPr anchor="b">
            <a:spAutoFit/>
          </a:bodyPr>
          <a:lstStyle>
            <a:lvl1pPr algn="ctr">
              <a:defRPr sz="4800">
                <a:solidFill>
                  <a:srgbClr val="0070C0"/>
                </a:solidFill>
                <a:latin typeface="Century Gothic" panose="020B0502020202020204" pitchFamily="34" charset="0"/>
                <a:ea typeface="Verdana" panose="020B0604030504040204" pitchFamily="34" charset="0"/>
                <a:cs typeface="Verdana" panose="020B0604030504040204" pitchFamily="34" charset="0"/>
              </a:defRPr>
            </a:lvl1pPr>
          </a:lstStyle>
          <a:p>
            <a:r>
              <a:rPr lang="en-GB" dirty="0">
                <a:solidFill>
                  <a:srgbClr val="0070C0"/>
                </a:solidFill>
              </a:rPr>
              <a:t>Presentation Title</a:t>
            </a:r>
            <a:endParaRPr lang="en-US" dirty="0"/>
          </a:p>
        </p:txBody>
      </p:sp>
      <p:sp>
        <p:nvSpPr>
          <p:cNvPr id="3" name="Subtitle 2"/>
          <p:cNvSpPr>
            <a:spLocks noGrp="1"/>
          </p:cNvSpPr>
          <p:nvPr>
            <p:ph type="subTitle" idx="1" hasCustomPrompt="1"/>
          </p:nvPr>
        </p:nvSpPr>
        <p:spPr>
          <a:xfrm>
            <a:off x="1143000" y="2228992"/>
            <a:ext cx="6858000" cy="402546"/>
          </a:xfrm>
        </p:spPr>
        <p:txBody>
          <a:bodyPr>
            <a:spAutoFit/>
          </a:bodyPr>
          <a:lstStyle>
            <a:lvl1pPr marL="0" marR="0" indent="0" algn="l" defTabSz="3027487" rtl="0" eaLnBrk="1" fontAlgn="auto" latinLnBrk="0" hangingPunct="1">
              <a:lnSpc>
                <a:spcPct val="107000"/>
              </a:lnSpc>
              <a:spcBef>
                <a:spcPts val="3311"/>
              </a:spcBef>
              <a:spcAft>
                <a:spcPts val="800"/>
              </a:spcAft>
              <a:buClrTx/>
              <a:buSzTx/>
              <a:buFont typeface="Arial" panose="020B0604020202020204" pitchFamily="34" charset="0"/>
              <a:buNone/>
              <a:tabLst/>
              <a:defRPr sz="2400" i="1">
                <a:latin typeface="Century Gothic" panose="020B0502020202020204" pitchFamily="34" charset="0"/>
                <a:ea typeface="Verdana" panose="020B0604030504040204" pitchFamily="34" charset="0"/>
                <a:cs typeface="Verdan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3027487"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AuthorA</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(1,2)</a:t>
            </a:r>
            <a:r>
              <a:rPr lang="en-US" sz="1800" dirty="0">
                <a:effectLst/>
                <a:latin typeface="Calibri" panose="020F0502020204030204" pitchFamily="34" charset="0"/>
                <a:ea typeface="Calibri" panose="020F0502020204030204" pitchFamily="34" charset="0"/>
                <a:cs typeface="Times New Roman" panose="02020603050405020304" pitchFamily="18" charset="0"/>
              </a:rPr>
              <a:t>, 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AuthorB</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(2)</a:t>
            </a:r>
            <a:r>
              <a:rPr lang="en-US" sz="1800" dirty="0">
                <a:effectLst/>
                <a:latin typeface="Calibri" panose="020F0502020204030204" pitchFamily="34" charset="0"/>
                <a:ea typeface="Calibri" panose="020F0502020204030204" pitchFamily="34" charset="0"/>
                <a:cs typeface="Times New Roman" panose="02020603050405020304" pitchFamily="18" charset="0"/>
              </a:rPr>
              <a:t>, 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AuthorC</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(1,3)</a:t>
            </a:r>
            <a:endParaRPr lang="en-US" sz="1800" baseline="30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a:extLst>
              <a:ext uri="{FF2B5EF4-FFF2-40B4-BE49-F238E27FC236}">
                <a16:creationId xmlns:a16="http://schemas.microsoft.com/office/drawing/2014/main" xmlns="" id="{788817D0-1720-A541-9042-CDCD1A8AF8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88947" y="0"/>
            <a:ext cx="855053" cy="80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ttore diritto 18">
            <a:extLst>
              <a:ext uri="{FF2B5EF4-FFF2-40B4-BE49-F238E27FC236}">
                <a16:creationId xmlns:a16="http://schemas.microsoft.com/office/drawing/2014/main" xmlns="" id="{095BE6FC-563C-8749-A6F9-293F54014F4D}"/>
              </a:ext>
            </a:extLst>
          </p:cNvPr>
          <p:cNvCxnSpPr>
            <a:cxnSpLocks/>
          </p:cNvCxnSpPr>
          <p:nvPr userDrawn="1"/>
        </p:nvCxnSpPr>
        <p:spPr>
          <a:xfrm>
            <a:off x="679040" y="4349895"/>
            <a:ext cx="783631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 Placeholder 9">
            <a:extLst>
              <a:ext uri="{FF2B5EF4-FFF2-40B4-BE49-F238E27FC236}">
                <a16:creationId xmlns:a16="http://schemas.microsoft.com/office/drawing/2014/main" xmlns="" id="{40F28ACB-BAC5-4F4C-BCCA-5F5588CFA828}"/>
              </a:ext>
            </a:extLst>
          </p:cNvPr>
          <p:cNvSpPr>
            <a:spLocks noGrp="1"/>
          </p:cNvSpPr>
          <p:nvPr>
            <p:ph type="body" sz="quarter" idx="13" hasCustomPrompt="1"/>
          </p:nvPr>
        </p:nvSpPr>
        <p:spPr>
          <a:xfrm>
            <a:off x="1143000" y="3311525"/>
            <a:ext cx="6858000" cy="424732"/>
          </a:xfrm>
        </p:spPr>
        <p:txBody>
          <a:bodyPr>
            <a:sp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800">
                <a:solidFill>
                  <a:srgbClr val="0070C0"/>
                </a:solidFill>
                <a:latin typeface="Century Gothic" panose="020B0502020202020204" pitchFamily="34" charset="0"/>
                <a:ea typeface="Verdana" panose="020B0604030504040204" pitchFamily="34" charset="0"/>
                <a:cs typeface="Verdana" panose="020B060403050404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it-IT" sz="2400" dirty="0">
                <a:solidFill>
                  <a:srgbClr val="0070C0"/>
                </a:solidFill>
                <a:latin typeface="Century Gothic" panose="020B0502020202020204" pitchFamily="34" charset="0"/>
              </a:rPr>
              <a:t>Conference, seminar ecc.</a:t>
            </a:r>
          </a:p>
        </p:txBody>
      </p:sp>
      <p:grpSp>
        <p:nvGrpSpPr>
          <p:cNvPr id="21" name="Group 20">
            <a:extLst>
              <a:ext uri="{FF2B5EF4-FFF2-40B4-BE49-F238E27FC236}">
                <a16:creationId xmlns:a16="http://schemas.microsoft.com/office/drawing/2014/main" xmlns="" id="{3E99C775-392C-B1B1-73B6-1E945ECD2308}"/>
              </a:ext>
            </a:extLst>
          </p:cNvPr>
          <p:cNvGrpSpPr/>
          <p:nvPr userDrawn="1"/>
        </p:nvGrpSpPr>
        <p:grpSpPr>
          <a:xfrm>
            <a:off x="299225" y="4615050"/>
            <a:ext cx="8300920" cy="528450"/>
            <a:chOff x="347351" y="6307239"/>
            <a:chExt cx="8300920" cy="528450"/>
          </a:xfrm>
        </p:grpSpPr>
        <p:pic>
          <p:nvPicPr>
            <p:cNvPr id="6" name="Picture 4" descr="ENEA logo copia">
              <a:extLst>
                <a:ext uri="{FF2B5EF4-FFF2-40B4-BE49-F238E27FC236}">
                  <a16:creationId xmlns:a16="http://schemas.microsoft.com/office/drawing/2014/main" xmlns="" id="{40AA20F0-580C-E944-507A-3FAF31F4E4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7351" y="6362690"/>
              <a:ext cx="888469" cy="31857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create">
              <a:extLst>
                <a:ext uri="{FF2B5EF4-FFF2-40B4-BE49-F238E27FC236}">
                  <a16:creationId xmlns:a16="http://schemas.microsoft.com/office/drawing/2014/main" xmlns="" id="{BD3B0721-24EF-B6B1-C014-97122779F70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29660" y="6307255"/>
              <a:ext cx="429621" cy="5284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FX Padova 05 1600x836">
              <a:extLst>
                <a:ext uri="{FF2B5EF4-FFF2-40B4-BE49-F238E27FC236}">
                  <a16:creationId xmlns:a16="http://schemas.microsoft.com/office/drawing/2014/main" xmlns="" id="{5DC90B09-3B50-021D-1B8C-8CF1901B9C3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29550" y="6334203"/>
              <a:ext cx="822151" cy="4275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eni ml pms">
              <a:extLst>
                <a:ext uri="{FF2B5EF4-FFF2-40B4-BE49-F238E27FC236}">
                  <a16:creationId xmlns:a16="http://schemas.microsoft.com/office/drawing/2014/main" xmlns="" id="{E3462CBF-DB66-277E-988D-0F5813814BD3}"/>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9636" y="6336590"/>
              <a:ext cx="374985" cy="46321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POLITO">
              <a:extLst>
                <a:ext uri="{FF2B5EF4-FFF2-40B4-BE49-F238E27FC236}">
                  <a16:creationId xmlns:a16="http://schemas.microsoft.com/office/drawing/2014/main" xmlns="" id="{80D26163-938D-0349-F121-3DB4EDFF4F4B}"/>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83871" y="6374616"/>
              <a:ext cx="427519" cy="42751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ogo unimib">
              <a:extLst>
                <a:ext uri="{FF2B5EF4-FFF2-40B4-BE49-F238E27FC236}">
                  <a16:creationId xmlns:a16="http://schemas.microsoft.com/office/drawing/2014/main" xmlns="" id="{BBB1CACF-009E-7C08-CAF3-04236A965307}"/>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33585" y="6368766"/>
              <a:ext cx="409197" cy="4364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L&amp;#39;INFN CAMBIA LOGO">
              <a:extLst>
                <a:ext uri="{FF2B5EF4-FFF2-40B4-BE49-F238E27FC236}">
                  <a16:creationId xmlns:a16="http://schemas.microsoft.com/office/drawing/2014/main" xmlns="" id="{021B971B-B649-1226-2A75-ED50D32B6B95}"/>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160531" y="6401839"/>
              <a:ext cx="717015" cy="3979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Logo Tor Vergata 1">
              <a:extLst>
                <a:ext uri="{FF2B5EF4-FFF2-40B4-BE49-F238E27FC236}">
                  <a16:creationId xmlns:a16="http://schemas.microsoft.com/office/drawing/2014/main" xmlns="" id="{EC9A623D-604B-9AC2-21C5-D78AA953246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100639" y="6323837"/>
              <a:ext cx="459938" cy="463771"/>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40">
              <a:extLst>
                <a:ext uri="{FF2B5EF4-FFF2-40B4-BE49-F238E27FC236}">
                  <a16:creationId xmlns:a16="http://schemas.microsoft.com/office/drawing/2014/main" xmlns="" id="{B71F33BE-D9C3-6ACB-8D7D-CFDF65EE3033}"/>
                </a:ext>
              </a:extLst>
            </p:cNvPr>
            <p:cNvPicPr>
              <a:picLocks noChangeAspect="1"/>
            </p:cNvPicPr>
            <p:nvPr userDrawn="1"/>
          </p:nvPicPr>
          <p:blipFill>
            <a:blip r:embed="rId11"/>
            <a:stretch>
              <a:fillRect/>
            </a:stretch>
          </p:blipFill>
          <p:spPr>
            <a:xfrm>
              <a:off x="1284489" y="6482520"/>
              <a:ext cx="1033959" cy="165727"/>
            </a:xfrm>
            <a:prstGeom prst="rect">
              <a:avLst/>
            </a:prstGeom>
          </p:spPr>
        </p:pic>
        <p:pic>
          <p:nvPicPr>
            <p:cNvPr id="19" name="Immagine 50" descr="Immagine che contiene testo, Carattere, schermata, Elementi grafici&#10;&#10;Descrizione generata automaticamente">
              <a:extLst>
                <a:ext uri="{FF2B5EF4-FFF2-40B4-BE49-F238E27FC236}">
                  <a16:creationId xmlns:a16="http://schemas.microsoft.com/office/drawing/2014/main" xmlns="" id="{0EBDC1DC-A0BD-AA03-80E0-4B6E5C9BEE45}"/>
                </a:ext>
              </a:extLst>
            </p:cNvPr>
            <p:cNvPicPr>
              <a:picLocks noChangeAspect="1"/>
            </p:cNvPicPr>
            <p:nvPr userDrawn="1"/>
          </p:nvPicPr>
          <p:blipFill>
            <a:blip r:embed="rId12"/>
            <a:stretch>
              <a:fillRect/>
            </a:stretch>
          </p:blipFill>
          <p:spPr>
            <a:xfrm>
              <a:off x="2424773" y="6307239"/>
              <a:ext cx="798562" cy="506066"/>
            </a:xfrm>
            <a:prstGeom prst="rect">
              <a:avLst/>
            </a:prstGeom>
          </p:spPr>
        </p:pic>
        <p:pic>
          <p:nvPicPr>
            <p:cNvPr id="20" name="Immagine 51" descr="Immagine che contiene testo, Carattere, Elementi grafici, logo&#10;&#10;Descrizione generata automaticamente">
              <a:extLst>
                <a:ext uri="{FF2B5EF4-FFF2-40B4-BE49-F238E27FC236}">
                  <a16:creationId xmlns:a16="http://schemas.microsoft.com/office/drawing/2014/main" xmlns="" id="{B34F8F39-5A1B-F253-63EC-B6790408CE4E}"/>
                </a:ext>
              </a:extLst>
            </p:cNvPr>
            <p:cNvPicPr>
              <a:picLocks noChangeAspect="1"/>
            </p:cNvPicPr>
            <p:nvPr userDrawn="1"/>
          </p:nvPicPr>
          <p:blipFill>
            <a:blip r:embed="rId13"/>
            <a:stretch>
              <a:fillRect/>
            </a:stretch>
          </p:blipFill>
          <p:spPr>
            <a:xfrm>
              <a:off x="7728422" y="6374616"/>
              <a:ext cx="919849" cy="361270"/>
            </a:xfrm>
            <a:prstGeom prst="rect">
              <a:avLst/>
            </a:prstGeom>
          </p:spPr>
        </p:pic>
      </p:grpSp>
      <p:sp>
        <p:nvSpPr>
          <p:cNvPr id="5" name="Text Placeholder 22">
            <a:extLst>
              <a:ext uri="{FF2B5EF4-FFF2-40B4-BE49-F238E27FC236}">
                <a16:creationId xmlns:a16="http://schemas.microsoft.com/office/drawing/2014/main" xmlns="" id="{5D1AB866-E25A-06D6-F11F-DD520359DFB6}"/>
              </a:ext>
            </a:extLst>
          </p:cNvPr>
          <p:cNvSpPr>
            <a:spLocks noGrp="1"/>
          </p:cNvSpPr>
          <p:nvPr>
            <p:ph type="body" sz="quarter" idx="11" hasCustomPrompt="1"/>
          </p:nvPr>
        </p:nvSpPr>
        <p:spPr>
          <a:xfrm>
            <a:off x="2522410" y="2697887"/>
            <a:ext cx="4238200" cy="341632"/>
          </a:xfrm>
        </p:spPr>
        <p:txBody>
          <a:bodyPr wrap="square">
            <a:spAutoFit/>
          </a:bodyPr>
          <a:lstStyle>
            <a:lvl1pPr marL="0" indent="0">
              <a:buNone/>
              <a:defRPr sz="1800" b="0" i="1">
                <a:latin typeface="Century Gothic" panose="020B0502020202020204" pitchFamily="34" charset="0"/>
              </a:defRPr>
            </a:lvl1pPr>
            <a:lvl2pPr marL="257175" indent="0">
              <a:buNone/>
              <a:defRPr/>
            </a:lvl2pPr>
          </a:lstStyle>
          <a:p>
            <a:pPr lvl="0"/>
            <a:r>
              <a:rPr lang="en-US" dirty="0"/>
              <a:t>Click to edit Lecturer’s affiliation</a:t>
            </a:r>
          </a:p>
        </p:txBody>
      </p:sp>
    </p:spTree>
    <p:extLst>
      <p:ext uri="{BB962C8B-B14F-4D97-AF65-F5344CB8AC3E}">
        <p14:creationId xmlns:p14="http://schemas.microsoft.com/office/powerpoint/2010/main" val="2551495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UROfusion_Valu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40CFE93D-B60A-5519-67CA-2FB5FDAACE49}"/>
              </a:ext>
            </a:extLst>
          </p:cNvPr>
          <p:cNvPicPr>
            <a:picLocks noChangeAspect="1"/>
          </p:cNvPicPr>
          <p:nvPr userDrawn="1"/>
        </p:nvPicPr>
        <p:blipFill>
          <a:blip r:embed="rId2" cstate="email">
            <a:alphaModFix amt="65000"/>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noFill/>
        </p:spPr>
      </p:pic>
      <p:sp>
        <p:nvSpPr>
          <p:cNvPr id="5" name="Rectangle 4">
            <a:extLst>
              <a:ext uri="{FF2B5EF4-FFF2-40B4-BE49-F238E27FC236}">
                <a16:creationId xmlns:a16="http://schemas.microsoft.com/office/drawing/2014/main" xmlns="" id="{A136BB05-CDE1-71D8-95B1-3A5C6CD699AD}"/>
              </a:ext>
            </a:extLst>
          </p:cNvPr>
          <p:cNvSpPr/>
          <p:nvPr userDrawn="1"/>
        </p:nvSpPr>
        <p:spPr>
          <a:xfrm>
            <a:off x="4806563" y="1610140"/>
            <a:ext cx="1628030" cy="121058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xmlns="" id="{55464233-290E-F450-429D-1C58FA6BE3BA}"/>
              </a:ext>
            </a:extLst>
          </p:cNvPr>
          <p:cNvSpPr/>
          <p:nvPr userDrawn="1"/>
        </p:nvSpPr>
        <p:spPr>
          <a:xfrm>
            <a:off x="6847067" y="1468010"/>
            <a:ext cx="1628030" cy="1406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Rectangle 3">
            <a:extLst>
              <a:ext uri="{FF2B5EF4-FFF2-40B4-BE49-F238E27FC236}">
                <a16:creationId xmlns:a16="http://schemas.microsoft.com/office/drawing/2014/main" xmlns="" id="{47ECB478-BAE3-9650-1ED0-40553289DFEC}"/>
              </a:ext>
            </a:extLst>
          </p:cNvPr>
          <p:cNvSpPr/>
          <p:nvPr userDrawn="1"/>
        </p:nvSpPr>
        <p:spPr>
          <a:xfrm>
            <a:off x="0" y="4894008"/>
            <a:ext cx="9144000" cy="2494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hasCustomPrompt="1"/>
          </p:nvPr>
        </p:nvSpPr>
        <p:spPr>
          <a:xfrm>
            <a:off x="737574" y="144386"/>
            <a:ext cx="7088832" cy="342900"/>
          </a:xfrm>
        </p:spPr>
        <p:txBody>
          <a:bodyPr>
            <a:noAutofit/>
          </a:bodyPr>
          <a:lstStyle>
            <a:lvl1pPr algn="l">
              <a:lnSpc>
                <a:spcPts val="1800"/>
              </a:lnSpc>
              <a:defRPr sz="2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EUROfusion Values</a:t>
            </a:r>
            <a:endParaRPr lang="en-GB" dirty="0"/>
          </a:p>
        </p:txBody>
      </p:sp>
      <p:sp>
        <p:nvSpPr>
          <p:cNvPr id="9" name="Slide Number Placeholder 8"/>
          <p:cNvSpPr>
            <a:spLocks noGrp="1"/>
          </p:cNvSpPr>
          <p:nvPr>
            <p:ph type="sldNum" sz="quarter" idx="12"/>
          </p:nvPr>
        </p:nvSpPr>
        <p:spPr>
          <a:xfrm>
            <a:off x="0" y="4942528"/>
            <a:ext cx="540060" cy="149381"/>
          </a:xfrm>
        </p:spPr>
        <p:txBody>
          <a:bodyPr anchor="ctr"/>
          <a:lstStyle>
            <a:lvl1pPr>
              <a:defRPr sz="105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xmlns="" id="{D76DEB2B-40A9-CD88-03A2-1B2D1E8A0C70}"/>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43509" y="42756"/>
            <a:ext cx="477017" cy="4770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8D0878B-E5A6-2FA4-87BE-E46364DC8E55}"/>
              </a:ext>
            </a:extLst>
          </p:cNvPr>
          <p:cNvPicPr>
            <a:picLocks noChangeAspect="1"/>
          </p:cNvPicPr>
          <p:nvPr userDrawn="1"/>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061" y="734888"/>
            <a:ext cx="9135879" cy="4183380"/>
          </a:xfrm>
          <a:prstGeom prst="rect">
            <a:avLst/>
          </a:prstGeom>
        </p:spPr>
      </p:pic>
      <p:sp>
        <p:nvSpPr>
          <p:cNvPr id="10" name="Title 1">
            <a:extLst>
              <a:ext uri="{FF2B5EF4-FFF2-40B4-BE49-F238E27FC236}">
                <a16:creationId xmlns:a16="http://schemas.microsoft.com/office/drawing/2014/main" xmlns="" id="{B18A3965-B263-B49C-7524-59306BF46BC0}"/>
              </a:ext>
            </a:extLst>
          </p:cNvPr>
          <p:cNvSpPr txBox="1">
            <a:spLocks/>
          </p:cNvSpPr>
          <p:nvPr userDrawn="1"/>
        </p:nvSpPr>
        <p:spPr>
          <a:xfrm>
            <a:off x="1027584" y="4859437"/>
            <a:ext cx="7088832" cy="289375"/>
          </a:xfrm>
          <a:prstGeom prst="rect">
            <a:avLst/>
          </a:prstGeom>
        </p:spPr>
        <p:txBody>
          <a:bodyPr vert="horz" lIns="91440" tIns="45720" rIns="91440" bIns="45720" rtlCol="0" anchor="ctr">
            <a:spAutoFit/>
          </a:bodyPr>
          <a:lstStyle>
            <a:lvl1pPr algn="l" defTabSz="914400" rtl="0" eaLnBrk="1" latinLnBrk="0" hangingPunct="1">
              <a:lnSpc>
                <a:spcPts val="1800"/>
              </a:lnSpc>
              <a:spcBef>
                <a:spcPct val="0"/>
              </a:spcBef>
              <a:buNone/>
              <a:defRPr sz="2100" b="1" i="0" kern="12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it-IT" sz="900" b="0" i="1" dirty="0" err="1">
                <a:solidFill>
                  <a:schemeClr val="bg1"/>
                </a:solidFill>
                <a:latin typeface="Century Gothic" panose="020B0502020202020204" pitchFamily="34" charset="0"/>
              </a:rPr>
              <a:t>L.Gabellieri</a:t>
            </a:r>
            <a:r>
              <a:rPr lang="it-IT" sz="900" b="0" i="1" dirty="0">
                <a:solidFill>
                  <a:schemeClr val="bg1"/>
                </a:solidFill>
                <a:latin typeface="Century Gothic" panose="020B0502020202020204" pitchFamily="34" charset="0"/>
              </a:rPr>
              <a:t> , </a:t>
            </a:r>
            <a:r>
              <a:rPr lang="it-IT" sz="900" b="0" i="1" dirty="0" err="1">
                <a:solidFill>
                  <a:schemeClr val="bg1"/>
                </a:solidFill>
                <a:latin typeface="Century Gothic" panose="020B0502020202020204" pitchFamily="34" charset="0"/>
              </a:rPr>
              <a:t>A.Murari</a:t>
            </a:r>
            <a:r>
              <a:rPr lang="it-IT" sz="900" b="0" i="1" dirty="0">
                <a:solidFill>
                  <a:schemeClr val="bg1"/>
                </a:solidFill>
                <a:latin typeface="Century Gothic" panose="020B0502020202020204" pitchFamily="34" charset="0"/>
              </a:rPr>
              <a:t>, </a:t>
            </a:r>
            <a:r>
              <a:rPr lang="it-IT" sz="900" b="0" i="1" dirty="0" err="1">
                <a:solidFill>
                  <a:schemeClr val="bg1"/>
                </a:solidFill>
                <a:latin typeface="Century Gothic" panose="020B0502020202020204" pitchFamily="34" charset="0"/>
              </a:rPr>
              <a:t>S.Palomba</a:t>
            </a:r>
            <a:r>
              <a:rPr lang="it-IT" sz="900" b="0" i="1" baseline="30000" dirty="0">
                <a:solidFill>
                  <a:schemeClr val="bg1"/>
                </a:solidFill>
                <a:latin typeface="Century Gothic" panose="020B0502020202020204" pitchFamily="34" charset="0"/>
              </a:rPr>
              <a:t> </a:t>
            </a:r>
            <a:r>
              <a:rPr lang="it-IT" sz="900" b="0" i="1" dirty="0">
                <a:solidFill>
                  <a:schemeClr val="bg1"/>
                </a:solidFill>
                <a:latin typeface="Century Gothic" panose="020B0502020202020204" pitchFamily="34" charset="0"/>
              </a:rPr>
              <a:t>and DTT-THM-DIA Team</a:t>
            </a:r>
            <a:r>
              <a:rPr lang="it-IT" sz="900" b="0" i="1" baseline="30000" dirty="0">
                <a:solidFill>
                  <a:schemeClr val="bg1"/>
                </a:solidFill>
                <a:latin typeface="Century Gothic" panose="020B0502020202020204" pitchFamily="34" charset="0"/>
              </a:rPr>
              <a:t> </a:t>
            </a:r>
            <a:r>
              <a:rPr lang="en-GB" sz="900" b="0" dirty="0">
                <a:solidFill>
                  <a:schemeClr val="bg1"/>
                </a:solidFill>
                <a:latin typeface="Century Gothic" panose="020B0502020202020204" pitchFamily="34" charset="0"/>
              </a:rPr>
              <a:t>| MTM WPDIV-IDTT / DTT-</a:t>
            </a:r>
            <a:r>
              <a:rPr lang="en-US" sz="900" b="0" dirty="0">
                <a:solidFill>
                  <a:schemeClr val="bg1"/>
                </a:solidFill>
                <a:latin typeface="Century Gothic" panose="020B0502020202020204" pitchFamily="34" charset="0"/>
              </a:rPr>
              <a:t>TCM-46</a:t>
            </a:r>
            <a:r>
              <a:rPr lang="en-GB" sz="900" b="0" dirty="0">
                <a:solidFill>
                  <a:schemeClr val="bg1"/>
                </a:solidFill>
                <a:latin typeface="Century Gothic" panose="020B0502020202020204" pitchFamily="34" charset="0"/>
              </a:rPr>
              <a:t>| VC | 02-04/07/24 </a:t>
            </a:r>
          </a:p>
        </p:txBody>
      </p:sp>
    </p:spTree>
    <p:extLst>
      <p:ext uri="{BB962C8B-B14F-4D97-AF65-F5344CB8AC3E}">
        <p14:creationId xmlns:p14="http://schemas.microsoft.com/office/powerpoint/2010/main" val="2128517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xmlns="" id="{6779324A-842C-1583-7BFA-E0BCC3D71479}"/>
              </a:ext>
            </a:extLst>
          </p:cNvPr>
          <p:cNvGraphicFramePr>
            <a:graphicFrameLocks noGrp="1"/>
          </p:cNvGraphicFramePr>
          <p:nvPr userDrawn="1">
            <p:extLst>
              <p:ext uri="{D42A27DB-BD31-4B8C-83A1-F6EECF244321}">
                <p14:modId xmlns:p14="http://schemas.microsoft.com/office/powerpoint/2010/main" val="2066063078"/>
              </p:ext>
            </p:extLst>
          </p:nvPr>
        </p:nvGraphicFramePr>
        <p:xfrm>
          <a:off x="1" y="4774517"/>
          <a:ext cx="9143999" cy="368983"/>
        </p:xfrm>
        <a:graphic>
          <a:graphicData uri="http://schemas.openxmlformats.org/drawingml/2006/table">
            <a:tbl>
              <a:tblPr firstRow="1" bandRow="1">
                <a:tableStyleId>{2D5ABB26-0587-4C30-8999-92F81FD0307C}</a:tableStyleId>
              </a:tblPr>
              <a:tblGrid>
                <a:gridCol w="2585802">
                  <a:extLst>
                    <a:ext uri="{9D8B030D-6E8A-4147-A177-3AD203B41FA5}">
                      <a16:colId xmlns:a16="http://schemas.microsoft.com/office/drawing/2014/main" xmlns="" val="3852780357"/>
                    </a:ext>
                  </a:extLst>
                </a:gridCol>
                <a:gridCol w="4114800">
                  <a:extLst>
                    <a:ext uri="{9D8B030D-6E8A-4147-A177-3AD203B41FA5}">
                      <a16:colId xmlns:a16="http://schemas.microsoft.com/office/drawing/2014/main" xmlns="" val="3906222986"/>
                    </a:ext>
                  </a:extLst>
                </a:gridCol>
                <a:gridCol w="2443397">
                  <a:extLst>
                    <a:ext uri="{9D8B030D-6E8A-4147-A177-3AD203B41FA5}">
                      <a16:colId xmlns:a16="http://schemas.microsoft.com/office/drawing/2014/main" xmlns="" val="922053719"/>
                    </a:ext>
                  </a:extLst>
                </a:gridCol>
              </a:tblGrid>
              <a:tr h="368983">
                <a:tc>
                  <a:txBody>
                    <a:bodyPr/>
                    <a:lstStyle/>
                    <a:p>
                      <a:r>
                        <a:rPr lang="en-US" sz="800" i="1">
                          <a:solidFill>
                            <a:srgbClr val="5C72DF"/>
                          </a:solidFill>
                        </a:rPr>
                        <a:t>DTT-2024 Technical Coordination Meeting TCM-46</a:t>
                      </a:r>
                      <a:endParaRPr lang="en-US" sz="800" i="1">
                        <a:solidFill>
                          <a:srgbClr val="5C72DF"/>
                        </a:solidFill>
                        <a:latin typeface="Century Gothic" panose="020B0502020202020204" pitchFamily="34" charset="0"/>
                      </a:endParaRPr>
                    </a:p>
                  </a:txBody>
                  <a:tcPr anchor="b">
                    <a:lnL w="12700" cap="flat" cmpd="sng" algn="ctr">
                      <a:noFill/>
                      <a:prstDash val="solid"/>
                      <a:round/>
                      <a:headEnd type="none" w="med" len="med"/>
                      <a:tailEnd type="none" w="med" len="med"/>
                    </a:lnL>
                    <a:lnR w="3175" cap="flat" cmpd="sng" algn="ctr">
                      <a:solidFill>
                        <a:srgbClr val="0070C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it-IT" sz="700" i="1" kern="1200" baseline="0">
                          <a:solidFill>
                            <a:srgbClr val="0070C0"/>
                          </a:solidFill>
                          <a:latin typeface="Century Gothic" panose="020B0502020202020204" pitchFamily="34" charset="0"/>
                          <a:ea typeface="+mn-ea"/>
                          <a:cs typeface="+mn-cs"/>
                        </a:rPr>
                        <a:t>THM-DIA</a:t>
                      </a:r>
                      <a:endParaRPr lang="en-GB" sz="700" i="1" kern="1200" baseline="0">
                        <a:solidFill>
                          <a:srgbClr val="0070C0"/>
                        </a:solidFill>
                        <a:latin typeface="Century Gothic" panose="020B0502020202020204" pitchFamily="34" charset="0"/>
                        <a:ea typeface="+mn-ea"/>
                        <a:cs typeface="+mn-cs"/>
                      </a:endParaRPr>
                    </a:p>
                  </a:txBody>
                  <a:tcPr anchor="b">
                    <a:lnL w="3175" cap="flat" cmpd="sng" algn="ctr">
                      <a:solidFill>
                        <a:srgbClr val="0070C0"/>
                      </a:solidFill>
                      <a:prstDash val="solid"/>
                      <a:round/>
                      <a:headEnd type="none" w="med" len="med"/>
                      <a:tailEnd type="none" w="med" len="med"/>
                    </a:lnL>
                    <a:lnR w="3175" cap="flat" cmpd="sng" algn="ctr">
                      <a:solidFill>
                        <a:srgbClr val="0070C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r"/>
                      <a:endParaRPr lang="en-GB" sz="700" b="1" i="1" dirty="0">
                        <a:solidFill>
                          <a:srgbClr val="0070C0"/>
                        </a:solidFill>
                        <a:latin typeface="Avenir" panose="02000503020000020003" pitchFamily="2" charset="0"/>
                      </a:endParaRPr>
                    </a:p>
                  </a:txBody>
                  <a:tcPr anchor="b">
                    <a:lnL w="3175" cap="flat" cmpd="sng" algn="ctr">
                      <a:solidFill>
                        <a:srgbClr val="0070C0"/>
                      </a:solid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2589421127"/>
                  </a:ext>
                </a:extLst>
              </a:tr>
            </a:tbl>
          </a:graphicData>
        </a:graphic>
      </p:graphicFrame>
      <p:sp>
        <p:nvSpPr>
          <p:cNvPr id="2" name="Title 1"/>
          <p:cNvSpPr>
            <a:spLocks noGrp="1"/>
          </p:cNvSpPr>
          <p:nvPr>
            <p:ph type="ctrTitle" hasCustomPrompt="1"/>
          </p:nvPr>
        </p:nvSpPr>
        <p:spPr>
          <a:xfrm>
            <a:off x="685800" y="2251948"/>
            <a:ext cx="7772400" cy="1200329"/>
          </a:xfrm>
        </p:spPr>
        <p:txBody>
          <a:bodyPr anchor="b">
            <a:spAutoFit/>
          </a:bodyPr>
          <a:lstStyle>
            <a:lvl1pPr algn="ctr">
              <a:defRPr sz="400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it-IT"/>
              <a:t>Fare clic per modificare lo stile del titolo dello schema</a:t>
            </a:r>
            <a:endParaRPr lang="en-US" dirty="0"/>
          </a:p>
        </p:txBody>
      </p:sp>
      <p:cxnSp>
        <p:nvCxnSpPr>
          <p:cNvPr id="7" name="Connettore 1 8">
            <a:extLst>
              <a:ext uri="{FF2B5EF4-FFF2-40B4-BE49-F238E27FC236}">
                <a16:creationId xmlns:a16="http://schemas.microsoft.com/office/drawing/2014/main" xmlns="" id="{1060DE4B-3C6F-8C3B-EF60-4668902B3A1C}"/>
              </a:ext>
            </a:extLst>
          </p:cNvPr>
          <p:cNvCxnSpPr>
            <a:cxnSpLocks/>
          </p:cNvCxnSpPr>
          <p:nvPr userDrawn="1"/>
        </p:nvCxnSpPr>
        <p:spPr>
          <a:xfrm>
            <a:off x="0" y="4759309"/>
            <a:ext cx="91440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xmlns="" id="{003AF49A-9FB0-8ADC-8BE2-9955623F74DD}"/>
              </a:ext>
            </a:extLst>
          </p:cNvPr>
          <p:cNvSpPr>
            <a:spLocks noGrp="1"/>
          </p:cNvSpPr>
          <p:nvPr>
            <p:ph type="sldNum" sz="quarter" idx="12"/>
          </p:nvPr>
        </p:nvSpPr>
        <p:spPr>
          <a:xfrm>
            <a:off x="6850147" y="4888510"/>
            <a:ext cx="2057400" cy="273844"/>
          </a:xfrm>
        </p:spPr>
        <p:txBody>
          <a:bodyPr/>
          <a:lstStyle>
            <a:lvl1pPr algn="r">
              <a:defRPr sz="1100" i="1">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fld id="{BA013763-FF4F-6447-94CE-4F6DA003092A}" type="slidenum">
              <a:rPr lang="it-IT" smtClean="0"/>
              <a:pPr/>
              <a:t>‹N›</a:t>
            </a:fld>
            <a:endParaRPr lang="it-IT"/>
          </a:p>
        </p:txBody>
      </p:sp>
    </p:spTree>
    <p:extLst>
      <p:ext uri="{BB962C8B-B14F-4D97-AF65-F5344CB8AC3E}">
        <p14:creationId xmlns:p14="http://schemas.microsoft.com/office/powerpoint/2010/main" val="127294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pPr/>
              <a:t>‹N›</a:t>
            </a:fld>
            <a:endParaRPr lang="it-IT"/>
          </a:p>
        </p:txBody>
      </p:sp>
    </p:spTree>
    <p:extLst>
      <p:ext uri="{BB962C8B-B14F-4D97-AF65-F5344CB8AC3E}">
        <p14:creationId xmlns:p14="http://schemas.microsoft.com/office/powerpoint/2010/main" val="2311231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29842" y="1878806"/>
            <a:ext cx="3868340" cy="2763441"/>
          </a:xfrm>
        </p:spPr>
        <p:txBody>
          <a:body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dirty="0"/>
          </a:p>
        </p:txBody>
      </p:sp>
      <p:sp>
        <p:nvSpPr>
          <p:cNvPr id="6" name="Content Placeholder 5"/>
          <p:cNvSpPr>
            <a:spLocks noGrp="1"/>
          </p:cNvSpPr>
          <p:nvPr>
            <p:ph sz="quarter" idx="4"/>
          </p:nvPr>
        </p:nvSpPr>
        <p:spPr>
          <a:xfrm>
            <a:off x="4629151" y="1878806"/>
            <a:ext cx="3887391" cy="2763441"/>
          </a:xfrm>
        </p:spPr>
        <p:txBody>
          <a:body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BA013763-FF4F-6447-94CE-4F6DA003092A}" type="slidenum">
              <a:rPr lang="it-IT" smtClean="0"/>
              <a:pPr/>
              <a:t>‹N›</a:t>
            </a:fld>
            <a:endParaRPr lang="it-IT"/>
          </a:p>
        </p:txBody>
      </p:sp>
    </p:spTree>
    <p:extLst>
      <p:ext uri="{BB962C8B-B14F-4D97-AF65-F5344CB8AC3E}">
        <p14:creationId xmlns:p14="http://schemas.microsoft.com/office/powerpoint/2010/main" val="3466664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BA013763-FF4F-6447-94CE-4F6DA003092A}" type="slidenum">
              <a:rPr lang="it-IT" smtClean="0"/>
              <a:pPr/>
              <a:t>‹N›</a:t>
            </a:fld>
            <a:endParaRPr lang="it-IT"/>
          </a:p>
        </p:txBody>
      </p:sp>
    </p:spTree>
    <p:extLst>
      <p:ext uri="{BB962C8B-B14F-4D97-AF65-F5344CB8AC3E}">
        <p14:creationId xmlns:p14="http://schemas.microsoft.com/office/powerpoint/2010/main" val="268473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pPr/>
              <a:t>‹N›</a:t>
            </a:fld>
            <a:endParaRPr lang="it-IT"/>
          </a:p>
        </p:txBody>
      </p:sp>
    </p:spTree>
    <p:extLst>
      <p:ext uri="{BB962C8B-B14F-4D97-AF65-F5344CB8AC3E}">
        <p14:creationId xmlns:p14="http://schemas.microsoft.com/office/powerpoint/2010/main" val="393014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BA013763-FF4F-6447-94CE-4F6DA003092A}" type="slidenum">
              <a:rPr lang="it-IT" smtClean="0"/>
              <a:pPr/>
              <a:t>‹N›</a:t>
            </a:fld>
            <a:endParaRPr lang="it-IT"/>
          </a:p>
        </p:txBody>
      </p:sp>
    </p:spTree>
    <p:extLst>
      <p:ext uri="{BB962C8B-B14F-4D97-AF65-F5344CB8AC3E}">
        <p14:creationId xmlns:p14="http://schemas.microsoft.com/office/powerpoint/2010/main" val="1551012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pPr/>
              <a:t>‹N›</a:t>
            </a:fld>
            <a:endParaRPr lang="it-IT"/>
          </a:p>
        </p:txBody>
      </p:sp>
    </p:spTree>
    <p:extLst>
      <p:ext uri="{BB962C8B-B14F-4D97-AF65-F5344CB8AC3E}">
        <p14:creationId xmlns:p14="http://schemas.microsoft.com/office/powerpoint/2010/main" val="19190002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BA013763-FF4F-6447-94CE-4F6DA003092A}" type="slidenum">
              <a:rPr lang="it-IT" smtClean="0"/>
              <a:pPr/>
              <a:t>‹N›</a:t>
            </a:fld>
            <a:endParaRPr lang="it-IT"/>
          </a:p>
        </p:txBody>
      </p:sp>
    </p:spTree>
    <p:extLst>
      <p:ext uri="{BB962C8B-B14F-4D97-AF65-F5344CB8AC3E}">
        <p14:creationId xmlns:p14="http://schemas.microsoft.com/office/powerpoint/2010/main" val="922333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9914"/>
            <a:ext cx="8316686" cy="798349"/>
          </a:xfrm>
        </p:spPr>
        <p:txBody>
          <a:bodyPr anchor="t">
            <a:normAutofit/>
          </a:bodyPr>
          <a:lstStyle>
            <a:lvl1pPr>
              <a:defRPr sz="1800">
                <a:solidFill>
                  <a:srgbClr val="0070C0"/>
                </a:solidFill>
                <a:latin typeface="Century Gothic" panose="020B0502020202020204" pitchFamily="34" charset="0"/>
                <a:ea typeface="Segoe UI Historic" panose="020B0502040204020203" pitchFamily="34" charset="0"/>
                <a:cs typeface="Segoe UI Historic" panose="020B0502040204020203" pitchFamily="34" charset="0"/>
              </a:defRPr>
            </a:lvl1pPr>
          </a:lstStyle>
          <a:p>
            <a:r>
              <a:rPr lang="en-GB" noProof="0" dirty="0"/>
              <a:t>Fare </a:t>
            </a:r>
            <a:r>
              <a:rPr lang="en-GB" noProof="0" dirty="0" err="1"/>
              <a:t>clic</a:t>
            </a:r>
            <a:r>
              <a:rPr lang="en-GB" noProof="0" dirty="0"/>
              <a:t> per </a:t>
            </a:r>
            <a:r>
              <a:rPr lang="en-GB" noProof="0" dirty="0" err="1"/>
              <a:t>modificare</a:t>
            </a:r>
            <a:r>
              <a:rPr lang="en-GB" noProof="0" dirty="0"/>
              <a:t> lo stile del </a:t>
            </a:r>
            <a:r>
              <a:rPr lang="en-GB" noProof="0" dirty="0" err="1"/>
              <a:t>titolo</a:t>
            </a:r>
            <a:endParaRPr lang="en-GB" noProof="0" dirty="0"/>
          </a:p>
        </p:txBody>
      </p:sp>
      <p:pic>
        <p:nvPicPr>
          <p:cNvPr id="7" name="Picture 2">
            <a:extLst>
              <a:ext uri="{FF2B5EF4-FFF2-40B4-BE49-F238E27FC236}">
                <a16:creationId xmlns:a16="http://schemas.microsoft.com/office/drawing/2014/main" xmlns="" id="{34D694D4-973C-344D-B249-9C473EE41B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6686" y="30993"/>
            <a:ext cx="827314" cy="78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772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xmlns="" id="{B93147D4-F94B-FE46-A756-5A029C6BD6E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6686" y="30993"/>
            <a:ext cx="827314" cy="78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1" name="Connettore 1 8">
            <a:extLst>
              <a:ext uri="{FF2B5EF4-FFF2-40B4-BE49-F238E27FC236}">
                <a16:creationId xmlns:a16="http://schemas.microsoft.com/office/drawing/2014/main" xmlns="" id="{3E3B32B3-332F-4449-A98A-59F498D0E2AC}"/>
              </a:ext>
            </a:extLst>
          </p:cNvPr>
          <p:cNvCxnSpPr>
            <a:cxnSpLocks/>
          </p:cNvCxnSpPr>
          <p:nvPr userDrawn="1"/>
        </p:nvCxnSpPr>
        <p:spPr>
          <a:xfrm>
            <a:off x="0" y="4767263"/>
            <a:ext cx="91440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xmlns="" id="{4B940A0F-759E-18D5-B170-A1CC7590DCBA}"/>
              </a:ext>
            </a:extLst>
          </p:cNvPr>
          <p:cNvSpPr>
            <a:spLocks noGrp="1"/>
          </p:cNvSpPr>
          <p:nvPr>
            <p:ph type="sldNum" sz="quarter" idx="12"/>
          </p:nvPr>
        </p:nvSpPr>
        <p:spPr>
          <a:xfrm>
            <a:off x="6850147" y="4872468"/>
            <a:ext cx="2057400" cy="273844"/>
          </a:xfrm>
        </p:spPr>
        <p:txBody>
          <a:bodyPr/>
          <a:lstStyle>
            <a:lvl1pPr algn="r">
              <a:defRPr sz="1100" i="1">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fld id="{BA013763-FF4F-6447-94CE-4F6DA003092A}" type="slidenum">
              <a:rPr lang="it-IT" smtClean="0"/>
              <a:pPr/>
              <a:t>‹N›</a:t>
            </a:fld>
            <a:endParaRPr lang="it-IT"/>
          </a:p>
        </p:txBody>
      </p:sp>
      <p:graphicFrame>
        <p:nvGraphicFramePr>
          <p:cNvPr id="6" name="Table 5">
            <a:extLst>
              <a:ext uri="{FF2B5EF4-FFF2-40B4-BE49-F238E27FC236}">
                <a16:creationId xmlns:a16="http://schemas.microsoft.com/office/drawing/2014/main" xmlns="" id="{B77FA83A-CD2B-6CFC-18AA-176D6ACCDC4E}"/>
              </a:ext>
            </a:extLst>
          </p:cNvPr>
          <p:cNvGraphicFramePr>
            <a:graphicFrameLocks noGrp="1"/>
          </p:cNvGraphicFramePr>
          <p:nvPr userDrawn="1">
            <p:extLst>
              <p:ext uri="{D42A27DB-BD31-4B8C-83A1-F6EECF244321}">
                <p14:modId xmlns:p14="http://schemas.microsoft.com/office/powerpoint/2010/main" val="3845464496"/>
              </p:ext>
            </p:extLst>
          </p:nvPr>
        </p:nvGraphicFramePr>
        <p:xfrm>
          <a:off x="1" y="4774517"/>
          <a:ext cx="9143999" cy="368983"/>
        </p:xfrm>
        <a:graphic>
          <a:graphicData uri="http://schemas.openxmlformats.org/drawingml/2006/table">
            <a:tbl>
              <a:tblPr firstRow="1" bandRow="1">
                <a:tableStyleId>{2D5ABB26-0587-4C30-8999-92F81FD0307C}</a:tableStyleId>
              </a:tblPr>
              <a:tblGrid>
                <a:gridCol w="3533613">
                  <a:extLst>
                    <a:ext uri="{9D8B030D-6E8A-4147-A177-3AD203B41FA5}">
                      <a16:colId xmlns:a16="http://schemas.microsoft.com/office/drawing/2014/main" xmlns="" val="3852780357"/>
                    </a:ext>
                  </a:extLst>
                </a:gridCol>
                <a:gridCol w="3535096">
                  <a:extLst>
                    <a:ext uri="{9D8B030D-6E8A-4147-A177-3AD203B41FA5}">
                      <a16:colId xmlns:a16="http://schemas.microsoft.com/office/drawing/2014/main" xmlns="" val="3906222986"/>
                    </a:ext>
                  </a:extLst>
                </a:gridCol>
                <a:gridCol w="2075290">
                  <a:extLst>
                    <a:ext uri="{9D8B030D-6E8A-4147-A177-3AD203B41FA5}">
                      <a16:colId xmlns:a16="http://schemas.microsoft.com/office/drawing/2014/main" xmlns="" val="922053719"/>
                    </a:ext>
                  </a:extLst>
                </a:gridCol>
              </a:tblGrid>
              <a:tr h="368983">
                <a:tc>
                  <a:txBody>
                    <a:bodyPr/>
                    <a:lstStyle/>
                    <a:p>
                      <a:r>
                        <a:rPr lang="en-US" sz="900" b="0" i="1" dirty="0">
                          <a:solidFill>
                            <a:srgbClr val="0070C0"/>
                          </a:solidFill>
                          <a:latin typeface="Century Gothic" panose="020B0502020202020204" pitchFamily="34" charset="0"/>
                        </a:rPr>
                        <a:t>DTT-THM-DIA, </a:t>
                      </a:r>
                      <a:r>
                        <a:rPr lang="en-US" sz="900" b="0" i="1" dirty="0" err="1">
                          <a:solidFill>
                            <a:srgbClr val="0070C0"/>
                          </a:solidFill>
                          <a:latin typeface="Century Gothic" panose="020B0502020202020204" pitchFamily="34" charset="0"/>
                        </a:rPr>
                        <a:t>L.Gabellieri</a:t>
                      </a:r>
                      <a:r>
                        <a:rPr lang="en-US" sz="900" b="0" i="1" dirty="0">
                          <a:solidFill>
                            <a:srgbClr val="0070C0"/>
                          </a:solidFill>
                          <a:latin typeface="Century Gothic" panose="020B0502020202020204" pitchFamily="34" charset="0"/>
                        </a:rPr>
                        <a:t>, </a:t>
                      </a:r>
                      <a:r>
                        <a:rPr lang="en-US" sz="900" b="0" i="1" dirty="0" err="1">
                          <a:solidFill>
                            <a:srgbClr val="0070C0"/>
                          </a:solidFill>
                          <a:latin typeface="Century Gothic" panose="020B0502020202020204" pitchFamily="34" charset="0"/>
                        </a:rPr>
                        <a:t>A.Murari</a:t>
                      </a:r>
                      <a:r>
                        <a:rPr lang="en-US" sz="900" b="0" i="1" dirty="0">
                          <a:solidFill>
                            <a:srgbClr val="0070C0"/>
                          </a:solidFill>
                          <a:latin typeface="Century Gothic" panose="020B0502020202020204" pitchFamily="34" charset="0"/>
                        </a:rPr>
                        <a:t>, </a:t>
                      </a:r>
                      <a:r>
                        <a:rPr lang="en-US" sz="900" b="0" i="1" dirty="0" err="1">
                          <a:solidFill>
                            <a:srgbClr val="0070C0"/>
                          </a:solidFill>
                          <a:latin typeface="Century Gothic" panose="020B0502020202020204" pitchFamily="34" charset="0"/>
                        </a:rPr>
                        <a:t>S.Palomba</a:t>
                      </a:r>
                      <a:endParaRPr lang="en-US" sz="900" b="0" i="1" dirty="0">
                        <a:solidFill>
                          <a:srgbClr val="0070C0"/>
                        </a:solidFill>
                        <a:latin typeface="Century Gothic" panose="020B0502020202020204" pitchFamily="34" charset="0"/>
                      </a:endParaRPr>
                    </a:p>
                  </a:txBody>
                  <a:tcPr anchor="b">
                    <a:lnL w="12700" cap="flat" cmpd="sng" algn="ctr">
                      <a:noFill/>
                      <a:prstDash val="solid"/>
                      <a:round/>
                      <a:headEnd type="none" w="med" len="med"/>
                      <a:tailEnd type="none" w="med" len="med"/>
                    </a:lnL>
                    <a:lnR w="3175" cap="flat" cmpd="sng" algn="ctr">
                      <a:solidFill>
                        <a:srgbClr val="0070C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en-US" sz="900" b="0" i="1" dirty="0">
                          <a:solidFill>
                            <a:srgbClr val="0070C0"/>
                          </a:solidFill>
                          <a:latin typeface="Century Gothic" panose="020B0502020202020204" pitchFamily="34" charset="0"/>
                        </a:rPr>
                        <a:t>DTT CTS 15-16 July, 2024</a:t>
                      </a:r>
                    </a:p>
                  </a:txBody>
                  <a:tcPr anchor="b">
                    <a:lnL w="3175" cap="flat" cmpd="sng" algn="ctr">
                      <a:solidFill>
                        <a:srgbClr val="0070C0"/>
                      </a:solidFill>
                      <a:prstDash val="solid"/>
                      <a:round/>
                      <a:headEnd type="none" w="med" len="med"/>
                      <a:tailEnd type="none" w="med" len="med"/>
                    </a:lnL>
                    <a:lnR w="3175" cap="flat" cmpd="sng" algn="ctr">
                      <a:solidFill>
                        <a:srgbClr val="0070C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a:r>
                        <a:rPr lang="en-GB" sz="1100" b="0" i="1" dirty="0">
                          <a:solidFill>
                            <a:srgbClr val="0070C0"/>
                          </a:solidFill>
                          <a:latin typeface="Century Gothic" panose="020B0502020202020204" pitchFamily="34" charset="0"/>
                        </a:rPr>
                        <a:t>                                            </a:t>
                      </a:r>
                    </a:p>
                  </a:txBody>
                  <a:tcPr anchor="b">
                    <a:lnL w="3175" cap="flat" cmpd="sng" algn="ctr">
                      <a:solidFill>
                        <a:srgbClr val="0070C0"/>
                      </a:solid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2589421127"/>
                  </a:ext>
                </a:extLst>
              </a:tr>
            </a:tbl>
          </a:graphicData>
        </a:graphic>
      </p:graphicFrame>
    </p:spTree>
    <p:extLst>
      <p:ext uri="{BB962C8B-B14F-4D97-AF65-F5344CB8AC3E}">
        <p14:creationId xmlns:p14="http://schemas.microsoft.com/office/powerpoint/2010/main" val="231084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olo e contenuto">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34D694D4-973C-344D-B249-9C473EE41B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6686" y="30993"/>
            <a:ext cx="827314" cy="78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ttore 1 8">
            <a:extLst>
              <a:ext uri="{FF2B5EF4-FFF2-40B4-BE49-F238E27FC236}">
                <a16:creationId xmlns:a16="http://schemas.microsoft.com/office/drawing/2014/main" xmlns="" id="{09A6090F-5288-AB48-88CB-B49A9A224B1A}"/>
              </a:ext>
            </a:extLst>
          </p:cNvPr>
          <p:cNvCxnSpPr>
            <a:cxnSpLocks/>
          </p:cNvCxnSpPr>
          <p:nvPr userDrawn="1"/>
        </p:nvCxnSpPr>
        <p:spPr>
          <a:xfrm>
            <a:off x="0" y="4584383"/>
            <a:ext cx="91440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9" name="Titolo 1">
            <a:extLst>
              <a:ext uri="{FF2B5EF4-FFF2-40B4-BE49-F238E27FC236}">
                <a16:creationId xmlns:a16="http://schemas.microsoft.com/office/drawing/2014/main" xmlns="" id="{BC3214E2-7CBC-EE46-B976-91C05E8D48B0}"/>
              </a:ext>
            </a:extLst>
          </p:cNvPr>
          <p:cNvSpPr txBox="1">
            <a:spLocks/>
          </p:cNvSpPr>
          <p:nvPr userDrawn="1"/>
        </p:nvSpPr>
        <p:spPr>
          <a:xfrm>
            <a:off x="4056155" y="4064467"/>
            <a:ext cx="4943839" cy="519916"/>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6000" b="1" i="0" kern="1200">
                <a:solidFill>
                  <a:schemeClr val="tx1"/>
                </a:solidFill>
                <a:latin typeface="Century Gothic" panose="020B0502020202020204" pitchFamily="34" charset="0"/>
                <a:ea typeface="+mj-ea"/>
                <a:cs typeface="Arial" panose="020B0604020202020204" pitchFamily="34" charset="0"/>
              </a:defRPr>
            </a:lvl1pPr>
          </a:lstStyle>
          <a:p>
            <a:pPr algn="l"/>
            <a:r>
              <a:rPr lang="en-GB" sz="2800" i="1" dirty="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rPr>
              <a:t>Thank you for attention</a:t>
            </a:r>
          </a:p>
        </p:txBody>
      </p:sp>
      <p:grpSp>
        <p:nvGrpSpPr>
          <p:cNvPr id="2" name="Group 1">
            <a:extLst>
              <a:ext uri="{FF2B5EF4-FFF2-40B4-BE49-F238E27FC236}">
                <a16:creationId xmlns:a16="http://schemas.microsoft.com/office/drawing/2014/main" xmlns="" id="{E80D1254-492C-2E52-D105-8D79E93C0EF9}"/>
              </a:ext>
            </a:extLst>
          </p:cNvPr>
          <p:cNvGrpSpPr/>
          <p:nvPr userDrawn="1"/>
        </p:nvGrpSpPr>
        <p:grpSpPr>
          <a:xfrm>
            <a:off x="299225" y="4615050"/>
            <a:ext cx="8300920" cy="528450"/>
            <a:chOff x="347351" y="6307239"/>
            <a:chExt cx="8300920" cy="528450"/>
          </a:xfrm>
        </p:grpSpPr>
        <p:pic>
          <p:nvPicPr>
            <p:cNvPr id="3" name="Picture 4" descr="ENEA logo copia">
              <a:extLst>
                <a:ext uri="{FF2B5EF4-FFF2-40B4-BE49-F238E27FC236}">
                  <a16:creationId xmlns:a16="http://schemas.microsoft.com/office/drawing/2014/main" xmlns="" id="{332C9B0E-E699-7485-C839-C3E6B5D747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7351" y="6362690"/>
              <a:ext cx="888469" cy="3185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create">
              <a:extLst>
                <a:ext uri="{FF2B5EF4-FFF2-40B4-BE49-F238E27FC236}">
                  <a16:creationId xmlns:a16="http://schemas.microsoft.com/office/drawing/2014/main" xmlns="" id="{B999C652-7D64-E9E1-45F5-AACC4106C17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29660" y="6307255"/>
              <a:ext cx="429621" cy="5284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FX Padova 05 1600x836">
              <a:extLst>
                <a:ext uri="{FF2B5EF4-FFF2-40B4-BE49-F238E27FC236}">
                  <a16:creationId xmlns:a16="http://schemas.microsoft.com/office/drawing/2014/main" xmlns="" id="{5193EC20-D017-719C-D45F-32FF8C29374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29550" y="6334203"/>
              <a:ext cx="822151" cy="4275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ni ml pms">
              <a:extLst>
                <a:ext uri="{FF2B5EF4-FFF2-40B4-BE49-F238E27FC236}">
                  <a16:creationId xmlns:a16="http://schemas.microsoft.com/office/drawing/2014/main" xmlns="" id="{34531BAA-A7A9-DABC-154A-DA417DC6F6F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9636" y="6336590"/>
              <a:ext cx="374985" cy="4632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POLITO">
              <a:extLst>
                <a:ext uri="{FF2B5EF4-FFF2-40B4-BE49-F238E27FC236}">
                  <a16:creationId xmlns:a16="http://schemas.microsoft.com/office/drawing/2014/main" xmlns="" id="{96951F7B-DC0E-C6C7-4DBC-BE289E6C6159}"/>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983871" y="6374616"/>
              <a:ext cx="427519" cy="4275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logo unimib">
              <a:extLst>
                <a:ext uri="{FF2B5EF4-FFF2-40B4-BE49-F238E27FC236}">
                  <a16:creationId xmlns:a16="http://schemas.microsoft.com/office/drawing/2014/main" xmlns="" id="{B9611CD1-129F-01C5-D4A3-27F1386A0CB4}"/>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33585" y="6368766"/>
              <a:ext cx="409197" cy="4364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8" descr="L&amp;#39;INFN CAMBIA LOGO">
              <a:extLst>
                <a:ext uri="{FF2B5EF4-FFF2-40B4-BE49-F238E27FC236}">
                  <a16:creationId xmlns:a16="http://schemas.microsoft.com/office/drawing/2014/main" xmlns="" id="{93D7184D-F86D-8328-69A7-1356EBF6F828}"/>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5160531" y="6401839"/>
              <a:ext cx="717015" cy="3979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Logo Tor Vergata 1">
              <a:extLst>
                <a:ext uri="{FF2B5EF4-FFF2-40B4-BE49-F238E27FC236}">
                  <a16:creationId xmlns:a16="http://schemas.microsoft.com/office/drawing/2014/main" xmlns="" id="{CDF641E4-891D-7171-B60D-7554883FE2CC}"/>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7100639" y="6323837"/>
              <a:ext cx="459938" cy="463771"/>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40">
              <a:extLst>
                <a:ext uri="{FF2B5EF4-FFF2-40B4-BE49-F238E27FC236}">
                  <a16:creationId xmlns:a16="http://schemas.microsoft.com/office/drawing/2014/main" xmlns="" id="{B33E46FE-6F1F-B2FA-0C44-93A4F632AB2C}"/>
                </a:ext>
              </a:extLst>
            </p:cNvPr>
            <p:cNvPicPr>
              <a:picLocks noChangeAspect="1"/>
            </p:cNvPicPr>
            <p:nvPr userDrawn="1"/>
          </p:nvPicPr>
          <p:blipFill>
            <a:blip r:embed="rId11"/>
            <a:stretch>
              <a:fillRect/>
            </a:stretch>
          </p:blipFill>
          <p:spPr>
            <a:xfrm>
              <a:off x="1284489" y="6482520"/>
              <a:ext cx="1033959" cy="165727"/>
            </a:xfrm>
            <a:prstGeom prst="rect">
              <a:avLst/>
            </a:prstGeom>
          </p:spPr>
        </p:pic>
        <p:pic>
          <p:nvPicPr>
            <p:cNvPr id="26" name="Immagine 50" descr="Immagine che contiene testo, Carattere, schermata, Elementi grafici&#10;&#10;Descrizione generata automaticamente">
              <a:extLst>
                <a:ext uri="{FF2B5EF4-FFF2-40B4-BE49-F238E27FC236}">
                  <a16:creationId xmlns:a16="http://schemas.microsoft.com/office/drawing/2014/main" xmlns="" id="{73C9E960-2175-810B-CF4C-DA6B19F742A9}"/>
                </a:ext>
              </a:extLst>
            </p:cNvPr>
            <p:cNvPicPr>
              <a:picLocks noChangeAspect="1"/>
            </p:cNvPicPr>
            <p:nvPr userDrawn="1"/>
          </p:nvPicPr>
          <p:blipFill>
            <a:blip r:embed="rId12"/>
            <a:stretch>
              <a:fillRect/>
            </a:stretch>
          </p:blipFill>
          <p:spPr>
            <a:xfrm>
              <a:off x="2424773" y="6307239"/>
              <a:ext cx="798562" cy="506066"/>
            </a:xfrm>
            <a:prstGeom prst="rect">
              <a:avLst/>
            </a:prstGeom>
          </p:spPr>
        </p:pic>
        <p:pic>
          <p:nvPicPr>
            <p:cNvPr id="27" name="Immagine 51" descr="Immagine che contiene testo, Carattere, Elementi grafici, logo&#10;&#10;Descrizione generata automaticamente">
              <a:extLst>
                <a:ext uri="{FF2B5EF4-FFF2-40B4-BE49-F238E27FC236}">
                  <a16:creationId xmlns:a16="http://schemas.microsoft.com/office/drawing/2014/main" xmlns="" id="{A48A8A0E-2C92-FE82-985C-5A28B2BF460D}"/>
                </a:ext>
              </a:extLst>
            </p:cNvPr>
            <p:cNvPicPr>
              <a:picLocks noChangeAspect="1"/>
            </p:cNvPicPr>
            <p:nvPr userDrawn="1"/>
          </p:nvPicPr>
          <p:blipFill>
            <a:blip r:embed="rId13"/>
            <a:stretch>
              <a:fillRect/>
            </a:stretch>
          </p:blipFill>
          <p:spPr>
            <a:xfrm>
              <a:off x="7728422" y="6374616"/>
              <a:ext cx="919849" cy="361270"/>
            </a:xfrm>
            <a:prstGeom prst="rect">
              <a:avLst/>
            </a:prstGeom>
          </p:spPr>
        </p:pic>
      </p:grpSp>
    </p:spTree>
    <p:extLst>
      <p:ext uri="{BB962C8B-B14F-4D97-AF65-F5344CB8AC3E}">
        <p14:creationId xmlns:p14="http://schemas.microsoft.com/office/powerpoint/2010/main" val="1648609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3263"/>
            <a:ext cx="8316686" cy="798349"/>
          </a:xfrm>
        </p:spPr>
        <p:txBody>
          <a:bodyPr anchor="ctr">
            <a:normAutofit/>
          </a:bodyPr>
          <a:lstStyle>
            <a:lvl1pPr>
              <a:defRPr sz="2400">
                <a:solidFill>
                  <a:srgbClr val="0070C0"/>
                </a:solidFill>
                <a:latin typeface="Century Gothic" panose="020B0502020202020204" pitchFamily="34" charset="0"/>
                <a:ea typeface="Segoe UI Historic" panose="020B0502040204020203" pitchFamily="34" charset="0"/>
                <a:cs typeface="Segoe UI Historic" panose="020B0502040204020203" pitchFamily="34" charset="0"/>
              </a:defRPr>
            </a:lvl1pPr>
          </a:lstStyle>
          <a:p>
            <a:r>
              <a:rPr lang="en-GB" noProof="0" dirty="0"/>
              <a:t>Fare </a:t>
            </a:r>
            <a:r>
              <a:rPr lang="en-GB" noProof="0" dirty="0" err="1"/>
              <a:t>clic</a:t>
            </a:r>
            <a:r>
              <a:rPr lang="en-GB" noProof="0" dirty="0"/>
              <a:t> per </a:t>
            </a:r>
            <a:r>
              <a:rPr lang="en-GB" noProof="0" dirty="0" err="1"/>
              <a:t>modificare</a:t>
            </a:r>
            <a:r>
              <a:rPr lang="en-GB" noProof="0" dirty="0"/>
              <a:t> lo stile del </a:t>
            </a:r>
            <a:r>
              <a:rPr lang="en-GB" noProof="0" dirty="0" err="1"/>
              <a:t>titolo</a:t>
            </a:r>
            <a:endParaRPr lang="en-GB" noProof="0" dirty="0"/>
          </a:p>
        </p:txBody>
      </p:sp>
      <p:sp>
        <p:nvSpPr>
          <p:cNvPr id="3" name="Content Placeholder 2"/>
          <p:cNvSpPr>
            <a:spLocks noGrp="1"/>
          </p:cNvSpPr>
          <p:nvPr>
            <p:ph idx="1" hasCustomPrompt="1"/>
          </p:nvPr>
        </p:nvSpPr>
        <p:spPr>
          <a:xfrm>
            <a:off x="628650" y="1234735"/>
            <a:ext cx="7886700" cy="3263504"/>
          </a:xfrm>
        </p:spPr>
        <p:txBody>
          <a:bodyPr>
            <a:normAutofit/>
          </a:bodyPr>
          <a:lstStyle>
            <a:lvl1pPr marL="0" indent="0">
              <a:lnSpc>
                <a:spcPct val="100000"/>
              </a:lnSpc>
              <a:buFont typeface="Apple Symbols" panose="02000000000000000000" pitchFamily="2" charset="-79"/>
              <a:buNone/>
              <a:defRPr sz="2800">
                <a:latin typeface="Century Gothic" panose="020B0502020202020204" pitchFamily="34" charset="0"/>
                <a:ea typeface="Segoe UI Historic" panose="020B0502040204020203" pitchFamily="34" charset="0"/>
                <a:cs typeface="Segoe UI Historic" panose="020B0502040204020203" pitchFamily="34" charset="0"/>
              </a:defRPr>
            </a:lvl1pPr>
            <a:lvl2pPr marL="685800" indent="-228600">
              <a:lnSpc>
                <a:spcPct val="100000"/>
              </a:lnSpc>
              <a:spcBef>
                <a:spcPts val="600"/>
              </a:spcBef>
              <a:buFont typeface="Apple Symbols" panose="02000000000000000000" pitchFamily="2" charset="-79"/>
              <a:buChar char="⎼"/>
              <a:defRPr sz="2400">
                <a:latin typeface="Century Gothic" panose="020B0502020202020204" pitchFamily="34" charset="0"/>
              </a:defRPr>
            </a:lvl2pPr>
            <a:lvl3pPr marL="1143000" indent="-228600">
              <a:lnSpc>
                <a:spcPct val="100000"/>
              </a:lnSpc>
              <a:spcBef>
                <a:spcPts val="600"/>
              </a:spcBef>
              <a:buFont typeface="Courier New" panose="02070309020205020404" pitchFamily="49" charset="0"/>
              <a:buChar char="o"/>
              <a:defRPr>
                <a:latin typeface="Century Gothic" panose="020B0502020202020204" pitchFamily="34" charset="0"/>
              </a:defRPr>
            </a:lvl3pPr>
          </a:lstStyle>
          <a:p>
            <a:pPr lvl="0"/>
            <a:r>
              <a:rPr lang="en-GB" noProof="0" dirty="0"/>
              <a:t>Text</a:t>
            </a:r>
          </a:p>
          <a:p>
            <a:pPr lvl="0"/>
            <a:endParaRPr lang="en-GB" noProof="0" dirty="0"/>
          </a:p>
          <a:p>
            <a:pPr lvl="1"/>
            <a:r>
              <a:rPr lang="en-GB" noProof="0" dirty="0"/>
              <a:t>Bullet List</a:t>
            </a:r>
          </a:p>
          <a:p>
            <a:pPr lvl="1"/>
            <a:r>
              <a:rPr lang="en-GB" noProof="0" dirty="0"/>
              <a:t>Bullet List</a:t>
            </a:r>
          </a:p>
          <a:p>
            <a:pPr lvl="2"/>
            <a:r>
              <a:rPr lang="en-GB" noProof="0" dirty="0"/>
              <a:t>Nested bullet</a:t>
            </a:r>
          </a:p>
          <a:p>
            <a:pPr lvl="2"/>
            <a:endParaRPr lang="en-GB" noProof="0" dirty="0"/>
          </a:p>
          <a:p>
            <a:pPr lvl="1"/>
            <a:endParaRPr lang="en-GB" noProof="0" dirty="0"/>
          </a:p>
        </p:txBody>
      </p:sp>
      <p:pic>
        <p:nvPicPr>
          <p:cNvPr id="7" name="Picture 2">
            <a:extLst>
              <a:ext uri="{FF2B5EF4-FFF2-40B4-BE49-F238E27FC236}">
                <a16:creationId xmlns:a16="http://schemas.microsoft.com/office/drawing/2014/main" xmlns="" id="{34D694D4-973C-344D-B249-9C473EE41B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6686" y="30993"/>
            <a:ext cx="827314" cy="78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ttore 1 8">
            <a:extLst>
              <a:ext uri="{FF2B5EF4-FFF2-40B4-BE49-F238E27FC236}">
                <a16:creationId xmlns:a16="http://schemas.microsoft.com/office/drawing/2014/main" xmlns="" id="{09A6090F-5288-AB48-88CB-B49A9A224B1A}"/>
              </a:ext>
            </a:extLst>
          </p:cNvPr>
          <p:cNvCxnSpPr>
            <a:cxnSpLocks/>
          </p:cNvCxnSpPr>
          <p:nvPr userDrawn="1"/>
        </p:nvCxnSpPr>
        <p:spPr>
          <a:xfrm>
            <a:off x="0" y="4767263"/>
            <a:ext cx="91440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xmlns="" id="{7CF9A49C-5E00-644A-8CEE-F9191026CF34}"/>
              </a:ext>
            </a:extLst>
          </p:cNvPr>
          <p:cNvSpPr>
            <a:spLocks noGrp="1"/>
          </p:cNvSpPr>
          <p:nvPr>
            <p:ph type="sldNum" sz="quarter" idx="12"/>
          </p:nvPr>
        </p:nvSpPr>
        <p:spPr>
          <a:xfrm>
            <a:off x="6850147" y="4888510"/>
            <a:ext cx="2057400" cy="273844"/>
          </a:xfrm>
        </p:spPr>
        <p:txBody>
          <a:bodyPr/>
          <a:lstStyle>
            <a:lvl1pPr algn="r">
              <a:defRPr sz="1100">
                <a:solidFill>
                  <a:srgbClr val="0070C0"/>
                </a:solidFill>
                <a:latin typeface="Century Gothic" panose="020B0502020202020204" pitchFamily="34" charset="0"/>
                <a:ea typeface="Segoe UI Historic" panose="020B0502040204020203" pitchFamily="34" charset="0"/>
                <a:cs typeface="Segoe UI Historic" panose="020B0502040204020203" pitchFamily="34" charset="0"/>
              </a:defRPr>
            </a:lvl1pPr>
          </a:lstStyle>
          <a:p>
            <a:fld id="{BA013763-FF4F-6447-94CE-4F6DA003092A}" type="slidenum">
              <a:rPr lang="it-IT" smtClean="0"/>
              <a:pPr/>
              <a:t>‹N›</a:t>
            </a:fld>
            <a:endParaRPr lang="it-IT"/>
          </a:p>
        </p:txBody>
      </p:sp>
      <p:graphicFrame>
        <p:nvGraphicFramePr>
          <p:cNvPr id="4" name="Table 3">
            <a:extLst>
              <a:ext uri="{FF2B5EF4-FFF2-40B4-BE49-F238E27FC236}">
                <a16:creationId xmlns:a16="http://schemas.microsoft.com/office/drawing/2014/main" xmlns="" id="{5F5E0217-540F-1314-7316-856C78CF7D2B}"/>
              </a:ext>
            </a:extLst>
          </p:cNvPr>
          <p:cNvGraphicFramePr>
            <a:graphicFrameLocks noGrp="1"/>
          </p:cNvGraphicFramePr>
          <p:nvPr userDrawn="1">
            <p:extLst>
              <p:ext uri="{D42A27DB-BD31-4B8C-83A1-F6EECF244321}">
                <p14:modId xmlns:p14="http://schemas.microsoft.com/office/powerpoint/2010/main" val="2014100199"/>
              </p:ext>
            </p:extLst>
          </p:nvPr>
        </p:nvGraphicFramePr>
        <p:xfrm>
          <a:off x="1" y="4774517"/>
          <a:ext cx="9143999" cy="368983"/>
        </p:xfrm>
        <a:graphic>
          <a:graphicData uri="http://schemas.openxmlformats.org/drawingml/2006/table">
            <a:tbl>
              <a:tblPr firstRow="1" bandRow="1">
                <a:tableStyleId>{2D5ABB26-0587-4C30-8999-92F81FD0307C}</a:tableStyleId>
              </a:tblPr>
              <a:tblGrid>
                <a:gridCol w="1820848">
                  <a:extLst>
                    <a:ext uri="{9D8B030D-6E8A-4147-A177-3AD203B41FA5}">
                      <a16:colId xmlns:a16="http://schemas.microsoft.com/office/drawing/2014/main" xmlns="" val="3852780357"/>
                    </a:ext>
                  </a:extLst>
                </a:gridCol>
                <a:gridCol w="5247861">
                  <a:extLst>
                    <a:ext uri="{9D8B030D-6E8A-4147-A177-3AD203B41FA5}">
                      <a16:colId xmlns:a16="http://schemas.microsoft.com/office/drawing/2014/main" xmlns="" val="3906222986"/>
                    </a:ext>
                  </a:extLst>
                </a:gridCol>
                <a:gridCol w="2075290">
                  <a:extLst>
                    <a:ext uri="{9D8B030D-6E8A-4147-A177-3AD203B41FA5}">
                      <a16:colId xmlns:a16="http://schemas.microsoft.com/office/drawing/2014/main" xmlns="" val="922053719"/>
                    </a:ext>
                  </a:extLst>
                </a:gridCol>
              </a:tblGrid>
              <a:tr h="368983">
                <a:tc>
                  <a:txBody>
                    <a:bodyPr/>
                    <a:lstStyle/>
                    <a:p>
                      <a:r>
                        <a:rPr lang="en-US" sz="1100" b="0" i="1" dirty="0">
                          <a:solidFill>
                            <a:srgbClr val="0070C0"/>
                          </a:solidFill>
                          <a:latin typeface="Century Gothic" panose="020B0502020202020204" pitchFamily="34" charset="0"/>
                        </a:rPr>
                        <a:t>THM-DIA, L. Gabellieri</a:t>
                      </a:r>
                    </a:p>
                  </a:txBody>
                  <a:tcPr anchor="b">
                    <a:lnL w="12700" cap="flat" cmpd="sng" algn="ctr">
                      <a:noFill/>
                      <a:prstDash val="solid"/>
                      <a:round/>
                      <a:headEnd type="none" w="med" len="med"/>
                      <a:tailEnd type="none" w="med" len="med"/>
                    </a:lnL>
                    <a:lnR w="3175" cap="flat" cmpd="sng" algn="ctr">
                      <a:solidFill>
                        <a:srgbClr val="0070C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en-US" sz="1100" b="0" i="1" dirty="0">
                          <a:solidFill>
                            <a:srgbClr val="5C72DF"/>
                          </a:solidFill>
                          <a:latin typeface="Century Gothic" panose="020B0502020202020204" pitchFamily="34" charset="0"/>
                        </a:rPr>
                        <a:t>DTT CTS 15-16 July, 2024</a:t>
                      </a:r>
                      <a:endParaRPr lang="en-US" sz="1100" b="0" i="1" dirty="0">
                        <a:solidFill>
                          <a:srgbClr val="0070C0"/>
                        </a:solidFill>
                        <a:latin typeface="Century Gothic" panose="020B0502020202020204" pitchFamily="34" charset="0"/>
                      </a:endParaRPr>
                    </a:p>
                  </a:txBody>
                  <a:tcPr anchor="b">
                    <a:lnL w="3175" cap="flat" cmpd="sng" algn="ctr">
                      <a:solidFill>
                        <a:srgbClr val="0070C0"/>
                      </a:solidFill>
                      <a:prstDash val="solid"/>
                      <a:round/>
                      <a:headEnd type="none" w="med" len="med"/>
                      <a:tailEnd type="none" w="med" len="med"/>
                    </a:lnL>
                    <a:lnR w="3175" cap="flat" cmpd="sng" algn="ctr">
                      <a:solidFill>
                        <a:srgbClr val="0070C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l"/>
                      <a:r>
                        <a:rPr lang="en-GB" sz="1100" b="0" i="1" dirty="0">
                          <a:solidFill>
                            <a:srgbClr val="0070C0"/>
                          </a:solidFill>
                          <a:latin typeface="Century Gothic" panose="020B0502020202020204" pitchFamily="34" charset="0"/>
                        </a:rPr>
                        <a:t>                                            /20</a:t>
                      </a:r>
                    </a:p>
                  </a:txBody>
                  <a:tcPr anchor="b">
                    <a:lnL w="3175" cap="flat" cmpd="sng" algn="ctr">
                      <a:solidFill>
                        <a:srgbClr val="0070C0"/>
                      </a:solid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2589421127"/>
                  </a:ext>
                </a:extLst>
              </a:tr>
            </a:tbl>
          </a:graphicData>
        </a:graphic>
      </p:graphicFrame>
    </p:spTree>
    <p:extLst>
      <p:ext uri="{BB962C8B-B14F-4D97-AF65-F5344CB8AC3E}">
        <p14:creationId xmlns:p14="http://schemas.microsoft.com/office/powerpoint/2010/main" val="2211185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2332329"/>
            <a:ext cx="7886700" cy="1089529"/>
          </a:xfrm>
        </p:spPr>
        <p:txBody>
          <a:bodyPr anchor="b">
            <a:spAutoFit/>
          </a:bodyPr>
          <a:lstStyle>
            <a:lvl1pPr>
              <a:defRPr sz="3600" i="1">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it-IT" dirty="0"/>
              <a:t>Fare clic per modificare lo stile del titolo dello schema</a:t>
            </a:r>
            <a:endParaRPr lang="en-US" dirty="0"/>
          </a:p>
        </p:txBody>
      </p:sp>
      <p:pic>
        <p:nvPicPr>
          <p:cNvPr id="10" name="Picture 2">
            <a:extLst>
              <a:ext uri="{FF2B5EF4-FFF2-40B4-BE49-F238E27FC236}">
                <a16:creationId xmlns:a16="http://schemas.microsoft.com/office/drawing/2014/main" xmlns="" id="{BA03B17E-C8F3-7B4E-BF6C-0A22044B0E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16686" y="30993"/>
            <a:ext cx="827314" cy="78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Connettore 1 8">
            <a:extLst>
              <a:ext uri="{FF2B5EF4-FFF2-40B4-BE49-F238E27FC236}">
                <a16:creationId xmlns:a16="http://schemas.microsoft.com/office/drawing/2014/main" xmlns="" id="{2970E886-06E7-404A-B776-B362FF2797F6}"/>
              </a:ext>
            </a:extLst>
          </p:cNvPr>
          <p:cNvCxnSpPr>
            <a:cxnSpLocks/>
          </p:cNvCxnSpPr>
          <p:nvPr userDrawn="1"/>
        </p:nvCxnSpPr>
        <p:spPr>
          <a:xfrm>
            <a:off x="0" y="4767263"/>
            <a:ext cx="914400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xmlns="" id="{5B2CD263-D695-CDBE-BA86-DF89A4DB04D2}"/>
              </a:ext>
            </a:extLst>
          </p:cNvPr>
          <p:cNvSpPr>
            <a:spLocks noGrp="1"/>
          </p:cNvSpPr>
          <p:nvPr>
            <p:ph type="sldNum" sz="quarter" idx="12"/>
          </p:nvPr>
        </p:nvSpPr>
        <p:spPr>
          <a:xfrm>
            <a:off x="6850147" y="4888510"/>
            <a:ext cx="2057400" cy="273844"/>
          </a:xfrm>
        </p:spPr>
        <p:txBody>
          <a:bodyPr/>
          <a:lstStyle>
            <a:lvl1pPr algn="r">
              <a:defRPr sz="1100" i="1">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fld id="{BA013763-FF4F-6447-94CE-4F6DA003092A}" type="slidenum">
              <a:rPr lang="it-IT" smtClean="0"/>
              <a:pPr/>
              <a:t>‹N›</a:t>
            </a:fld>
            <a:endParaRPr lang="it-IT"/>
          </a:p>
        </p:txBody>
      </p:sp>
      <p:graphicFrame>
        <p:nvGraphicFramePr>
          <p:cNvPr id="3" name="Table 2">
            <a:extLst>
              <a:ext uri="{FF2B5EF4-FFF2-40B4-BE49-F238E27FC236}">
                <a16:creationId xmlns:a16="http://schemas.microsoft.com/office/drawing/2014/main" xmlns="" id="{BD996DEB-7250-B2EB-9C48-92FDEA4F4362}"/>
              </a:ext>
            </a:extLst>
          </p:cNvPr>
          <p:cNvGraphicFramePr>
            <a:graphicFrameLocks noGrp="1"/>
          </p:cNvGraphicFramePr>
          <p:nvPr userDrawn="1">
            <p:extLst>
              <p:ext uri="{D42A27DB-BD31-4B8C-83A1-F6EECF244321}">
                <p14:modId xmlns:p14="http://schemas.microsoft.com/office/powerpoint/2010/main" val="1445027775"/>
              </p:ext>
            </p:extLst>
          </p:nvPr>
        </p:nvGraphicFramePr>
        <p:xfrm>
          <a:off x="1" y="4774517"/>
          <a:ext cx="9143999" cy="368983"/>
        </p:xfrm>
        <a:graphic>
          <a:graphicData uri="http://schemas.openxmlformats.org/drawingml/2006/table">
            <a:tbl>
              <a:tblPr firstRow="1" bandRow="1">
                <a:tableStyleId>{2D5ABB26-0587-4C30-8999-92F81FD0307C}</a:tableStyleId>
              </a:tblPr>
              <a:tblGrid>
                <a:gridCol w="1820848">
                  <a:extLst>
                    <a:ext uri="{9D8B030D-6E8A-4147-A177-3AD203B41FA5}">
                      <a16:colId xmlns:a16="http://schemas.microsoft.com/office/drawing/2014/main" xmlns="" val="3852780357"/>
                    </a:ext>
                  </a:extLst>
                </a:gridCol>
                <a:gridCol w="5247861">
                  <a:extLst>
                    <a:ext uri="{9D8B030D-6E8A-4147-A177-3AD203B41FA5}">
                      <a16:colId xmlns:a16="http://schemas.microsoft.com/office/drawing/2014/main" xmlns="" val="3906222986"/>
                    </a:ext>
                  </a:extLst>
                </a:gridCol>
                <a:gridCol w="2075290">
                  <a:extLst>
                    <a:ext uri="{9D8B030D-6E8A-4147-A177-3AD203B41FA5}">
                      <a16:colId xmlns:a16="http://schemas.microsoft.com/office/drawing/2014/main" xmlns="" val="922053719"/>
                    </a:ext>
                  </a:extLst>
                </a:gridCol>
              </a:tblGrid>
              <a:tr h="368983">
                <a:tc>
                  <a:txBody>
                    <a:bodyPr/>
                    <a:lstStyle/>
                    <a:p>
                      <a:r>
                        <a:rPr lang="en-US" sz="1100" i="1" dirty="0">
                          <a:solidFill>
                            <a:srgbClr val="0070C0"/>
                          </a:solidFill>
                          <a:latin typeface="Century Gothic" panose="020B0502020202020204" pitchFamily="34" charset="0"/>
                        </a:rPr>
                        <a:t>THM-DIA</a:t>
                      </a:r>
                    </a:p>
                  </a:txBody>
                  <a:tcPr anchor="b">
                    <a:lnL w="12700" cap="flat" cmpd="sng" algn="ctr">
                      <a:noFill/>
                      <a:prstDash val="solid"/>
                      <a:round/>
                      <a:headEnd type="none" w="med" len="med"/>
                      <a:tailEnd type="none" w="med" len="med"/>
                    </a:lnL>
                    <a:lnR w="3175" cap="flat" cmpd="sng" algn="ctr">
                      <a:solidFill>
                        <a:srgbClr val="0070C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ctr"/>
                      <a:r>
                        <a:rPr lang="en-US" sz="1100" i="1" dirty="0">
                          <a:solidFill>
                            <a:srgbClr val="5C72DF"/>
                          </a:solidFill>
                          <a:latin typeface="Century Gothic" panose="020B0502020202020204" pitchFamily="34" charset="0"/>
                        </a:rPr>
                        <a:t>DTT-</a:t>
                      </a:r>
                      <a:r>
                        <a:rPr lang="en-US" sz="1100" i="1" dirty="0">
                          <a:solidFill>
                            <a:srgbClr val="0070C0"/>
                          </a:solidFill>
                          <a:latin typeface="Century Gothic" panose="020B0502020202020204" pitchFamily="34" charset="0"/>
                        </a:rPr>
                        <a:t>2024 Technical Coordination Meeting TCM-46; </a:t>
                      </a:r>
                      <a:r>
                        <a:rPr lang="en-US" sz="1100" i="1" dirty="0">
                          <a:solidFill>
                            <a:srgbClr val="0070C0"/>
                          </a:solidFill>
                        </a:rPr>
                        <a:t>July 1 – 5, 2024 </a:t>
                      </a:r>
                      <a:endParaRPr lang="en-US" sz="1100" i="1" dirty="0">
                        <a:solidFill>
                          <a:srgbClr val="0070C0"/>
                        </a:solidFill>
                        <a:latin typeface="Century Gothic" panose="020B0502020202020204" pitchFamily="34" charset="0"/>
                      </a:endParaRPr>
                    </a:p>
                  </a:txBody>
                  <a:tcPr anchor="b">
                    <a:lnL w="3175" cap="flat" cmpd="sng" algn="ctr">
                      <a:solidFill>
                        <a:srgbClr val="0070C0"/>
                      </a:solidFill>
                      <a:prstDash val="solid"/>
                      <a:round/>
                      <a:headEnd type="none" w="med" len="med"/>
                      <a:tailEnd type="none" w="med" len="med"/>
                    </a:lnL>
                    <a:lnR w="3175" cap="flat" cmpd="sng" algn="ctr">
                      <a:solidFill>
                        <a:srgbClr val="0070C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p>
                      <a:pPr algn="r"/>
                      <a:endParaRPr lang="en-GB" sz="700" b="1" i="1" dirty="0">
                        <a:solidFill>
                          <a:srgbClr val="0070C0"/>
                        </a:solidFill>
                        <a:latin typeface="Avenir" panose="02000503020000020003" pitchFamily="2" charset="0"/>
                      </a:endParaRPr>
                    </a:p>
                  </a:txBody>
                  <a:tcPr anchor="b">
                    <a:lnL w="3175" cap="flat" cmpd="sng" algn="ctr">
                      <a:solidFill>
                        <a:srgbClr val="0070C0"/>
                      </a:solidFill>
                      <a:prstDash val="solid"/>
                      <a:round/>
                      <a:headEnd type="none" w="med" len="med"/>
                      <a:tailEnd type="none" w="med" len="med"/>
                    </a:lnL>
                    <a:lnR w="3175"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2589421127"/>
                  </a:ext>
                </a:extLst>
              </a:tr>
            </a:tbl>
          </a:graphicData>
        </a:graphic>
      </p:graphicFrame>
    </p:spTree>
    <p:extLst>
      <p:ext uri="{BB962C8B-B14F-4D97-AF65-F5344CB8AC3E}">
        <p14:creationId xmlns:p14="http://schemas.microsoft.com/office/powerpoint/2010/main" val="113259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UROfusion_cover">
    <p:spTree>
      <p:nvGrpSpPr>
        <p:cNvPr id="1" name=""/>
        <p:cNvGrpSpPr/>
        <p:nvPr/>
      </p:nvGrpSpPr>
      <p:grpSpPr>
        <a:xfrm>
          <a:off x="0" y="0"/>
          <a:ext cx="0" cy="0"/>
          <a:chOff x="0" y="0"/>
          <a:chExt cx="0" cy="0"/>
        </a:xfrm>
      </p:grpSpPr>
      <p:grpSp>
        <p:nvGrpSpPr>
          <p:cNvPr id="4" name="Gruppieren 3"/>
          <p:cNvGrpSpPr/>
          <p:nvPr userDrawn="1"/>
        </p:nvGrpSpPr>
        <p:grpSpPr>
          <a:xfrm>
            <a:off x="308902" y="4526222"/>
            <a:ext cx="3294366" cy="528606"/>
            <a:chOff x="5735960" y="5717361"/>
            <a:chExt cx="6120680" cy="1010607"/>
          </a:xfrm>
        </p:grpSpPr>
        <p:pic>
          <p:nvPicPr>
            <p:cNvPr id="25" name="Grafik 24"/>
            <p:cNvPicPr preferRelativeResize="0">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5735960" y="5774784"/>
              <a:ext cx="997207" cy="656496"/>
            </a:xfrm>
            <a:prstGeom prst="rect">
              <a:avLst/>
            </a:prstGeom>
            <a:noFill/>
            <a:ln>
              <a:noFill/>
            </a:ln>
          </p:spPr>
        </p:pic>
        <p:sp>
          <p:nvSpPr>
            <p:cNvPr id="3" name="Rechteck 2"/>
            <p:cNvSpPr/>
            <p:nvPr userDrawn="1"/>
          </p:nvSpPr>
          <p:spPr>
            <a:xfrm>
              <a:off x="6744073" y="5717361"/>
              <a:ext cx="5112567" cy="1010607"/>
            </a:xfrm>
            <a:prstGeom prst="rect">
              <a:avLst/>
            </a:prstGeom>
          </p:spPr>
          <p:txBody>
            <a:bodyPr wrap="square">
              <a:spAutoFit/>
            </a:bodyPr>
            <a:lstStyle/>
            <a:p>
              <a:pPr marL="0" marR="0" lvl="0" indent="0" algn="just" defTabSz="685800" rtl="0" eaLnBrk="1" fontAlgn="auto" latinLnBrk="0" hangingPunct="1">
                <a:lnSpc>
                  <a:spcPct val="90000"/>
                </a:lnSpc>
                <a:spcBef>
                  <a:spcPts val="0"/>
                </a:spcBef>
                <a:spcAft>
                  <a:spcPts val="0"/>
                </a:spcAft>
                <a:buClrTx/>
                <a:buSzTx/>
                <a:buFontTx/>
                <a:buNone/>
                <a:tabLst/>
                <a:defRPr/>
              </a:pPr>
              <a:r>
                <a:rPr kumimoji="0" lang="en-GB" sz="525" b="0" i="0" u="none" strike="noStrike" kern="1200" cap="none" spc="0" normalizeH="0" baseline="0" noProof="0" dirty="0">
                  <a:ln>
                    <a:noFill/>
                  </a:ln>
                  <a:solidFill>
                    <a:prstClr val="black"/>
                  </a:solidFill>
                  <a:effectLst/>
                  <a:uLnTx/>
                  <a:uFillTx/>
                  <a:latin typeface="Calibri"/>
                  <a:ea typeface="+mn-ea"/>
                  <a:cs typeface="+mn-cs"/>
                </a:rPr>
                <a:t>This work has been carried out within the framework of the EUROfusion Consortium, funded by the European Union via the Euratom Research and Training Programme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pic>
        <p:nvPicPr>
          <p:cNvPr id="2060" name="Picture 12" descr="Contract between EC and EUROfusion is signed | FuseNet">
            <a:extLst>
              <a:ext uri="{FF2B5EF4-FFF2-40B4-BE49-F238E27FC236}">
                <a16:creationId xmlns:a16="http://schemas.microsoft.com/office/drawing/2014/main" xmlns="" id="{E55ACA25-9DC9-FAB0-0545-200C2AAAE0C4}"/>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333800" y="243857"/>
            <a:ext cx="1728192" cy="44725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0">
            <a:extLst>
              <a:ext uri="{FF2B5EF4-FFF2-40B4-BE49-F238E27FC236}">
                <a16:creationId xmlns:a16="http://schemas.microsoft.com/office/drawing/2014/main" xmlns="" id="{596FC8EF-089A-D210-0D75-51A8CBEF1EC8}"/>
              </a:ext>
            </a:extLst>
          </p:cNvPr>
          <p:cNvSpPr>
            <a:spLocks noGrp="1"/>
          </p:cNvSpPr>
          <p:nvPr>
            <p:ph type="title"/>
          </p:nvPr>
        </p:nvSpPr>
        <p:spPr>
          <a:xfrm>
            <a:off x="328356" y="1876330"/>
            <a:ext cx="4158461" cy="570734"/>
          </a:xfrm>
        </p:spPr>
        <p:txBody>
          <a:bodyPr vert="horz" lIns="91440" tIns="45720" rIns="91440" bIns="45720" rtlCol="0" anchor="ctr">
            <a:noAutofit/>
          </a:bodyPr>
          <a:lstStyle>
            <a:lvl1pPr>
              <a:defRPr lang="x-none" sz="2100" dirty="0">
                <a:solidFill>
                  <a:schemeClr val="tx2"/>
                </a:solidFill>
              </a:defRPr>
            </a:lvl1pPr>
          </a:lstStyle>
          <a:p>
            <a:pPr lvl="0">
              <a:lnSpc>
                <a:spcPts val="1800"/>
              </a:lnSpc>
            </a:pPr>
            <a:r>
              <a:rPr lang="en-US" dirty="0"/>
              <a:t>Click to edit Master title style</a:t>
            </a:r>
            <a:endParaRPr lang="x-none" dirty="0"/>
          </a:p>
        </p:txBody>
      </p:sp>
      <p:sp>
        <p:nvSpPr>
          <p:cNvPr id="14" name="Text Placeholder 22">
            <a:extLst>
              <a:ext uri="{FF2B5EF4-FFF2-40B4-BE49-F238E27FC236}">
                <a16:creationId xmlns:a16="http://schemas.microsoft.com/office/drawing/2014/main" xmlns="" id="{A1DB4B7A-0368-ADFA-B0E8-5A32A1976D23}"/>
              </a:ext>
            </a:extLst>
          </p:cNvPr>
          <p:cNvSpPr>
            <a:spLocks noGrp="1"/>
          </p:cNvSpPr>
          <p:nvPr>
            <p:ph type="body" sz="quarter" idx="10" hasCustomPrompt="1"/>
          </p:nvPr>
        </p:nvSpPr>
        <p:spPr>
          <a:xfrm>
            <a:off x="328354" y="2536262"/>
            <a:ext cx="4158461" cy="341632"/>
          </a:xfrm>
        </p:spPr>
        <p:txBody>
          <a:bodyPr wrap="square">
            <a:spAutoFit/>
          </a:bodyPr>
          <a:lstStyle>
            <a:lvl1pPr marL="0" indent="0">
              <a:buNone/>
              <a:defRPr sz="1800" b="1"/>
            </a:lvl1pPr>
            <a:lvl2pPr marL="257175" indent="0">
              <a:buNone/>
              <a:defRPr/>
            </a:lvl2pPr>
          </a:lstStyle>
          <a:p>
            <a:pPr lvl="0"/>
            <a:r>
              <a:rPr lang="en-US" dirty="0"/>
              <a:t>Click to edit Lecturer’s name</a:t>
            </a:r>
          </a:p>
        </p:txBody>
      </p:sp>
      <p:sp>
        <p:nvSpPr>
          <p:cNvPr id="15" name="Text Placeholder 22">
            <a:extLst>
              <a:ext uri="{FF2B5EF4-FFF2-40B4-BE49-F238E27FC236}">
                <a16:creationId xmlns:a16="http://schemas.microsoft.com/office/drawing/2014/main" xmlns="" id="{29BB6B8D-6CB9-54B7-0DF9-DBDB0E37634E}"/>
              </a:ext>
            </a:extLst>
          </p:cNvPr>
          <p:cNvSpPr>
            <a:spLocks noGrp="1"/>
          </p:cNvSpPr>
          <p:nvPr>
            <p:ph type="body" sz="quarter" idx="11" hasCustomPrompt="1"/>
          </p:nvPr>
        </p:nvSpPr>
        <p:spPr>
          <a:xfrm>
            <a:off x="308902" y="2970011"/>
            <a:ext cx="4238200" cy="341632"/>
          </a:xfrm>
        </p:spPr>
        <p:txBody>
          <a:bodyPr wrap="square">
            <a:spAutoFit/>
          </a:bodyPr>
          <a:lstStyle>
            <a:lvl1pPr marL="0" indent="0">
              <a:buNone/>
              <a:defRPr sz="1800" b="0"/>
            </a:lvl1pPr>
            <a:lvl2pPr marL="257175" indent="0">
              <a:buNone/>
              <a:defRPr/>
            </a:lvl2pPr>
          </a:lstStyle>
          <a:p>
            <a:pPr lvl="0"/>
            <a:r>
              <a:rPr lang="en-US" dirty="0"/>
              <a:t>Click to edit Lecturer’s affiliation</a:t>
            </a:r>
          </a:p>
        </p:txBody>
      </p:sp>
      <p:sp>
        <p:nvSpPr>
          <p:cNvPr id="20" name="Text Placeholder 22">
            <a:extLst>
              <a:ext uri="{FF2B5EF4-FFF2-40B4-BE49-F238E27FC236}">
                <a16:creationId xmlns:a16="http://schemas.microsoft.com/office/drawing/2014/main" xmlns="" id="{4EC3B6D3-D545-C458-117A-3FC426AC87B1}"/>
              </a:ext>
            </a:extLst>
          </p:cNvPr>
          <p:cNvSpPr>
            <a:spLocks noGrp="1"/>
          </p:cNvSpPr>
          <p:nvPr>
            <p:ph type="body" sz="quarter" idx="12" hasCustomPrompt="1"/>
          </p:nvPr>
        </p:nvSpPr>
        <p:spPr>
          <a:xfrm>
            <a:off x="328355" y="1139849"/>
            <a:ext cx="4158461" cy="253916"/>
          </a:xfrm>
        </p:spPr>
        <p:txBody>
          <a:bodyPr>
            <a:normAutofit/>
          </a:bodyPr>
          <a:lstStyle>
            <a:lvl1pPr marL="0" indent="0">
              <a:buNone/>
              <a:defRPr sz="1200" b="0"/>
            </a:lvl1pPr>
            <a:lvl2pPr marL="257175" indent="0">
              <a:buNone/>
              <a:defRPr/>
            </a:lvl2pPr>
          </a:lstStyle>
          <a:p>
            <a:pPr lvl="0"/>
            <a:r>
              <a:rPr lang="en-US" dirty="0"/>
              <a:t>Click to edit Event title</a:t>
            </a:r>
          </a:p>
        </p:txBody>
      </p:sp>
      <p:pic>
        <p:nvPicPr>
          <p:cNvPr id="2" name="Picture 1">
            <a:extLst>
              <a:ext uri="{FF2B5EF4-FFF2-40B4-BE49-F238E27FC236}">
                <a16:creationId xmlns:a16="http://schemas.microsoft.com/office/drawing/2014/main" xmlns="" id="{54C79CBA-5ECC-767B-846D-8D461051DE87}"/>
              </a:ext>
            </a:extLst>
          </p:cNvPr>
          <p:cNvPicPr>
            <a:picLocks noChangeAspect="1"/>
          </p:cNvPicPr>
          <p:nvPr userDrawn="1"/>
        </p:nvPicPr>
        <p:blipFill>
          <a:blip r:embed="rId4" cstate="email">
            <a:alphaModFix/>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solidFill>
            <a:schemeClr val="bg1"/>
          </a:solidFill>
        </p:spPr>
      </p:pic>
      <p:grpSp>
        <p:nvGrpSpPr>
          <p:cNvPr id="17" name="Group 16">
            <a:extLst>
              <a:ext uri="{FF2B5EF4-FFF2-40B4-BE49-F238E27FC236}">
                <a16:creationId xmlns:a16="http://schemas.microsoft.com/office/drawing/2014/main" xmlns="" id="{0C891C3C-52AA-7C86-CDF8-0B71E4A2CEE6}"/>
              </a:ext>
            </a:extLst>
          </p:cNvPr>
          <p:cNvGrpSpPr/>
          <p:nvPr userDrawn="1"/>
        </p:nvGrpSpPr>
        <p:grpSpPr>
          <a:xfrm>
            <a:off x="241163" y="3942199"/>
            <a:ext cx="8661674" cy="396000"/>
            <a:chOff x="241163" y="3826939"/>
            <a:chExt cx="8661674" cy="396000"/>
          </a:xfrm>
        </p:grpSpPr>
        <p:pic>
          <p:nvPicPr>
            <p:cNvPr id="5" name="Picture 4">
              <a:extLst>
                <a:ext uri="{FF2B5EF4-FFF2-40B4-BE49-F238E27FC236}">
                  <a16:creationId xmlns:a16="http://schemas.microsoft.com/office/drawing/2014/main" xmlns="" id="{92E24CD8-322D-D4D2-8280-36F694EDE8B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1163" y="3826939"/>
              <a:ext cx="418548" cy="3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 descr="ENEA logo copia">
              <a:extLst>
                <a:ext uri="{FF2B5EF4-FFF2-40B4-BE49-F238E27FC236}">
                  <a16:creationId xmlns:a16="http://schemas.microsoft.com/office/drawing/2014/main" xmlns="" id="{A6122DDD-E262-D947-80DA-9D0BB468D13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16828" y="3866539"/>
              <a:ext cx="883523" cy="3168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logocreate">
              <a:extLst>
                <a:ext uri="{FF2B5EF4-FFF2-40B4-BE49-F238E27FC236}">
                  <a16:creationId xmlns:a16="http://schemas.microsoft.com/office/drawing/2014/main" xmlns="" id="{185A0AD5-DDD3-CE4E-5DBD-0701E4B32210}"/>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070387" y="3826939"/>
              <a:ext cx="321952" cy="396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RFX Padova 05 1600x836">
              <a:extLst>
                <a:ext uri="{FF2B5EF4-FFF2-40B4-BE49-F238E27FC236}">
                  <a16:creationId xmlns:a16="http://schemas.microsoft.com/office/drawing/2014/main" xmlns="" id="{9935C785-72BC-C7A0-D40E-F71F282B7FE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4673160" y="3826939"/>
              <a:ext cx="761539" cy="396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POLITO">
              <a:extLst>
                <a:ext uri="{FF2B5EF4-FFF2-40B4-BE49-F238E27FC236}">
                  <a16:creationId xmlns:a16="http://schemas.microsoft.com/office/drawing/2014/main" xmlns="" id="{632B2A83-8701-5726-A917-29FF1C3522E6}"/>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4220043" y="3826939"/>
              <a:ext cx="396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logo unimib">
              <a:extLst>
                <a:ext uri="{FF2B5EF4-FFF2-40B4-BE49-F238E27FC236}">
                  <a16:creationId xmlns:a16="http://schemas.microsoft.com/office/drawing/2014/main" xmlns="" id="{67A4B58D-C4CB-E8CF-D913-BA7726FBCB81}"/>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491816" y="3826939"/>
              <a:ext cx="371250" cy="396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L&amp;#39;INFN CAMBIA LOGO">
              <a:extLst>
                <a:ext uri="{FF2B5EF4-FFF2-40B4-BE49-F238E27FC236}">
                  <a16:creationId xmlns:a16="http://schemas.microsoft.com/office/drawing/2014/main" xmlns="" id="{DDDB772B-470D-8D35-3003-334C60FB27D4}"/>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449456" y="3826939"/>
              <a:ext cx="713470" cy="396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0" descr="Logo Tor Vergata 1">
              <a:extLst>
                <a:ext uri="{FF2B5EF4-FFF2-40B4-BE49-F238E27FC236}">
                  <a16:creationId xmlns:a16="http://schemas.microsoft.com/office/drawing/2014/main" xmlns="" id="{4461BE63-FCA6-CD84-E2DD-343119454EBE}"/>
                </a:ext>
              </a:extLst>
            </p:cNvPr>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920183" y="3826939"/>
              <a:ext cx="392728" cy="396000"/>
            </a:xfrm>
            <a:prstGeom prst="rect">
              <a:avLst/>
            </a:prstGeom>
            <a:noFill/>
            <a:extLst>
              <a:ext uri="{909E8E84-426E-40DD-AFC4-6F175D3DCCD1}">
                <a14:hiddenFill xmlns:a14="http://schemas.microsoft.com/office/drawing/2010/main">
                  <a:solidFill>
                    <a:srgbClr val="FFFFFF"/>
                  </a:solidFill>
                </a14:hiddenFill>
              </a:ext>
            </a:extLst>
          </p:spPr>
        </p:pic>
        <p:pic>
          <p:nvPicPr>
            <p:cNvPr id="31" name="Immagine 40">
              <a:extLst>
                <a:ext uri="{FF2B5EF4-FFF2-40B4-BE49-F238E27FC236}">
                  <a16:creationId xmlns:a16="http://schemas.microsoft.com/office/drawing/2014/main" xmlns="" id="{363F5D43-A0E7-DAA1-669A-68D4FD0CF0E5}"/>
                </a:ext>
              </a:extLst>
            </p:cNvPr>
            <p:cNvPicPr>
              <a:picLocks noChangeAspect="1"/>
            </p:cNvPicPr>
            <p:nvPr userDrawn="1"/>
          </p:nvPicPr>
          <p:blipFill>
            <a:blip r:embed="rId13"/>
            <a:stretch>
              <a:fillRect/>
            </a:stretch>
          </p:blipFill>
          <p:spPr>
            <a:xfrm>
              <a:off x="1657468" y="3977419"/>
              <a:ext cx="673806" cy="108000"/>
            </a:xfrm>
            <a:prstGeom prst="rect">
              <a:avLst/>
            </a:prstGeom>
          </p:spPr>
        </p:pic>
        <p:pic>
          <p:nvPicPr>
            <p:cNvPr id="32" name="Immagine 50" descr="Immagine che contiene testo, Carattere, schermata, Elementi grafici&#10;&#10;Descrizione generata automaticamente">
              <a:extLst>
                <a:ext uri="{FF2B5EF4-FFF2-40B4-BE49-F238E27FC236}">
                  <a16:creationId xmlns:a16="http://schemas.microsoft.com/office/drawing/2014/main" xmlns="" id="{65F070E5-A123-321D-80EF-A25C128117A7}"/>
                </a:ext>
              </a:extLst>
            </p:cNvPr>
            <p:cNvPicPr>
              <a:picLocks noChangeAspect="1"/>
            </p:cNvPicPr>
            <p:nvPr userDrawn="1"/>
          </p:nvPicPr>
          <p:blipFill>
            <a:blip r:embed="rId14"/>
            <a:stretch>
              <a:fillRect/>
            </a:stretch>
          </p:blipFill>
          <p:spPr>
            <a:xfrm>
              <a:off x="2388391" y="3826939"/>
              <a:ext cx="624879" cy="396000"/>
            </a:xfrm>
            <a:prstGeom prst="rect">
              <a:avLst/>
            </a:prstGeom>
          </p:spPr>
        </p:pic>
        <p:pic>
          <p:nvPicPr>
            <p:cNvPr id="6" name="Picture 5">
              <a:extLst>
                <a:ext uri="{FF2B5EF4-FFF2-40B4-BE49-F238E27FC236}">
                  <a16:creationId xmlns:a16="http://schemas.microsoft.com/office/drawing/2014/main" xmlns="" id="{4CE8AAD0-19CD-8AE4-0EBB-48D541DAD058}"/>
                </a:ext>
              </a:extLst>
            </p:cNvPr>
            <p:cNvPicPr>
              <a:picLocks noChangeAspect="1"/>
            </p:cNvPicPr>
            <p:nvPr userDrawn="1"/>
          </p:nvPicPr>
          <p:blipFill>
            <a:blip r:embed="rId15"/>
            <a:stretch>
              <a:fillRect/>
            </a:stretch>
          </p:blipFill>
          <p:spPr>
            <a:xfrm>
              <a:off x="8109598" y="3844939"/>
              <a:ext cx="382500" cy="360000"/>
            </a:xfrm>
            <a:prstGeom prst="rect">
              <a:avLst/>
            </a:prstGeom>
          </p:spPr>
        </p:pic>
        <p:pic>
          <p:nvPicPr>
            <p:cNvPr id="7" name="Picture 6">
              <a:extLst>
                <a:ext uri="{FF2B5EF4-FFF2-40B4-BE49-F238E27FC236}">
                  <a16:creationId xmlns:a16="http://schemas.microsoft.com/office/drawing/2014/main" xmlns="" id="{07151EF4-585A-41B5-11AC-84C6494BFEB2}"/>
                </a:ext>
              </a:extLst>
            </p:cNvPr>
            <p:cNvPicPr>
              <a:picLocks noChangeAspect="1"/>
            </p:cNvPicPr>
            <p:nvPr userDrawn="1"/>
          </p:nvPicPr>
          <p:blipFill>
            <a:blip r:embed="rId16"/>
            <a:stretch>
              <a:fillRect/>
            </a:stretch>
          </p:blipFill>
          <p:spPr>
            <a:xfrm>
              <a:off x="6787145" y="3844939"/>
              <a:ext cx="848219" cy="360000"/>
            </a:xfrm>
            <a:prstGeom prst="rect">
              <a:avLst/>
            </a:prstGeom>
          </p:spPr>
        </p:pic>
        <p:pic>
          <p:nvPicPr>
            <p:cNvPr id="8" name="Picture 7">
              <a:extLst>
                <a:ext uri="{FF2B5EF4-FFF2-40B4-BE49-F238E27FC236}">
                  <a16:creationId xmlns:a16="http://schemas.microsoft.com/office/drawing/2014/main" xmlns="" id="{95E93627-049B-DB1C-FADE-5351AD03B0E2}"/>
                </a:ext>
              </a:extLst>
            </p:cNvPr>
            <p:cNvPicPr>
              <a:picLocks noChangeAspect="1"/>
            </p:cNvPicPr>
            <p:nvPr userDrawn="1"/>
          </p:nvPicPr>
          <p:blipFill>
            <a:blip r:embed="rId17"/>
            <a:stretch>
              <a:fillRect/>
            </a:stretch>
          </p:blipFill>
          <p:spPr>
            <a:xfrm>
              <a:off x="6370028" y="3844939"/>
              <a:ext cx="360000" cy="360000"/>
            </a:xfrm>
            <a:prstGeom prst="rect">
              <a:avLst/>
            </a:prstGeom>
          </p:spPr>
        </p:pic>
        <p:pic>
          <p:nvPicPr>
            <p:cNvPr id="9" name="Picture 8">
              <a:extLst>
                <a:ext uri="{FF2B5EF4-FFF2-40B4-BE49-F238E27FC236}">
                  <a16:creationId xmlns:a16="http://schemas.microsoft.com/office/drawing/2014/main" xmlns="" id="{5086F3AC-3487-E74F-D0B5-A4E8647CC703}"/>
                </a:ext>
              </a:extLst>
            </p:cNvPr>
            <p:cNvPicPr>
              <a:picLocks noChangeAspect="1"/>
            </p:cNvPicPr>
            <p:nvPr userDrawn="1"/>
          </p:nvPicPr>
          <p:blipFill>
            <a:blip r:embed="rId18"/>
            <a:stretch>
              <a:fillRect/>
            </a:stretch>
          </p:blipFill>
          <p:spPr>
            <a:xfrm>
              <a:off x="7692481" y="3844939"/>
              <a:ext cx="360000" cy="360000"/>
            </a:xfrm>
            <a:prstGeom prst="rect">
              <a:avLst/>
            </a:prstGeom>
          </p:spPr>
        </p:pic>
        <p:pic>
          <p:nvPicPr>
            <p:cNvPr id="10" name="Picture 9">
              <a:extLst>
                <a:ext uri="{FF2B5EF4-FFF2-40B4-BE49-F238E27FC236}">
                  <a16:creationId xmlns:a16="http://schemas.microsoft.com/office/drawing/2014/main" xmlns="" id="{A25E11E3-12F8-F260-8336-11BA56E9F7E3}"/>
                </a:ext>
              </a:extLst>
            </p:cNvPr>
            <p:cNvPicPr>
              <a:picLocks noChangeAspect="1"/>
            </p:cNvPicPr>
            <p:nvPr userDrawn="1"/>
          </p:nvPicPr>
          <p:blipFill>
            <a:blip r:embed="rId19"/>
            <a:stretch>
              <a:fillRect/>
            </a:stretch>
          </p:blipFill>
          <p:spPr>
            <a:xfrm>
              <a:off x="8549209" y="3844939"/>
              <a:ext cx="353628" cy="360000"/>
            </a:xfrm>
            <a:prstGeom prst="rect">
              <a:avLst/>
            </a:prstGeom>
          </p:spPr>
        </p:pic>
      </p:grpSp>
    </p:spTree>
    <p:extLst>
      <p:ext uri="{BB962C8B-B14F-4D97-AF65-F5344CB8AC3E}">
        <p14:creationId xmlns:p14="http://schemas.microsoft.com/office/powerpoint/2010/main" val="418591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UROfusion_content">
    <p:spTree>
      <p:nvGrpSpPr>
        <p:cNvPr id="1" name=""/>
        <p:cNvGrpSpPr/>
        <p:nvPr/>
      </p:nvGrpSpPr>
      <p:grpSpPr>
        <a:xfrm>
          <a:off x="0" y="0"/>
          <a:ext cx="0" cy="0"/>
          <a:chOff x="0" y="0"/>
          <a:chExt cx="0" cy="0"/>
        </a:xfrm>
      </p:grpSpPr>
      <p:pic>
        <p:nvPicPr>
          <p:cNvPr id="1026" name="Picture 2" descr="EUROfusion - Realising Fusion Energy">
            <a:extLst>
              <a:ext uri="{FF2B5EF4-FFF2-40B4-BE49-F238E27FC236}">
                <a16:creationId xmlns:a16="http://schemas.microsoft.com/office/drawing/2014/main" xmlns=""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509" y="76242"/>
            <a:ext cx="477017" cy="477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noFill/>
        </p:spPr>
      </p:pic>
      <p:pic>
        <p:nvPicPr>
          <p:cNvPr id="5" name="Picture 4">
            <a:extLst>
              <a:ext uri="{FF2B5EF4-FFF2-40B4-BE49-F238E27FC236}">
                <a16:creationId xmlns:a16="http://schemas.microsoft.com/office/drawing/2014/main" xmlns="" id="{ADC34642-0C43-56B4-9CC7-61DDCC63F3E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06426" y="76242"/>
            <a:ext cx="475200" cy="4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705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UROfusion_content_empt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7ECB478-BAE3-9650-1ED0-40553289DFEC}"/>
              </a:ext>
            </a:extLst>
          </p:cNvPr>
          <p:cNvSpPr/>
          <p:nvPr userDrawn="1"/>
        </p:nvSpPr>
        <p:spPr>
          <a:xfrm>
            <a:off x="0" y="4894008"/>
            <a:ext cx="9144000" cy="24949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737574" y="108087"/>
            <a:ext cx="7556034" cy="415498"/>
          </a:xfrm>
        </p:spPr>
        <p:txBody>
          <a:bodyPr wrap="square">
            <a:spAutoFit/>
          </a:bodyPr>
          <a:lstStyle>
            <a:lvl1pPr algn="l">
              <a:lnSpc>
                <a:spcPct val="100000"/>
              </a:lnSpc>
              <a:defRPr sz="21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endParaRPr lang="en-GB" dirty="0"/>
          </a:p>
        </p:txBody>
      </p:sp>
      <p:sp>
        <p:nvSpPr>
          <p:cNvPr id="8" name="Footer Placeholder 7"/>
          <p:cNvSpPr>
            <a:spLocks noGrp="1"/>
          </p:cNvSpPr>
          <p:nvPr>
            <p:ph type="ftr" sz="quarter" idx="11"/>
          </p:nvPr>
        </p:nvSpPr>
        <p:spPr>
          <a:xfrm>
            <a:off x="619217" y="4916827"/>
            <a:ext cx="8079510" cy="247211"/>
          </a:xfrm>
          <a:prstGeom prst="rect">
            <a:avLst/>
          </a:prstGeom>
        </p:spPr>
        <p:txBody>
          <a:bodyPr anchor="t"/>
          <a:lstStyle>
            <a:lvl1pPr>
              <a:defRPr sz="9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it-IT" i="1" dirty="0" err="1"/>
              <a:t>L.Gabellieri</a:t>
            </a:r>
            <a:r>
              <a:rPr lang="it-IT" i="1" dirty="0"/>
              <a:t> , </a:t>
            </a:r>
            <a:r>
              <a:rPr lang="it-IT" i="1" dirty="0" err="1"/>
              <a:t>A.Murari</a:t>
            </a:r>
            <a:r>
              <a:rPr lang="it-IT" i="1" dirty="0"/>
              <a:t>, </a:t>
            </a:r>
            <a:r>
              <a:rPr lang="it-IT" i="1" dirty="0" err="1"/>
              <a:t>S.Palomba</a:t>
            </a:r>
            <a:r>
              <a:rPr lang="it-IT" i="1" baseline="30000" dirty="0"/>
              <a:t> </a:t>
            </a:r>
            <a:r>
              <a:rPr lang="it-IT" i="1" dirty="0"/>
              <a:t>and DTT-THM-DIA Team</a:t>
            </a:r>
            <a:r>
              <a:rPr lang="it-IT" i="1" baseline="30000" dirty="0"/>
              <a:t> </a:t>
            </a:r>
            <a:r>
              <a:rPr lang="en-GB" dirty="0"/>
              <a:t>| </a:t>
            </a:r>
            <a:r>
              <a:rPr lang="en-GB" dirty="0">
                <a:solidFill>
                  <a:prstClr val="white"/>
                </a:solidFill>
              </a:rPr>
              <a:t>MTM WPDIV-IDTT / DTT-</a:t>
            </a:r>
            <a:r>
              <a:rPr lang="en-US" dirty="0">
                <a:solidFill>
                  <a:prstClr val="white"/>
                </a:solidFill>
              </a:rPr>
              <a:t>TCM-46</a:t>
            </a:r>
            <a:r>
              <a:rPr lang="en-GB" dirty="0">
                <a:solidFill>
                  <a:prstClr val="white"/>
                </a:solidFill>
              </a:rPr>
              <a:t>| VC | 02-04/07/24 </a:t>
            </a:r>
          </a:p>
        </p:txBody>
      </p:sp>
      <p:sp>
        <p:nvSpPr>
          <p:cNvPr id="9" name="Slide Number Placeholder 8"/>
          <p:cNvSpPr>
            <a:spLocks noGrp="1"/>
          </p:cNvSpPr>
          <p:nvPr>
            <p:ph type="sldNum" sz="quarter" idx="12"/>
          </p:nvPr>
        </p:nvSpPr>
        <p:spPr>
          <a:xfrm>
            <a:off x="0" y="4942528"/>
            <a:ext cx="540060" cy="149381"/>
          </a:xfrm>
        </p:spPr>
        <p:txBody>
          <a:bodyPr anchor="ctr"/>
          <a:lstStyle>
            <a:lvl1pPr>
              <a:defRPr sz="1050">
                <a:solidFill>
                  <a:schemeClr val="bg1"/>
                </a:solidFill>
              </a:defRPr>
            </a:lvl1pPr>
          </a:lstStyle>
          <a:p>
            <a:fld id="{6A6D9FA1-99C7-4910-8E32-B85D378B0060}" type="slidenum">
              <a:rPr lang="en-GB" smtClean="0">
                <a:solidFill>
                  <a:prstClr val="white"/>
                </a:solidFill>
              </a:rPr>
              <a:pPr/>
              <a:t>‹N›</a:t>
            </a:fld>
            <a:endParaRPr lang="en-GB" dirty="0">
              <a:solidFill>
                <a:prstClr val="white"/>
              </a:solidFill>
            </a:endParaRPr>
          </a:p>
        </p:txBody>
      </p:sp>
      <p:pic>
        <p:nvPicPr>
          <p:cNvPr id="1026" name="Picture 2" descr="EUROfusion - Realising Fusion Energy">
            <a:extLst>
              <a:ext uri="{FF2B5EF4-FFF2-40B4-BE49-F238E27FC236}">
                <a16:creationId xmlns:a16="http://schemas.microsoft.com/office/drawing/2014/main" xmlns="" id="{D76DEB2B-40A9-CD88-03A2-1B2D1E8A0C7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43509" y="42756"/>
            <a:ext cx="477017" cy="477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40CFE93D-B60A-5519-67CA-2FB5FDAACE49}"/>
              </a:ext>
            </a:extLst>
          </p:cNvPr>
          <p:cNvPicPr>
            <a:picLocks noChangeAspect="1"/>
          </p:cNvPicPr>
          <p:nvPr userDrawn="1"/>
        </p:nvPicPr>
        <p:blipFill>
          <a:blip r:embed="rId3" cstate="email">
            <a:alphaModFix amt="65000"/>
            <a:extLst>
              <a:ext uri="{28A0092B-C50C-407E-A947-70E740481C1C}">
                <a14:useLocalDpi xmlns:a14="http://schemas.microsoft.com/office/drawing/2010/main"/>
              </a:ext>
            </a:extLst>
          </a:blip>
          <a:srcRect/>
          <a:stretch>
            <a:fillRect/>
          </a:stretch>
        </p:blipFill>
        <p:spPr>
          <a:xfrm>
            <a:off x="5435917" y="189310"/>
            <a:ext cx="3708083" cy="4764881"/>
          </a:xfrm>
          <a:prstGeom prst="rect">
            <a:avLst/>
          </a:prstGeom>
          <a:noFill/>
        </p:spPr>
      </p:pic>
      <p:pic>
        <p:nvPicPr>
          <p:cNvPr id="3" name="Picture 2">
            <a:extLst>
              <a:ext uri="{FF2B5EF4-FFF2-40B4-BE49-F238E27FC236}">
                <a16:creationId xmlns:a16="http://schemas.microsoft.com/office/drawing/2014/main" xmlns="" id="{0B1F82E5-B951-FB08-6876-7CF32A7FE22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406426" y="27442"/>
            <a:ext cx="475200" cy="44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8201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A013763-FF4F-6447-94CE-4F6DA003092A}" type="slidenum">
              <a:rPr lang="it-IT" smtClean="0"/>
              <a:pPr/>
              <a:t>‹N›</a:t>
            </a:fld>
            <a:endParaRPr lang="it-IT"/>
          </a:p>
        </p:txBody>
      </p:sp>
    </p:spTree>
    <p:extLst>
      <p:ext uri="{BB962C8B-B14F-4D97-AF65-F5344CB8AC3E}">
        <p14:creationId xmlns:p14="http://schemas.microsoft.com/office/powerpoint/2010/main" val="3347218526"/>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67" r:id="rId3"/>
    <p:sldLayoutId id="2147483674" r:id="rId4"/>
    <p:sldLayoutId id="2147483662" r:id="rId5"/>
    <p:sldLayoutId id="2147483663" r:id="rId6"/>
    <p:sldLayoutId id="2147483676" r:id="rId7"/>
    <p:sldLayoutId id="2147483679" r:id="rId8"/>
    <p:sldLayoutId id="2147483677" r:id="rId9"/>
    <p:sldLayoutId id="2147483678" r:id="rId10"/>
    <p:sldLayoutId id="2147483661" r:id="rId11"/>
    <p:sldLayoutId id="2147483664" r:id="rId12"/>
    <p:sldLayoutId id="2147483665" r:id="rId13"/>
    <p:sldLayoutId id="2147483666" r:id="rId14"/>
    <p:sldLayoutId id="2147483668" r:id="rId15"/>
    <p:sldLayoutId id="2147483669" r:id="rId16"/>
    <p:sldLayoutId id="2147483670" r:id="rId17"/>
    <p:sldLayoutId id="2147483671" r:id="rId18"/>
  </p:sldLayoutIdLst>
  <p:hf hdr="0" ftr="0" dt="0"/>
  <p:txStyles>
    <p:titleStyle>
      <a:lvl1pPr algn="l" defTabSz="914400" rtl="0" eaLnBrk="1" latinLnBrk="0" hangingPunct="1">
        <a:lnSpc>
          <a:spcPct val="90000"/>
        </a:lnSpc>
        <a:spcBef>
          <a:spcPct val="0"/>
        </a:spcBef>
        <a:buNone/>
        <a:defRPr sz="28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39.jpg"/><Relationship Id="rId7" Type="http://schemas.openxmlformats.org/officeDocument/2006/relationships/image" Target="../media/image43.png"/><Relationship Id="rId12"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41.png"/><Relationship Id="rId10" Type="http://schemas.microsoft.com/office/2007/relationships/hdphoto" Target="../media/hdphoto1.wdp"/><Relationship Id="rId4" Type="http://schemas.openxmlformats.org/officeDocument/2006/relationships/image" Target="../media/image40.png"/><Relationship Id="rId9" Type="http://schemas.openxmlformats.org/officeDocument/2006/relationships/image" Target="../media/image45.png"/><Relationship Id="rId1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tiff"/><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4.t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2" Type="http://schemas.openxmlformats.org/officeDocument/2006/relationships/hyperlink" Target="https://www.dtt-project.it/index.php/about/dtt-research-plan.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8.jpe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6.jpeg"/><Relationship Id="rId15" Type="http://schemas.openxmlformats.org/officeDocument/2006/relationships/image" Target="../media/image20.png"/><Relationship Id="rId10" Type="http://schemas.openxmlformats.org/officeDocument/2006/relationships/image" Target="../media/image11.png"/><Relationship Id="rId4" Type="http://schemas.openxmlformats.org/officeDocument/2006/relationships/image" Target="../media/image4.jpeg"/><Relationship Id="rId9" Type="http://schemas.openxmlformats.org/officeDocument/2006/relationships/image" Target="../media/image10.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EEAEE7-58C4-AA7C-0155-9A89A0F8781B}"/>
              </a:ext>
            </a:extLst>
          </p:cNvPr>
          <p:cNvSpPr>
            <a:spLocks noGrp="1"/>
          </p:cNvSpPr>
          <p:nvPr>
            <p:ph type="ctrTitle"/>
          </p:nvPr>
        </p:nvSpPr>
        <p:spPr>
          <a:xfrm>
            <a:off x="406398" y="1210284"/>
            <a:ext cx="8212667" cy="584775"/>
          </a:xfrm>
        </p:spPr>
        <p:txBody>
          <a:bodyPr wrap="square">
            <a:spAutoFit/>
          </a:bodyPr>
          <a:lstStyle/>
          <a:p>
            <a:pPr>
              <a:lnSpc>
                <a:spcPct val="100000"/>
              </a:lnSpc>
            </a:pPr>
            <a:r>
              <a:rPr lang="en-US" sz="3200" b="0" i="1" dirty="0">
                <a:solidFill>
                  <a:srgbClr val="0070C0"/>
                </a:solidFill>
                <a:latin typeface="Century Gothic" panose="020B0502020202020204" pitchFamily="34" charset="0"/>
              </a:rPr>
              <a:t>DTT </a:t>
            </a:r>
            <a:r>
              <a:rPr lang="en-US" sz="3200" b="0" i="1" dirty="0" smtClean="0">
                <a:solidFill>
                  <a:srgbClr val="0070C0"/>
                </a:solidFill>
                <a:latin typeface="Century Gothic" panose="020B0502020202020204" pitchFamily="34" charset="0"/>
              </a:rPr>
              <a:t>diagnostic </a:t>
            </a:r>
            <a:r>
              <a:rPr lang="en-US" sz="3200" b="0" i="1" dirty="0"/>
              <a:t>d</a:t>
            </a:r>
            <a:r>
              <a:rPr lang="en-US" sz="3200" b="0" i="1" dirty="0" smtClean="0">
                <a:solidFill>
                  <a:srgbClr val="0070C0"/>
                </a:solidFill>
                <a:latin typeface="Century Gothic" panose="020B0502020202020204" pitchFamily="34" charset="0"/>
              </a:rPr>
              <a:t>esign status</a:t>
            </a:r>
            <a:endParaRPr lang="en-GB" sz="3200" i="1" dirty="0"/>
          </a:p>
        </p:txBody>
      </p:sp>
      <p:sp>
        <p:nvSpPr>
          <p:cNvPr id="5" name="Text Placeholder 4">
            <a:extLst>
              <a:ext uri="{FF2B5EF4-FFF2-40B4-BE49-F238E27FC236}">
                <a16:creationId xmlns:a16="http://schemas.microsoft.com/office/drawing/2014/main" xmlns="" id="{BC5260A6-4AF9-0952-73CB-43B74C563743}"/>
              </a:ext>
            </a:extLst>
          </p:cNvPr>
          <p:cNvSpPr>
            <a:spLocks noGrp="1"/>
          </p:cNvSpPr>
          <p:nvPr>
            <p:ph type="subTitle" idx="1"/>
          </p:nvPr>
        </p:nvSpPr>
        <p:spPr>
          <a:xfrm>
            <a:off x="1083732" y="3262544"/>
            <a:ext cx="6858000" cy="369332"/>
          </a:xfrm>
        </p:spPr>
        <p:txBody>
          <a:bodyPr wrap="square">
            <a:spAutoFit/>
          </a:bodyPr>
          <a:lstStyle/>
          <a:p>
            <a:pPr algn="ctr">
              <a:lnSpc>
                <a:spcPct val="100000"/>
              </a:lnSpc>
              <a:spcBef>
                <a:spcPts val="0"/>
              </a:spcBef>
            </a:pPr>
            <a:r>
              <a:rPr lang="en-US" sz="1800" dirty="0" smtClean="0">
                <a:highlight>
                  <a:srgbClr val="FFFFFF"/>
                </a:highlight>
              </a:rPr>
              <a:t>1</a:t>
            </a:r>
            <a:r>
              <a:rPr lang="en-US" sz="1800" baseline="30000" dirty="0" smtClean="0">
                <a:highlight>
                  <a:srgbClr val="FFFFFF"/>
                </a:highlight>
              </a:rPr>
              <a:t>st</a:t>
            </a:r>
            <a:r>
              <a:rPr lang="en-US" sz="1800" dirty="0" smtClean="0">
                <a:highlight>
                  <a:srgbClr val="FFFFFF"/>
                </a:highlight>
              </a:rPr>
              <a:t> ENEA-KFE remote meeting,</a:t>
            </a:r>
            <a:r>
              <a:rPr lang="en-GB" sz="1800" dirty="0" smtClean="0">
                <a:solidFill>
                  <a:srgbClr val="3D3D3D"/>
                </a:solidFill>
                <a:highlight>
                  <a:srgbClr val="FFFFFF"/>
                </a:highlight>
              </a:rPr>
              <a:t> </a:t>
            </a:r>
            <a:r>
              <a:rPr lang="en-US" sz="1800" dirty="0"/>
              <a:t> </a:t>
            </a:r>
            <a:r>
              <a:rPr lang="en-US" sz="1800" dirty="0" smtClean="0"/>
              <a:t>28 November 2024</a:t>
            </a:r>
            <a:endParaRPr lang="en-US" sz="1800" dirty="0"/>
          </a:p>
        </p:txBody>
      </p:sp>
      <p:sp>
        <p:nvSpPr>
          <p:cNvPr id="4" name="Text Placeholder 3">
            <a:extLst>
              <a:ext uri="{FF2B5EF4-FFF2-40B4-BE49-F238E27FC236}">
                <a16:creationId xmlns:a16="http://schemas.microsoft.com/office/drawing/2014/main" xmlns="" id="{3E3D33C2-1797-6FFB-FA7F-BFBC67E2DA47}"/>
              </a:ext>
            </a:extLst>
          </p:cNvPr>
          <p:cNvSpPr>
            <a:spLocks noGrp="1"/>
          </p:cNvSpPr>
          <p:nvPr>
            <p:ph type="body" sz="quarter" idx="13"/>
          </p:nvPr>
        </p:nvSpPr>
        <p:spPr>
          <a:xfrm>
            <a:off x="1083732" y="2659334"/>
            <a:ext cx="6858000" cy="244682"/>
          </a:xfrm>
        </p:spPr>
        <p:txBody>
          <a:bodyPr/>
          <a:lstStyle/>
          <a:p>
            <a:pPr algn="ctr"/>
            <a:r>
              <a:rPr lang="it-IT" sz="1100" i="1" dirty="0">
                <a:solidFill>
                  <a:prstClr val="black"/>
                </a:solidFill>
              </a:rPr>
              <a:t>DTT </a:t>
            </a:r>
            <a:r>
              <a:rPr lang="it-IT" sz="1100" i="1" dirty="0" err="1" smtClean="0">
                <a:solidFill>
                  <a:prstClr val="black"/>
                </a:solidFill>
              </a:rPr>
              <a:t>Consortium</a:t>
            </a:r>
            <a:r>
              <a:rPr lang="it-IT" sz="1100" i="1" dirty="0" smtClean="0">
                <a:solidFill>
                  <a:prstClr val="black"/>
                </a:solidFill>
              </a:rPr>
              <a:t>, Rome, Italy</a:t>
            </a:r>
            <a:r>
              <a:rPr lang="it-IT" sz="1100" i="1" baseline="30000" dirty="0" smtClean="0">
                <a:solidFill>
                  <a:prstClr val="black"/>
                </a:solidFill>
              </a:rPr>
              <a:t>1</a:t>
            </a:r>
            <a:r>
              <a:rPr lang="it-IT" sz="1100" i="1" dirty="0">
                <a:solidFill>
                  <a:prstClr val="black"/>
                </a:solidFill>
              </a:rPr>
              <a:t>, </a:t>
            </a:r>
            <a:r>
              <a:rPr lang="it-IT" sz="1100" i="1" dirty="0" smtClean="0">
                <a:solidFill>
                  <a:prstClr val="black"/>
                </a:solidFill>
              </a:rPr>
              <a:t>ENEA- «Plasma </a:t>
            </a:r>
            <a:r>
              <a:rPr lang="it-IT" sz="1100" i="1" dirty="0" err="1" smtClean="0">
                <a:solidFill>
                  <a:prstClr val="black"/>
                </a:solidFill>
              </a:rPr>
              <a:t>studies</a:t>
            </a:r>
            <a:r>
              <a:rPr lang="it-IT" sz="1100" i="1" dirty="0" smtClean="0">
                <a:solidFill>
                  <a:prstClr val="black"/>
                </a:solidFill>
              </a:rPr>
              <a:t> and DTT machine» </a:t>
            </a:r>
            <a:r>
              <a:rPr lang="it-IT" sz="1100" i="1" dirty="0" err="1">
                <a:solidFill>
                  <a:prstClr val="black"/>
                </a:solidFill>
              </a:rPr>
              <a:t>D</a:t>
            </a:r>
            <a:r>
              <a:rPr lang="it-IT" sz="1100" i="1" dirty="0" err="1" smtClean="0">
                <a:solidFill>
                  <a:prstClr val="black"/>
                </a:solidFill>
              </a:rPr>
              <a:t>ivision</a:t>
            </a:r>
            <a:r>
              <a:rPr lang="it-IT" sz="1100" i="1" dirty="0" smtClean="0">
                <a:solidFill>
                  <a:prstClr val="black"/>
                </a:solidFill>
              </a:rPr>
              <a:t>, NUC-PLAS</a:t>
            </a:r>
            <a:r>
              <a:rPr lang="it-IT" sz="1100" i="1" baseline="30000" dirty="0" smtClean="0">
                <a:solidFill>
                  <a:prstClr val="black"/>
                </a:solidFill>
              </a:rPr>
              <a:t>2</a:t>
            </a:r>
            <a:endParaRPr lang="it-IT" sz="1100" i="1" baseline="30000" dirty="0">
              <a:solidFill>
                <a:prstClr val="black"/>
              </a:solidFill>
            </a:endParaRPr>
          </a:p>
        </p:txBody>
      </p:sp>
      <p:sp>
        <p:nvSpPr>
          <p:cNvPr id="3" name="Text Placeholder 2">
            <a:extLst>
              <a:ext uri="{FF2B5EF4-FFF2-40B4-BE49-F238E27FC236}">
                <a16:creationId xmlns:a16="http://schemas.microsoft.com/office/drawing/2014/main" xmlns="" id="{C5A41BAD-DFF3-EBFC-82B3-B4E21BEEC780}"/>
              </a:ext>
            </a:extLst>
          </p:cNvPr>
          <p:cNvSpPr>
            <a:spLocks noGrp="1"/>
          </p:cNvSpPr>
          <p:nvPr>
            <p:ph type="body" sz="quarter" idx="11"/>
          </p:nvPr>
        </p:nvSpPr>
        <p:spPr>
          <a:xfrm>
            <a:off x="1649186" y="1840168"/>
            <a:ext cx="5494564" cy="930511"/>
          </a:xfrm>
        </p:spPr>
        <p:txBody>
          <a:bodyPr anchor="ctr"/>
          <a:lstStyle/>
          <a:p>
            <a:pPr algn="ctr"/>
            <a:r>
              <a:rPr lang="it-IT" sz="1400" b="1" i="1" dirty="0" smtClean="0">
                <a:solidFill>
                  <a:srgbClr val="000000"/>
                </a:solidFill>
              </a:rPr>
              <a:t> </a:t>
            </a:r>
            <a:r>
              <a:rPr lang="it-IT" sz="1400" b="1" i="1" dirty="0">
                <a:solidFill>
                  <a:srgbClr val="000000"/>
                </a:solidFill>
              </a:rPr>
              <a:t>DTT-THM-DIA </a:t>
            </a:r>
            <a:r>
              <a:rPr lang="it-IT" sz="1400" b="1" i="1" dirty="0" smtClean="0">
                <a:solidFill>
                  <a:srgbClr val="000000"/>
                </a:solidFill>
              </a:rPr>
              <a:t>Team</a:t>
            </a:r>
            <a:r>
              <a:rPr lang="it-IT" sz="1400" b="1" baseline="30000" dirty="0" smtClean="0">
                <a:solidFill>
                  <a:srgbClr val="000000"/>
                </a:solidFill>
              </a:rPr>
              <a:t>1</a:t>
            </a:r>
            <a:endParaRPr lang="it-IT" sz="1400" b="1" i="1" dirty="0" smtClean="0">
              <a:solidFill>
                <a:srgbClr val="000000"/>
              </a:solidFill>
            </a:endParaRPr>
          </a:p>
          <a:p>
            <a:pPr algn="ctr"/>
            <a:r>
              <a:rPr lang="it-IT" sz="1400" b="1" dirty="0" err="1" smtClean="0">
                <a:solidFill>
                  <a:srgbClr val="000000"/>
                </a:solidFill>
              </a:rPr>
              <a:t>Presented</a:t>
            </a:r>
            <a:r>
              <a:rPr lang="it-IT" sz="1400" b="1" dirty="0" smtClean="0">
                <a:solidFill>
                  <a:srgbClr val="000000"/>
                </a:solidFill>
              </a:rPr>
              <a:t> by Marco Ciotti</a:t>
            </a:r>
            <a:r>
              <a:rPr lang="it-IT" sz="1400" b="1" baseline="30000" dirty="0" smtClean="0">
                <a:solidFill>
                  <a:srgbClr val="000000"/>
                </a:solidFill>
              </a:rPr>
              <a:t>2</a:t>
            </a:r>
            <a:endParaRPr lang="it-IT" sz="1400" b="1" baseline="30000" dirty="0">
              <a:solidFill>
                <a:srgbClr val="000000"/>
              </a:solidFill>
            </a:endParaRPr>
          </a:p>
          <a:p>
            <a:pPr algn="ctr"/>
            <a:endParaRPr lang="it-IT" sz="1400" b="0" i="1" dirty="0">
              <a:solidFill>
                <a:prstClr val="black"/>
              </a:solidFill>
            </a:endParaRPr>
          </a:p>
        </p:txBody>
      </p:sp>
    </p:spTree>
    <p:extLst>
      <p:ext uri="{BB962C8B-B14F-4D97-AF65-F5344CB8AC3E}">
        <p14:creationId xmlns:p14="http://schemas.microsoft.com/office/powerpoint/2010/main" val="987292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0F787B-1098-187C-9DA8-2183ABD195B4}"/>
              </a:ext>
            </a:extLst>
          </p:cNvPr>
          <p:cNvSpPr>
            <a:spLocks noGrp="1"/>
          </p:cNvSpPr>
          <p:nvPr>
            <p:ph type="title" idx="4294967295"/>
          </p:nvPr>
        </p:nvSpPr>
        <p:spPr>
          <a:xfrm>
            <a:off x="182881" y="0"/>
            <a:ext cx="8696912" cy="335989"/>
          </a:xfrm>
          <a:solidFill>
            <a:schemeClr val="accent1"/>
          </a:solidFill>
        </p:spPr>
        <p:txBody>
          <a:bodyPr>
            <a:noAutofit/>
          </a:bodyPr>
          <a:lstStyle/>
          <a:p>
            <a:r>
              <a:rPr lang="en-GB" sz="2000" dirty="0">
                <a:solidFill>
                  <a:schemeClr val="bg1"/>
                </a:solidFill>
              </a:rPr>
              <a:t>Vacuum Vessel </a:t>
            </a:r>
            <a:r>
              <a:rPr lang="en-GB" sz="2000" dirty="0" smtClean="0">
                <a:solidFill>
                  <a:schemeClr val="bg1"/>
                </a:solidFill>
              </a:rPr>
              <a:t>sensors: </a:t>
            </a:r>
            <a:r>
              <a:rPr lang="en-GB" sz="2000" dirty="0">
                <a:solidFill>
                  <a:schemeClr val="bg1"/>
                </a:solidFill>
              </a:rPr>
              <a:t>internal and external</a:t>
            </a:r>
          </a:p>
        </p:txBody>
      </p:sp>
      <p:sp>
        <p:nvSpPr>
          <p:cNvPr id="3" name="Slide Number Placeholder 2">
            <a:extLst>
              <a:ext uri="{FF2B5EF4-FFF2-40B4-BE49-F238E27FC236}">
                <a16:creationId xmlns:a16="http://schemas.microsoft.com/office/drawing/2014/main" xmlns="" id="{FCAA1AF9-BC67-587F-955B-91D3FB18CE24}"/>
              </a:ext>
            </a:extLst>
          </p:cNvPr>
          <p:cNvSpPr>
            <a:spLocks noGrp="1"/>
          </p:cNvSpPr>
          <p:nvPr>
            <p:ph type="sldNum" sz="quarter" idx="4294967295"/>
          </p:nvPr>
        </p:nvSpPr>
        <p:spPr>
          <a:xfrm>
            <a:off x="0" y="4942528"/>
            <a:ext cx="540060" cy="149381"/>
          </a:xfrm>
        </p:spPr>
        <p:txBody>
          <a:bodyPr/>
          <a:lstStyle/>
          <a:p>
            <a:fld id="{BA013763-FF4F-6447-94CE-4F6DA003092A}" type="slidenum">
              <a:rPr lang="it-IT" smtClean="0"/>
              <a:pPr/>
              <a:t>10</a:t>
            </a:fld>
            <a:endParaRPr lang="it-IT" dirty="0"/>
          </a:p>
        </p:txBody>
      </p:sp>
      <p:grpSp>
        <p:nvGrpSpPr>
          <p:cNvPr id="35" name="Group 34">
            <a:extLst>
              <a:ext uri="{FF2B5EF4-FFF2-40B4-BE49-F238E27FC236}">
                <a16:creationId xmlns:a16="http://schemas.microsoft.com/office/drawing/2014/main" xmlns="" id="{69A46214-0184-1E14-A8E7-591F1B8938AD}"/>
              </a:ext>
            </a:extLst>
          </p:cNvPr>
          <p:cNvGrpSpPr/>
          <p:nvPr/>
        </p:nvGrpSpPr>
        <p:grpSpPr>
          <a:xfrm>
            <a:off x="540060" y="1346635"/>
            <a:ext cx="7955231" cy="3519021"/>
            <a:chOff x="540060" y="1157777"/>
            <a:chExt cx="7955231" cy="3519021"/>
          </a:xfrm>
        </p:grpSpPr>
        <p:pic>
          <p:nvPicPr>
            <p:cNvPr id="6" name="Picture 5" descr="A drawing of a round structure&#10;&#10;Description automatically generated">
              <a:extLst>
                <a:ext uri="{FF2B5EF4-FFF2-40B4-BE49-F238E27FC236}">
                  <a16:creationId xmlns:a16="http://schemas.microsoft.com/office/drawing/2014/main" xmlns="" id="{87CCA3AD-DEEE-7364-52FC-17100AC056F0}"/>
                </a:ext>
              </a:extLst>
            </p:cNvPr>
            <p:cNvPicPr>
              <a:picLocks noChangeAspect="1"/>
            </p:cNvPicPr>
            <p:nvPr/>
          </p:nvPicPr>
          <p:blipFill rotWithShape="1">
            <a:blip r:embed="rId3"/>
            <a:srcRect l="13307" t="8014" r="36715" b="18864"/>
            <a:stretch/>
          </p:blipFill>
          <p:spPr>
            <a:xfrm>
              <a:off x="540060" y="1175774"/>
              <a:ext cx="3801979" cy="3501024"/>
            </a:xfrm>
            <a:prstGeom prst="rect">
              <a:avLst/>
            </a:prstGeom>
            <a:solidFill>
              <a:schemeClr val="bg1"/>
            </a:solidFill>
            <a:ln>
              <a:solidFill>
                <a:schemeClr val="accent1"/>
              </a:solidFill>
            </a:ln>
          </p:spPr>
        </p:pic>
        <p:pic>
          <p:nvPicPr>
            <p:cNvPr id="8" name="Picture 7" descr="A white cylindrical object with holes&#10;&#10;Description automatically generated">
              <a:extLst>
                <a:ext uri="{FF2B5EF4-FFF2-40B4-BE49-F238E27FC236}">
                  <a16:creationId xmlns:a16="http://schemas.microsoft.com/office/drawing/2014/main" xmlns="" id="{9B8F3555-1F6A-8605-5D09-DE9CFEDCF79A}"/>
                </a:ext>
              </a:extLst>
            </p:cNvPr>
            <p:cNvPicPr>
              <a:picLocks noChangeAspect="1"/>
            </p:cNvPicPr>
            <p:nvPr/>
          </p:nvPicPr>
          <p:blipFill rotWithShape="1">
            <a:blip r:embed="rId4"/>
            <a:srcRect l="11726"/>
            <a:stretch/>
          </p:blipFill>
          <p:spPr>
            <a:xfrm>
              <a:off x="4370404" y="1157777"/>
              <a:ext cx="4124887" cy="2940981"/>
            </a:xfrm>
            <a:prstGeom prst="rect">
              <a:avLst/>
            </a:prstGeom>
            <a:solidFill>
              <a:schemeClr val="bg1"/>
            </a:solidFill>
            <a:ln>
              <a:solidFill>
                <a:schemeClr val="accent1"/>
              </a:solidFill>
            </a:ln>
          </p:spPr>
        </p:pic>
        <p:cxnSp>
          <p:nvCxnSpPr>
            <p:cNvPr id="14" name="Straight Arrow Connector 13">
              <a:extLst>
                <a:ext uri="{FF2B5EF4-FFF2-40B4-BE49-F238E27FC236}">
                  <a16:creationId xmlns:a16="http://schemas.microsoft.com/office/drawing/2014/main" xmlns="" id="{D3411BDC-5A22-94A2-75DD-DE0CF454B086}"/>
                </a:ext>
              </a:extLst>
            </p:cNvPr>
            <p:cNvCxnSpPr>
              <a:cxnSpLocks/>
              <a:endCxn id="11" idx="2"/>
            </p:cNvCxnSpPr>
            <p:nvPr/>
          </p:nvCxnSpPr>
          <p:spPr>
            <a:xfrm flipH="1" flipV="1">
              <a:off x="2173885" y="1532061"/>
              <a:ext cx="168422" cy="963921"/>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5348C65A-DF75-DD38-0F56-2AA3B337BCFD}"/>
                </a:ext>
              </a:extLst>
            </p:cNvPr>
            <p:cNvCxnSpPr>
              <a:cxnSpLocks/>
            </p:cNvCxnSpPr>
            <p:nvPr/>
          </p:nvCxnSpPr>
          <p:spPr>
            <a:xfrm flipH="1" flipV="1">
              <a:off x="852948" y="1218722"/>
              <a:ext cx="846612" cy="430134"/>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EF7F3DA9-6706-8508-AD99-9511D6C9BCF6}"/>
                </a:ext>
              </a:extLst>
            </p:cNvPr>
            <p:cNvCxnSpPr>
              <a:cxnSpLocks/>
            </p:cNvCxnSpPr>
            <p:nvPr/>
          </p:nvCxnSpPr>
          <p:spPr>
            <a:xfrm flipV="1">
              <a:off x="2772383" y="1272314"/>
              <a:ext cx="215733" cy="105501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596693AD-C1DF-4A59-C953-1A70E8661B09}"/>
                </a:ext>
              </a:extLst>
            </p:cNvPr>
            <p:cNvCxnSpPr>
              <a:cxnSpLocks/>
            </p:cNvCxnSpPr>
            <p:nvPr/>
          </p:nvCxnSpPr>
          <p:spPr>
            <a:xfrm flipH="1" flipV="1">
              <a:off x="1291687" y="1256544"/>
              <a:ext cx="442730" cy="392312"/>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809B3887-4ABF-B058-ABA3-C683724680E9}"/>
                </a:ext>
              </a:extLst>
            </p:cNvPr>
            <p:cNvCxnSpPr>
              <a:cxnSpLocks/>
            </p:cNvCxnSpPr>
            <p:nvPr/>
          </p:nvCxnSpPr>
          <p:spPr>
            <a:xfrm flipV="1">
              <a:off x="2468053" y="1276694"/>
              <a:ext cx="64818" cy="386736"/>
            </a:xfrm>
            <a:prstGeom prst="straightConnector1">
              <a:avLst/>
            </a:prstGeom>
            <a:ln w="38100">
              <a:solidFill>
                <a:srgbClr val="FF39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AC810DB6-F7DA-5F63-7110-7981C599CF50}"/>
                </a:ext>
              </a:extLst>
            </p:cNvPr>
            <p:cNvCxnSpPr>
              <a:cxnSpLocks/>
            </p:cNvCxnSpPr>
            <p:nvPr/>
          </p:nvCxnSpPr>
          <p:spPr>
            <a:xfrm flipV="1">
              <a:off x="3252896" y="1175774"/>
              <a:ext cx="63681" cy="946165"/>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F98601CE-6FAA-A0D0-F600-B09F4463A5E3}"/>
                </a:ext>
              </a:extLst>
            </p:cNvPr>
            <p:cNvCxnSpPr>
              <a:cxnSpLocks/>
            </p:cNvCxnSpPr>
            <p:nvPr/>
          </p:nvCxnSpPr>
          <p:spPr>
            <a:xfrm flipH="1" flipV="1">
              <a:off x="1627808" y="1207785"/>
              <a:ext cx="125634" cy="455645"/>
            </a:xfrm>
            <a:prstGeom prst="straightConnector1">
              <a:avLst/>
            </a:prstGeom>
            <a:ln w="38100">
              <a:solidFill>
                <a:srgbClr val="E8611E"/>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FEB582DB-7814-73C5-9B1E-009B504B663C}"/>
                </a:ext>
              </a:extLst>
            </p:cNvPr>
            <p:cNvCxnSpPr>
              <a:cxnSpLocks/>
            </p:cNvCxnSpPr>
            <p:nvPr/>
          </p:nvCxnSpPr>
          <p:spPr>
            <a:xfrm flipH="1" flipV="1">
              <a:off x="6466184" y="2996032"/>
              <a:ext cx="691483" cy="65250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BFF97C7B-F527-CCE0-00F1-9F2AEAEEB83A}"/>
                </a:ext>
              </a:extLst>
            </p:cNvPr>
            <p:cNvCxnSpPr>
              <a:cxnSpLocks/>
            </p:cNvCxnSpPr>
            <p:nvPr/>
          </p:nvCxnSpPr>
          <p:spPr>
            <a:xfrm flipH="1" flipV="1">
              <a:off x="7852313" y="1556426"/>
              <a:ext cx="438739" cy="211795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xmlns="" id="{BB0C4667-07C0-205B-8A20-C3B8E1FFE85F}"/>
                </a:ext>
              </a:extLst>
            </p:cNvPr>
            <p:cNvCxnSpPr>
              <a:cxnSpLocks/>
            </p:cNvCxnSpPr>
            <p:nvPr/>
          </p:nvCxnSpPr>
          <p:spPr>
            <a:xfrm flipH="1" flipV="1">
              <a:off x="7002294" y="2327328"/>
              <a:ext cx="376539" cy="1301089"/>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7A3BF240-1D07-8BF5-525B-BFF9683DF244}"/>
                </a:ext>
              </a:extLst>
            </p:cNvPr>
            <p:cNvCxnSpPr>
              <a:cxnSpLocks/>
            </p:cNvCxnSpPr>
            <p:nvPr/>
          </p:nvCxnSpPr>
          <p:spPr>
            <a:xfrm flipH="1" flipV="1">
              <a:off x="7745394" y="1857406"/>
              <a:ext cx="57613" cy="1791126"/>
            </a:xfrm>
            <a:prstGeom prst="straightConnector1">
              <a:avLst/>
            </a:prstGeom>
            <a:ln w="38100">
              <a:solidFill>
                <a:srgbClr val="FF39FF"/>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11" name="Table 10">
            <a:extLst>
              <a:ext uri="{FF2B5EF4-FFF2-40B4-BE49-F238E27FC236}">
                <a16:creationId xmlns:a16="http://schemas.microsoft.com/office/drawing/2014/main" xmlns="" id="{E57DCEE9-C1A5-AD1D-4D99-A1D1C7AFA5B8}"/>
              </a:ext>
            </a:extLst>
          </p:cNvPr>
          <p:cNvGraphicFramePr>
            <a:graphicFrameLocks noGrp="1"/>
          </p:cNvGraphicFramePr>
          <p:nvPr>
            <p:extLst>
              <p:ext uri="{D42A27DB-BD31-4B8C-83A1-F6EECF244321}">
                <p14:modId xmlns:p14="http://schemas.microsoft.com/office/powerpoint/2010/main" val="2065238770"/>
              </p:ext>
            </p:extLst>
          </p:nvPr>
        </p:nvGraphicFramePr>
        <p:xfrm>
          <a:off x="616711" y="335989"/>
          <a:ext cx="3114348" cy="1196072"/>
        </p:xfrm>
        <a:graphic>
          <a:graphicData uri="http://schemas.openxmlformats.org/drawingml/2006/table">
            <a:tbl>
              <a:tblPr>
                <a:tableStyleId>{5C22544A-7EE6-4342-B048-85BDC9FD1C3A}</a:tableStyleId>
              </a:tblPr>
              <a:tblGrid>
                <a:gridCol w="466519">
                  <a:extLst>
                    <a:ext uri="{9D8B030D-6E8A-4147-A177-3AD203B41FA5}">
                      <a16:colId xmlns:a16="http://schemas.microsoft.com/office/drawing/2014/main" xmlns="" val="890605849"/>
                    </a:ext>
                  </a:extLst>
                </a:gridCol>
                <a:gridCol w="429056">
                  <a:extLst>
                    <a:ext uri="{9D8B030D-6E8A-4147-A177-3AD203B41FA5}">
                      <a16:colId xmlns:a16="http://schemas.microsoft.com/office/drawing/2014/main" xmlns="" val="1635567935"/>
                    </a:ext>
                  </a:extLst>
                </a:gridCol>
                <a:gridCol w="337767">
                  <a:extLst>
                    <a:ext uri="{9D8B030D-6E8A-4147-A177-3AD203B41FA5}">
                      <a16:colId xmlns:a16="http://schemas.microsoft.com/office/drawing/2014/main" xmlns="" val="1437242835"/>
                    </a:ext>
                  </a:extLst>
                </a:gridCol>
                <a:gridCol w="502086">
                  <a:extLst>
                    <a:ext uri="{9D8B030D-6E8A-4147-A177-3AD203B41FA5}">
                      <a16:colId xmlns:a16="http://schemas.microsoft.com/office/drawing/2014/main" xmlns="" val="1143389207"/>
                    </a:ext>
                  </a:extLst>
                </a:gridCol>
                <a:gridCol w="488157">
                  <a:extLst>
                    <a:ext uri="{9D8B030D-6E8A-4147-A177-3AD203B41FA5}">
                      <a16:colId xmlns:a16="http://schemas.microsoft.com/office/drawing/2014/main" xmlns="" val="4078099753"/>
                    </a:ext>
                  </a:extLst>
                </a:gridCol>
                <a:gridCol w="296921">
                  <a:extLst>
                    <a:ext uri="{9D8B030D-6E8A-4147-A177-3AD203B41FA5}">
                      <a16:colId xmlns:a16="http://schemas.microsoft.com/office/drawing/2014/main" xmlns="" val="2542933358"/>
                    </a:ext>
                  </a:extLst>
                </a:gridCol>
                <a:gridCol w="296921">
                  <a:extLst>
                    <a:ext uri="{9D8B030D-6E8A-4147-A177-3AD203B41FA5}">
                      <a16:colId xmlns:a16="http://schemas.microsoft.com/office/drawing/2014/main" xmlns="" val="2489469451"/>
                    </a:ext>
                  </a:extLst>
                </a:gridCol>
                <a:gridCol w="296921">
                  <a:extLst>
                    <a:ext uri="{9D8B030D-6E8A-4147-A177-3AD203B41FA5}">
                      <a16:colId xmlns:a16="http://schemas.microsoft.com/office/drawing/2014/main" xmlns="" val="2274221316"/>
                    </a:ext>
                  </a:extLst>
                </a:gridCol>
              </a:tblGrid>
              <a:tr h="1051693">
                <a:tc>
                  <a:txBody>
                    <a:bodyPr/>
                    <a:lstStyle/>
                    <a:p>
                      <a:pPr marL="72000" algn="ctr" rtl="0" fontAlgn="ctr"/>
                      <a:r>
                        <a:rPr lang="en-GB" sz="1100" i="1" u="none" strike="noStrike" dirty="0">
                          <a:solidFill>
                            <a:schemeClr val="tx1"/>
                          </a:solidFill>
                          <a:effectLst/>
                          <a:highlight>
                            <a:srgbClr val="FFFFFF"/>
                          </a:highlight>
                          <a:latin typeface="Century Gothic" panose="020B0502020202020204" pitchFamily="34" charset="0"/>
                        </a:rPr>
                        <a:t>Diamagnetic Loops</a:t>
                      </a:r>
                      <a:endParaRPr lang="en-GB" sz="1100" b="0" i="1" u="none" strike="noStrike" dirty="0">
                        <a:solidFill>
                          <a:schemeClr val="tx1"/>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algn="ctr" rtl="0" fontAlgn="ctr"/>
                      <a:r>
                        <a:rPr lang="en-GB" sz="1100" i="1" u="none" strike="noStrike" dirty="0">
                          <a:solidFill>
                            <a:schemeClr val="tx1"/>
                          </a:solidFill>
                          <a:effectLst/>
                          <a:highlight>
                            <a:srgbClr val="FFFFFF"/>
                          </a:highlight>
                          <a:latin typeface="Century Gothic" panose="020B0502020202020204" pitchFamily="34" charset="0"/>
                        </a:rPr>
                        <a:t>Optic Fiber Current</a:t>
                      </a:r>
                      <a:endParaRPr lang="en-GB" sz="1100" b="0" i="1" u="none" strike="noStrike" dirty="0">
                        <a:solidFill>
                          <a:schemeClr val="tx1"/>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algn="ctr" rtl="0" fontAlgn="ctr"/>
                      <a:r>
                        <a:rPr lang="en-GB" sz="1100" i="1" u="none" strike="noStrike" dirty="0" err="1">
                          <a:solidFill>
                            <a:schemeClr val="tx1"/>
                          </a:solidFill>
                          <a:effectLst/>
                          <a:highlight>
                            <a:srgbClr val="FFFFFF"/>
                          </a:highlight>
                          <a:latin typeface="Century Gothic" panose="020B0502020202020204" pitchFamily="34" charset="0"/>
                        </a:rPr>
                        <a:t>Rogoski</a:t>
                      </a:r>
                      <a:r>
                        <a:rPr lang="en-GB" sz="1100" i="1" u="none" strike="noStrike" dirty="0">
                          <a:solidFill>
                            <a:schemeClr val="tx1"/>
                          </a:solidFill>
                          <a:effectLst/>
                          <a:highlight>
                            <a:srgbClr val="FFFFFF"/>
                          </a:highlight>
                          <a:latin typeface="Century Gothic" panose="020B0502020202020204" pitchFamily="34" charset="0"/>
                        </a:rPr>
                        <a:t> Coils</a:t>
                      </a:r>
                      <a:endParaRPr lang="en-GB" sz="1100" b="0" i="1" u="none" strike="noStrike" dirty="0">
                        <a:solidFill>
                          <a:schemeClr val="tx1"/>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en-GB" sz="1100" i="1" u="none" strike="noStrike" dirty="0" err="1">
                          <a:solidFill>
                            <a:schemeClr val="tx1"/>
                          </a:solidFill>
                          <a:effectLst/>
                          <a:highlight>
                            <a:srgbClr val="FFFFFF"/>
                          </a:highlight>
                          <a:latin typeface="Century Gothic" panose="020B0502020202020204" pitchFamily="34" charset="0"/>
                        </a:rPr>
                        <a:t>BiaXial</a:t>
                      </a:r>
                      <a:r>
                        <a:rPr lang="en-GB" sz="1100" i="1" u="none" strike="noStrike" dirty="0">
                          <a:solidFill>
                            <a:schemeClr val="tx1"/>
                          </a:solidFill>
                          <a:effectLst/>
                          <a:highlight>
                            <a:srgbClr val="FFFFFF"/>
                          </a:highlight>
                          <a:latin typeface="Century Gothic" panose="020B0502020202020204" pitchFamily="34" charset="0"/>
                        </a:rPr>
                        <a:t> Pick up Coils</a:t>
                      </a:r>
                      <a:endParaRPr lang="en-GB" sz="1100" b="0" i="1" u="none" strike="noStrike" dirty="0">
                        <a:solidFill>
                          <a:schemeClr val="tx1"/>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en-GB" sz="1100" i="1" u="none" strike="noStrike" dirty="0">
                          <a:solidFill>
                            <a:schemeClr val="tx1"/>
                          </a:solidFill>
                          <a:effectLst/>
                          <a:highlight>
                            <a:srgbClr val="FFFFFF"/>
                          </a:highlight>
                          <a:latin typeface="Century Gothic" panose="020B0502020202020204" pitchFamily="34" charset="0"/>
                        </a:rPr>
                        <a:t>Monaxial Pick up Coils</a:t>
                      </a:r>
                      <a:endParaRPr lang="en-GB" sz="1100" b="0" i="1" u="none" strike="noStrike" dirty="0">
                        <a:solidFill>
                          <a:schemeClr val="tx1"/>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algn="ctr" rtl="0" fontAlgn="ctr"/>
                      <a:r>
                        <a:rPr lang="en-GB" sz="1100" i="1" u="none" strike="noStrike" dirty="0" err="1">
                          <a:solidFill>
                            <a:schemeClr val="tx1"/>
                          </a:solidFill>
                          <a:effectLst/>
                          <a:highlight>
                            <a:srgbClr val="FFFFFF"/>
                          </a:highlight>
                          <a:latin typeface="Century Gothic" panose="020B0502020202020204" pitchFamily="34" charset="0"/>
                        </a:rPr>
                        <a:t>FluX</a:t>
                      </a:r>
                      <a:r>
                        <a:rPr lang="en-GB" sz="1100" i="1" u="none" strike="noStrike" dirty="0">
                          <a:solidFill>
                            <a:schemeClr val="tx1"/>
                          </a:solidFill>
                          <a:effectLst/>
                          <a:highlight>
                            <a:srgbClr val="FFFFFF"/>
                          </a:highlight>
                          <a:latin typeface="Century Gothic" panose="020B0502020202020204" pitchFamily="34" charset="0"/>
                        </a:rPr>
                        <a:t> Loops</a:t>
                      </a:r>
                      <a:endParaRPr lang="en-GB" sz="1100" b="0" i="1" u="none" strike="noStrike" dirty="0">
                        <a:solidFill>
                          <a:schemeClr val="tx1"/>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algn="ctr" rtl="0" fontAlgn="ctr"/>
                      <a:r>
                        <a:rPr lang="en-GB" sz="1100" i="1" u="none" strike="noStrike" dirty="0">
                          <a:solidFill>
                            <a:schemeClr val="tx1"/>
                          </a:solidFill>
                          <a:effectLst/>
                          <a:highlight>
                            <a:srgbClr val="FFFFFF"/>
                          </a:highlight>
                          <a:latin typeface="Century Gothic" panose="020B0502020202020204" pitchFamily="34" charset="0"/>
                        </a:rPr>
                        <a:t>Saddle Loops</a:t>
                      </a:r>
                      <a:endParaRPr lang="en-GB" sz="1100" b="0" i="1" u="none" strike="noStrike" dirty="0">
                        <a:solidFill>
                          <a:schemeClr val="tx1"/>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rowSpan="2">
                  <a:txBody>
                    <a:bodyPr/>
                    <a:lstStyle/>
                    <a:p>
                      <a:pPr marL="72000" algn="ctr" rtl="0" fontAlgn="ctr"/>
                      <a:r>
                        <a:rPr lang="en-GB" sz="1100" i="1" u="none" strike="noStrike" dirty="0">
                          <a:solidFill>
                            <a:srgbClr val="FF0000"/>
                          </a:solidFill>
                          <a:effectLst/>
                          <a:highlight>
                            <a:srgbClr val="FFFF00"/>
                          </a:highlight>
                          <a:latin typeface="Century Gothic" panose="020B0502020202020204" pitchFamily="34" charset="0"/>
                        </a:rPr>
                        <a:t>Hall Probes</a:t>
                      </a:r>
                      <a:endParaRPr lang="en-GB" sz="1100" b="0" i="1" u="none" strike="noStrike" dirty="0">
                        <a:solidFill>
                          <a:srgbClr val="FF0000"/>
                        </a:solidFill>
                        <a:effectLst/>
                        <a:highlight>
                          <a:srgbClr val="FFFF00"/>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176677492"/>
                  </a:ext>
                </a:extLst>
              </a:tr>
              <a:tr h="144379">
                <a:tc>
                  <a:txBody>
                    <a:bodyPr/>
                    <a:lstStyle/>
                    <a:p>
                      <a:pPr marL="72000" algn="l" rtl="0" fontAlgn="ctr"/>
                      <a:endParaRPr lang="en-GB" sz="1100" b="0" i="0" u="none" strike="noStrike" dirty="0">
                        <a:solidFill>
                          <a:srgbClr val="000000"/>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1"/>
                    </a:solidFill>
                  </a:tcPr>
                </a:tc>
                <a:tc>
                  <a:txBody>
                    <a:bodyPr/>
                    <a:lstStyle/>
                    <a:p>
                      <a:pPr marL="72000" algn="l" rtl="0" fontAlgn="ctr"/>
                      <a:endParaRPr lang="en-GB" sz="1100" b="0" i="0" u="none" strike="noStrike" dirty="0">
                        <a:solidFill>
                          <a:srgbClr val="000000"/>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2">
                        <a:lumMod val="25000"/>
                      </a:schemeClr>
                    </a:solidFill>
                  </a:tcPr>
                </a:tc>
                <a:tc>
                  <a:txBody>
                    <a:bodyPr/>
                    <a:lstStyle/>
                    <a:p>
                      <a:pPr marL="72000" algn="l" rtl="0" fontAlgn="ctr"/>
                      <a:endParaRPr lang="en-GB" sz="1100" b="0" i="0" u="none" strike="noStrike" dirty="0">
                        <a:solidFill>
                          <a:srgbClr val="000000"/>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7030A0"/>
                    </a:solidFill>
                  </a:tcPr>
                </a:tc>
                <a:tc>
                  <a:txBody>
                    <a:bodyPr/>
                    <a:lstStyle/>
                    <a:p>
                      <a:pPr marL="72000" algn="l" rtl="0" fontAlgn="ctr"/>
                      <a:endParaRPr lang="en-GB" sz="1100" b="0" i="0" u="none" strike="noStrike" dirty="0">
                        <a:solidFill>
                          <a:srgbClr val="000000"/>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4"/>
                    </a:solidFill>
                  </a:tcPr>
                </a:tc>
                <a:tc>
                  <a:txBody>
                    <a:bodyPr/>
                    <a:lstStyle/>
                    <a:p>
                      <a:pPr marL="72000" algn="l" rtl="0" fontAlgn="ctr"/>
                      <a:endParaRPr lang="en-GB" sz="1100" b="0" i="0" u="none" strike="noStrike" dirty="0">
                        <a:solidFill>
                          <a:srgbClr val="000000"/>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39FF"/>
                    </a:solidFill>
                  </a:tcPr>
                </a:tc>
                <a:tc>
                  <a:txBody>
                    <a:bodyPr/>
                    <a:lstStyle/>
                    <a:p>
                      <a:pPr marL="72000" algn="l" rtl="0" fontAlgn="ctr"/>
                      <a:endParaRPr lang="en-GB" sz="1100" b="0" i="0" u="none" strike="noStrike" dirty="0">
                        <a:solidFill>
                          <a:srgbClr val="000000"/>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0B050"/>
                    </a:solidFill>
                  </a:tcPr>
                </a:tc>
                <a:tc>
                  <a:txBody>
                    <a:bodyPr/>
                    <a:lstStyle/>
                    <a:p>
                      <a:pPr marL="72000" algn="l" rtl="0" fontAlgn="ctr"/>
                      <a:endParaRPr lang="en-GB" sz="1100" b="0" i="0" u="none" strike="noStrike" dirty="0">
                        <a:solidFill>
                          <a:srgbClr val="000000"/>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7030A0"/>
                    </a:solidFill>
                  </a:tcPr>
                </a:tc>
                <a:tc vMerge="1">
                  <a:txBody>
                    <a:bodyPr/>
                    <a:lstStyle/>
                    <a:p>
                      <a:pPr marL="72000" algn="l" rtl="0" fontAlgn="ctr"/>
                      <a:endParaRPr lang="en-GB" sz="1100" b="0" i="0" u="none" strike="noStrike" dirty="0">
                        <a:solidFill>
                          <a:srgbClr val="000000"/>
                        </a:solidFill>
                        <a:effectLst/>
                        <a:highlight>
                          <a:srgbClr val="FFFFFF"/>
                        </a:highlight>
                        <a:latin typeface="Century Gothic" panose="020B0502020202020204" pitchFamily="34" charset="0"/>
                      </a:endParaRPr>
                    </a:p>
                  </a:txBody>
                  <a:tcPr marL="9100" marR="9100" marT="9100"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0B050"/>
                    </a:solidFill>
                  </a:tcPr>
                </a:tc>
                <a:extLst>
                  <a:ext uri="{0D108BD9-81ED-4DB2-BD59-A6C34878D82A}">
                    <a16:rowId xmlns:a16="http://schemas.microsoft.com/office/drawing/2014/main" xmlns="" val="2252395468"/>
                  </a:ext>
                </a:extLst>
              </a:tr>
            </a:tbl>
          </a:graphicData>
        </a:graphic>
      </p:graphicFrame>
      <p:sp>
        <p:nvSpPr>
          <p:cNvPr id="10" name="Rectangle 9">
            <a:extLst>
              <a:ext uri="{FF2B5EF4-FFF2-40B4-BE49-F238E27FC236}">
                <a16:creationId xmlns:a16="http://schemas.microsoft.com/office/drawing/2014/main" xmlns="" id="{B559CE6A-733C-F978-9345-3BC33C2E63D2}"/>
              </a:ext>
            </a:extLst>
          </p:cNvPr>
          <p:cNvSpPr/>
          <p:nvPr/>
        </p:nvSpPr>
        <p:spPr>
          <a:xfrm>
            <a:off x="3318497" y="4368634"/>
            <a:ext cx="3114350" cy="723275"/>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spcBef>
                <a:spcPts val="300"/>
              </a:spcBef>
              <a:buClr>
                <a:srgbClr val="0070C0"/>
              </a:buClr>
            </a:pP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rPr>
              <a:t>Magnetic Sensor – VV </a:t>
            </a:r>
            <a:r>
              <a:rPr lang="en-GB" sz="1200" b="1" i="1" dirty="0" err="1">
                <a:solidFill>
                  <a:srgbClr val="FF0000"/>
                </a:solidFill>
                <a:latin typeface="Century Gothic" panose="020B0502020202020204" pitchFamily="34" charset="0"/>
                <a:ea typeface="Verdana" panose="020B0604030504040204" pitchFamily="34" charset="0"/>
                <a:cs typeface="Verdana" panose="020B0604030504040204" pitchFamily="34" charset="0"/>
              </a:rPr>
              <a:t>INternal</a:t>
            </a:r>
            <a:endPar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endParaRPr>
          </a:p>
          <a:p>
            <a:pPr marL="285750" indent="-285750">
              <a:spcBef>
                <a:spcPts val="300"/>
              </a:spcBef>
              <a:buClr>
                <a:srgbClr val="0070C0"/>
              </a:buClr>
              <a:buFont typeface="Wingdings" pitchFamily="2" charset="2"/>
              <a:buChar char="q"/>
            </a:pP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Number of magnetic sensors </a:t>
            </a: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 </a:t>
            </a: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352</a:t>
            </a:r>
          </a:p>
          <a:p>
            <a:pPr marL="285750" indent="-285750">
              <a:spcBef>
                <a:spcPts val="300"/>
              </a:spcBef>
              <a:buClr>
                <a:srgbClr val="0070C0"/>
              </a:buClr>
              <a:buFont typeface="Wingdings" pitchFamily="2" charset="2"/>
              <a:buChar char="q"/>
            </a:pP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Numbers of cables  </a:t>
            </a: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695</a:t>
            </a:r>
          </a:p>
        </p:txBody>
      </p:sp>
      <p:cxnSp>
        <p:nvCxnSpPr>
          <p:cNvPr id="67" name="Straight Arrow Connector 66">
            <a:extLst>
              <a:ext uri="{FF2B5EF4-FFF2-40B4-BE49-F238E27FC236}">
                <a16:creationId xmlns:a16="http://schemas.microsoft.com/office/drawing/2014/main" xmlns="" id="{592D555C-0623-E839-83CA-C3579D3248C9}"/>
              </a:ext>
            </a:extLst>
          </p:cNvPr>
          <p:cNvCxnSpPr>
            <a:cxnSpLocks/>
          </p:cNvCxnSpPr>
          <p:nvPr/>
        </p:nvCxnSpPr>
        <p:spPr>
          <a:xfrm flipV="1">
            <a:off x="2869660" y="1521704"/>
            <a:ext cx="118456" cy="129943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 name="Rettangolo 3"/>
          <p:cNvSpPr/>
          <p:nvPr/>
        </p:nvSpPr>
        <p:spPr>
          <a:xfrm>
            <a:off x="4110" y="4897279"/>
            <a:ext cx="9139889" cy="246221"/>
          </a:xfrm>
          <a:prstGeom prst="rect">
            <a:avLst/>
          </a:prstGeom>
          <a:solidFill>
            <a:schemeClr val="bg1"/>
          </a:solidFill>
        </p:spPr>
        <p:txBody>
          <a:bodyPr wrap="square">
            <a:spAutoFit/>
          </a:bodyPr>
          <a:lstStyle/>
          <a:p>
            <a:pPr lvl="0"/>
            <a:r>
              <a:rPr lang="it-IT" sz="1000" dirty="0">
                <a:solidFill>
                  <a:srgbClr val="70AD47"/>
                </a:solidFill>
              </a:rPr>
              <a:t>Marco Ciotti- KFE-ENEA Meeting- 28-11-2024</a:t>
            </a:r>
          </a:p>
        </p:txBody>
      </p:sp>
      <p:sp>
        <p:nvSpPr>
          <p:cNvPr id="9" name="Rectangle 8">
            <a:extLst>
              <a:ext uri="{FF2B5EF4-FFF2-40B4-BE49-F238E27FC236}">
                <a16:creationId xmlns:a16="http://schemas.microsoft.com/office/drawing/2014/main" xmlns="" id="{16E36C04-8E10-5155-7675-5729131A572C}"/>
              </a:ext>
            </a:extLst>
          </p:cNvPr>
          <p:cNvSpPr/>
          <p:nvPr/>
        </p:nvSpPr>
        <p:spPr>
          <a:xfrm>
            <a:off x="30557" y="4358108"/>
            <a:ext cx="3286020" cy="723275"/>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spcBef>
                <a:spcPts val="300"/>
              </a:spcBef>
              <a:buClr>
                <a:srgbClr val="0070C0"/>
              </a:buClr>
            </a:pP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rPr>
              <a:t>Magnetic Sensor – VV </a:t>
            </a:r>
            <a:r>
              <a:rPr lang="en-GB" sz="1200" b="1" i="1" dirty="0" err="1">
                <a:solidFill>
                  <a:srgbClr val="FF0000"/>
                </a:solidFill>
                <a:latin typeface="Century Gothic" panose="020B0502020202020204" pitchFamily="34" charset="0"/>
                <a:ea typeface="Verdana" panose="020B0604030504040204" pitchFamily="34" charset="0"/>
                <a:cs typeface="Verdana" panose="020B0604030504040204" pitchFamily="34" charset="0"/>
              </a:rPr>
              <a:t>EXternal</a:t>
            </a:r>
            <a:endPar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endParaRPr>
          </a:p>
          <a:p>
            <a:pPr marL="285750" indent="-285750">
              <a:spcBef>
                <a:spcPts val="300"/>
              </a:spcBef>
              <a:buClr>
                <a:srgbClr val="0070C0"/>
              </a:buClr>
              <a:buFont typeface="Wingdings" pitchFamily="2" charset="2"/>
              <a:buChar char="q"/>
            </a:pP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Number of magnetic sensors </a:t>
            </a: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 </a:t>
            </a: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444</a:t>
            </a:r>
          </a:p>
          <a:p>
            <a:pPr marL="285750" indent="-285750">
              <a:spcBef>
                <a:spcPts val="300"/>
              </a:spcBef>
              <a:buClr>
                <a:srgbClr val="0070C0"/>
              </a:buClr>
              <a:buFont typeface="Wingdings" pitchFamily="2" charset="2"/>
              <a:buChar char="q"/>
            </a:pP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Numbers of cables  </a:t>
            </a: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681</a:t>
            </a:r>
            <a:endPar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endParaRPr>
          </a:p>
        </p:txBody>
      </p:sp>
      <p:graphicFrame>
        <p:nvGraphicFramePr>
          <p:cNvPr id="12" name="Table 11">
            <a:extLst>
              <a:ext uri="{FF2B5EF4-FFF2-40B4-BE49-F238E27FC236}">
                <a16:creationId xmlns:a16="http://schemas.microsoft.com/office/drawing/2014/main" xmlns="" id="{8A0183F5-4188-88F0-E574-A14913D418F6}"/>
              </a:ext>
            </a:extLst>
          </p:cNvPr>
          <p:cNvGraphicFramePr>
            <a:graphicFrameLocks noGrp="1"/>
          </p:cNvGraphicFramePr>
          <p:nvPr>
            <p:extLst>
              <p:ext uri="{D42A27DB-BD31-4B8C-83A1-F6EECF244321}">
                <p14:modId xmlns:p14="http://schemas.microsoft.com/office/powerpoint/2010/main" val="670281493"/>
              </p:ext>
            </p:extLst>
          </p:nvPr>
        </p:nvGraphicFramePr>
        <p:xfrm>
          <a:off x="6893478" y="3788766"/>
          <a:ext cx="2169268" cy="1321569"/>
        </p:xfrm>
        <a:graphic>
          <a:graphicData uri="http://schemas.openxmlformats.org/drawingml/2006/table">
            <a:tbl>
              <a:tblPr>
                <a:tableStyleId>{5C22544A-7EE6-4342-B048-85BDC9FD1C3A}</a:tableStyleId>
              </a:tblPr>
              <a:tblGrid>
                <a:gridCol w="408562">
                  <a:extLst>
                    <a:ext uri="{9D8B030D-6E8A-4147-A177-3AD203B41FA5}">
                      <a16:colId xmlns:a16="http://schemas.microsoft.com/office/drawing/2014/main" xmlns="" val="4237441602"/>
                    </a:ext>
                  </a:extLst>
                </a:gridCol>
                <a:gridCol w="280092">
                  <a:extLst>
                    <a:ext uri="{9D8B030D-6E8A-4147-A177-3AD203B41FA5}">
                      <a16:colId xmlns:a16="http://schemas.microsoft.com/office/drawing/2014/main" xmlns="" val="2069420365"/>
                    </a:ext>
                  </a:extLst>
                </a:gridCol>
                <a:gridCol w="459106">
                  <a:extLst>
                    <a:ext uri="{9D8B030D-6E8A-4147-A177-3AD203B41FA5}">
                      <a16:colId xmlns:a16="http://schemas.microsoft.com/office/drawing/2014/main" xmlns="" val="3991809635"/>
                    </a:ext>
                  </a:extLst>
                </a:gridCol>
                <a:gridCol w="470583">
                  <a:extLst>
                    <a:ext uri="{9D8B030D-6E8A-4147-A177-3AD203B41FA5}">
                      <a16:colId xmlns:a16="http://schemas.microsoft.com/office/drawing/2014/main" xmlns="" val="4035607600"/>
                    </a:ext>
                  </a:extLst>
                </a:gridCol>
                <a:gridCol w="550925">
                  <a:extLst>
                    <a:ext uri="{9D8B030D-6E8A-4147-A177-3AD203B41FA5}">
                      <a16:colId xmlns:a16="http://schemas.microsoft.com/office/drawing/2014/main" xmlns="" val="3287317205"/>
                    </a:ext>
                  </a:extLst>
                </a:gridCol>
              </a:tblGrid>
              <a:tr h="159735">
                <a:tc>
                  <a:txBody>
                    <a:bodyPr/>
                    <a:lstStyle/>
                    <a:p>
                      <a:pPr marL="72000" algn="l" rtl="0" fontAlgn="ctr"/>
                      <a:endParaRPr lang="en-GB" sz="1000" b="0" i="1" u="none" strike="noStrike" dirty="0">
                        <a:solidFill>
                          <a:schemeClr val="tx1"/>
                        </a:solidFill>
                        <a:effectLst/>
                        <a:highlight>
                          <a:srgbClr val="FFFFFF"/>
                        </a:highlight>
                        <a:latin typeface="Century Gothic" panose="020B0502020202020204" pitchFamily="34" charset="0"/>
                      </a:endParaRPr>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4"/>
                    </a:solidFill>
                  </a:tcPr>
                </a:tc>
                <a:tc>
                  <a:txBody>
                    <a:bodyPr/>
                    <a:lstStyle/>
                    <a:p>
                      <a:pPr marL="72000" algn="l" rtl="0" fontAlgn="ctr"/>
                      <a:endParaRPr lang="en-GB" sz="1000" b="0" i="1" u="none" strike="noStrike" dirty="0">
                        <a:solidFill>
                          <a:schemeClr val="tx1"/>
                        </a:solidFill>
                        <a:effectLst/>
                        <a:highlight>
                          <a:srgbClr val="FFFFFF"/>
                        </a:highlight>
                        <a:latin typeface="Century Gothic" panose="020B0502020202020204" pitchFamily="34" charset="0"/>
                      </a:endParaRPr>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0B050"/>
                    </a:solidFill>
                  </a:tcPr>
                </a:tc>
                <a:tc>
                  <a:txBody>
                    <a:bodyPr/>
                    <a:lstStyle/>
                    <a:p>
                      <a:pPr marL="72000" algn="l" rtl="0" fontAlgn="ctr"/>
                      <a:endParaRPr lang="en-GB" sz="1000" b="0" i="1" u="none" strike="noStrike" dirty="0">
                        <a:solidFill>
                          <a:schemeClr val="tx1"/>
                        </a:solidFill>
                        <a:effectLst/>
                        <a:highlight>
                          <a:srgbClr val="FFFFFF"/>
                        </a:highlight>
                        <a:latin typeface="Century Gothic" panose="020B0502020202020204" pitchFamily="34" charset="0"/>
                      </a:endParaRPr>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FF39FF"/>
                    </a:solidFill>
                  </a:tcPr>
                </a:tc>
                <a:tc>
                  <a:txBody>
                    <a:bodyPr/>
                    <a:lstStyle/>
                    <a:p>
                      <a:pPr marL="72000" algn="l" rtl="0" fontAlgn="ctr"/>
                      <a:endParaRPr lang="en-GB" sz="1000" b="0" i="1" u="none" strike="noStrike" dirty="0">
                        <a:solidFill>
                          <a:schemeClr val="tx1"/>
                        </a:solidFill>
                        <a:effectLst/>
                        <a:highlight>
                          <a:srgbClr val="FFFFFF"/>
                        </a:highlight>
                        <a:latin typeface="Century Gothic" panose="020B0502020202020204" pitchFamily="34" charset="0"/>
                      </a:endParaRPr>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rgbClr val="0070C0"/>
                    </a:solidFill>
                  </a:tcPr>
                </a:tc>
                <a:tc rowSpan="2">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1000" i="1" u="none" strike="noStrike" dirty="0">
                          <a:solidFill>
                            <a:srgbClr val="FF0000"/>
                          </a:solidFill>
                          <a:effectLst/>
                          <a:highlight>
                            <a:srgbClr val="FFFF00"/>
                          </a:highlight>
                          <a:latin typeface="Century Gothic" panose="020B0502020202020204" pitchFamily="34" charset="0"/>
                        </a:rPr>
                        <a:t>High Frequency Pick up Coils</a:t>
                      </a:r>
                      <a:endParaRPr lang="en-GB" sz="1000" b="0" i="1" u="none" strike="noStrike" dirty="0">
                        <a:solidFill>
                          <a:srgbClr val="FF0000"/>
                        </a:solidFill>
                        <a:effectLst/>
                        <a:highlight>
                          <a:srgbClr val="FFFF00"/>
                        </a:highlight>
                        <a:latin typeface="Century Gothic" panose="020B0502020202020204" pitchFamily="34" charset="0"/>
                      </a:endParaRPr>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752959370"/>
                  </a:ext>
                </a:extLst>
              </a:tr>
              <a:tr h="1161834">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1000" i="1" u="none" strike="noStrike" dirty="0" err="1">
                          <a:solidFill>
                            <a:schemeClr val="tx1"/>
                          </a:solidFill>
                          <a:effectLst/>
                          <a:highlight>
                            <a:srgbClr val="FFFFFF"/>
                          </a:highlight>
                          <a:latin typeface="Century Gothic" panose="020B0502020202020204" pitchFamily="34" charset="0"/>
                        </a:rPr>
                        <a:t>BiaXial</a:t>
                      </a:r>
                      <a:r>
                        <a:rPr lang="en-GB" sz="1000" i="1" u="none" strike="noStrike" dirty="0">
                          <a:solidFill>
                            <a:schemeClr val="tx1"/>
                          </a:solidFill>
                          <a:effectLst/>
                          <a:highlight>
                            <a:srgbClr val="FFFFFF"/>
                          </a:highlight>
                          <a:latin typeface="Century Gothic" panose="020B0502020202020204" pitchFamily="34" charset="0"/>
                        </a:rPr>
                        <a:t> Pick up Coils</a:t>
                      </a:r>
                      <a:endParaRPr lang="en-GB" sz="1000" b="0" i="1" u="none" strike="noStrike" dirty="0">
                        <a:solidFill>
                          <a:schemeClr val="tx1"/>
                        </a:solidFill>
                        <a:effectLst/>
                        <a:highlight>
                          <a:srgbClr val="FFFFFF"/>
                        </a:highlight>
                        <a:latin typeface="Century Gothic" panose="020B0502020202020204" pitchFamily="34" charset="0"/>
                      </a:endParaRPr>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1000" i="1" u="none" strike="noStrike" dirty="0" err="1">
                          <a:solidFill>
                            <a:schemeClr val="tx1"/>
                          </a:solidFill>
                          <a:effectLst/>
                          <a:highlight>
                            <a:srgbClr val="FFFFFF"/>
                          </a:highlight>
                          <a:latin typeface="Century Gothic" panose="020B0502020202020204" pitchFamily="34" charset="0"/>
                        </a:rPr>
                        <a:t>FluX</a:t>
                      </a:r>
                      <a:r>
                        <a:rPr lang="en-GB" sz="1000" i="1" u="none" strike="noStrike" dirty="0">
                          <a:solidFill>
                            <a:schemeClr val="tx1"/>
                          </a:solidFill>
                          <a:effectLst/>
                          <a:highlight>
                            <a:srgbClr val="FFFFFF"/>
                          </a:highlight>
                          <a:latin typeface="Century Gothic" panose="020B0502020202020204" pitchFamily="34" charset="0"/>
                        </a:rPr>
                        <a:t> Loops</a:t>
                      </a:r>
                      <a:endParaRPr lang="en-GB" sz="1000" b="0" i="1" u="none" strike="noStrike" dirty="0">
                        <a:solidFill>
                          <a:schemeClr val="tx1"/>
                        </a:solidFill>
                        <a:effectLst/>
                        <a:highlight>
                          <a:srgbClr val="FFFFFF"/>
                        </a:highlight>
                        <a:latin typeface="Century Gothic" panose="020B0502020202020204" pitchFamily="34" charset="0"/>
                      </a:endParaRPr>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algn="l" rtl="0" fontAlgn="ctr"/>
                      <a:r>
                        <a:rPr lang="en-GB" sz="1000" i="1" u="none" strike="noStrike" dirty="0">
                          <a:solidFill>
                            <a:schemeClr val="tx1"/>
                          </a:solidFill>
                          <a:effectLst/>
                          <a:highlight>
                            <a:srgbClr val="FFFFFF"/>
                          </a:highlight>
                          <a:latin typeface="Century Gothic" panose="020B0502020202020204" pitchFamily="34" charset="0"/>
                        </a:rPr>
                        <a:t>Monaxial Pick up Coils</a:t>
                      </a:r>
                      <a:endParaRPr lang="en-GB" sz="1000" b="0" i="1" u="none" strike="noStrike" dirty="0">
                        <a:solidFill>
                          <a:schemeClr val="tx1"/>
                        </a:solidFill>
                        <a:effectLst/>
                        <a:highlight>
                          <a:srgbClr val="FFFFFF"/>
                        </a:highlight>
                        <a:latin typeface="Century Gothic" panose="020B0502020202020204" pitchFamily="34" charset="0"/>
                      </a:endParaRPr>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algn="l" rtl="0" fontAlgn="ctr"/>
                      <a:r>
                        <a:rPr lang="en-GB" sz="1000" i="1" u="none" strike="noStrike" dirty="0">
                          <a:solidFill>
                            <a:schemeClr val="tx1"/>
                          </a:solidFill>
                          <a:effectLst/>
                          <a:highlight>
                            <a:srgbClr val="FFFFFF"/>
                          </a:highlight>
                          <a:latin typeface="Century Gothic" panose="020B0502020202020204" pitchFamily="34" charset="0"/>
                        </a:rPr>
                        <a:t>Diamagnetic Loops</a:t>
                      </a:r>
                      <a:endParaRPr lang="en-GB" sz="1000" b="0" i="1" u="none" strike="noStrike" dirty="0">
                        <a:solidFill>
                          <a:schemeClr val="tx1"/>
                        </a:solidFill>
                        <a:effectLst/>
                        <a:highlight>
                          <a:srgbClr val="FFFFFF"/>
                        </a:highlight>
                        <a:latin typeface="Century Gothic" panose="020B0502020202020204" pitchFamily="34" charset="0"/>
                      </a:endParaRPr>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endParaRPr dirty="0"/>
                    </a:p>
                  </a:txBody>
                  <a:tcPr marL="9525" marR="9525" marT="9525" marB="0"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045563534"/>
                  </a:ext>
                </a:extLst>
              </a:tr>
            </a:tbl>
          </a:graphicData>
        </a:graphic>
      </p:graphicFrame>
    </p:spTree>
    <p:extLst>
      <p:ext uri="{BB962C8B-B14F-4D97-AF65-F5344CB8AC3E}">
        <p14:creationId xmlns:p14="http://schemas.microsoft.com/office/powerpoint/2010/main" val="3686692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518902-E0CF-E30B-FF25-3510908CD488}"/>
              </a:ext>
            </a:extLst>
          </p:cNvPr>
          <p:cNvSpPr>
            <a:spLocks noGrp="1"/>
          </p:cNvSpPr>
          <p:nvPr>
            <p:ph type="title"/>
          </p:nvPr>
        </p:nvSpPr>
        <p:spPr>
          <a:xfrm>
            <a:off x="0" y="29915"/>
            <a:ext cx="8316686" cy="384960"/>
          </a:xfrm>
          <a:solidFill>
            <a:schemeClr val="accent1">
              <a:lumMod val="75000"/>
            </a:schemeClr>
          </a:solidFill>
        </p:spPr>
        <p:txBody>
          <a:bodyPr>
            <a:normAutofit fontScale="90000"/>
          </a:bodyPr>
          <a:lstStyle/>
          <a:p>
            <a:r>
              <a:rPr lang="en-GB" sz="2400" dirty="0">
                <a:solidFill>
                  <a:schemeClr val="bg1"/>
                </a:solidFill>
              </a:rPr>
              <a:t>Vacuum Vessel </a:t>
            </a:r>
            <a:r>
              <a:rPr lang="en-GB" sz="2400" dirty="0" smtClean="0">
                <a:solidFill>
                  <a:schemeClr val="bg1"/>
                </a:solidFill>
              </a:rPr>
              <a:t>sensors: </a:t>
            </a:r>
            <a:r>
              <a:rPr lang="en-GB" sz="2400" dirty="0">
                <a:solidFill>
                  <a:schemeClr val="bg1"/>
                </a:solidFill>
              </a:rPr>
              <a:t>internal and </a:t>
            </a:r>
            <a:r>
              <a:rPr lang="en-GB" sz="2400" dirty="0" smtClean="0">
                <a:solidFill>
                  <a:schemeClr val="bg1"/>
                </a:solidFill>
              </a:rPr>
              <a:t>external 2</a:t>
            </a:r>
            <a:endParaRPr lang="en-GB" sz="2400" dirty="0">
              <a:solidFill>
                <a:schemeClr val="bg1"/>
              </a:solidFill>
            </a:endParaRPr>
          </a:p>
        </p:txBody>
      </p:sp>
      <p:sp>
        <p:nvSpPr>
          <p:cNvPr id="3" name="Slide Number Placeholder 2">
            <a:extLst>
              <a:ext uri="{FF2B5EF4-FFF2-40B4-BE49-F238E27FC236}">
                <a16:creationId xmlns:a16="http://schemas.microsoft.com/office/drawing/2014/main" xmlns="" id="{ACD2439F-0E07-03CA-B834-2834B41E24AE}"/>
              </a:ext>
            </a:extLst>
          </p:cNvPr>
          <p:cNvSpPr>
            <a:spLocks noGrp="1"/>
          </p:cNvSpPr>
          <p:nvPr>
            <p:ph type="sldNum" sz="quarter" idx="4294967295"/>
          </p:nvPr>
        </p:nvSpPr>
        <p:spPr>
          <a:xfrm>
            <a:off x="6850147" y="4872468"/>
            <a:ext cx="2057400" cy="273844"/>
          </a:xfrm>
        </p:spPr>
        <p:txBody>
          <a:bodyPr/>
          <a:lstStyle/>
          <a:p>
            <a:fld id="{BA013763-FF4F-6447-94CE-4F6DA003092A}" type="slidenum">
              <a:rPr lang="it-IT" smtClean="0"/>
              <a:pPr/>
              <a:t>11</a:t>
            </a:fld>
            <a:endParaRPr lang="it-IT" dirty="0"/>
          </a:p>
        </p:txBody>
      </p:sp>
      <p:pic>
        <p:nvPicPr>
          <p:cNvPr id="17" name="Picture 16">
            <a:extLst>
              <a:ext uri="{FF2B5EF4-FFF2-40B4-BE49-F238E27FC236}">
                <a16:creationId xmlns:a16="http://schemas.microsoft.com/office/drawing/2014/main" xmlns="" id="{752AB95C-B0DE-AE69-3F51-A81147A0D72E}"/>
              </a:ext>
            </a:extLst>
          </p:cNvPr>
          <p:cNvPicPr>
            <a:picLocks noChangeAspect="1"/>
          </p:cNvPicPr>
          <p:nvPr/>
        </p:nvPicPr>
        <p:blipFill rotWithShape="1">
          <a:blip r:embed="rId3"/>
          <a:srcRect l="1361" t="3812" r="1733" b="2630"/>
          <a:stretch/>
        </p:blipFill>
        <p:spPr>
          <a:xfrm>
            <a:off x="12982" y="516203"/>
            <a:ext cx="2876300" cy="2335402"/>
          </a:xfrm>
          <a:prstGeom prst="rect">
            <a:avLst/>
          </a:prstGeom>
        </p:spPr>
      </p:pic>
      <p:sp>
        <p:nvSpPr>
          <p:cNvPr id="21" name="Rectangle 20">
            <a:extLst>
              <a:ext uri="{FF2B5EF4-FFF2-40B4-BE49-F238E27FC236}">
                <a16:creationId xmlns:a16="http://schemas.microsoft.com/office/drawing/2014/main" xmlns="" id="{6DA8FE1B-DF6D-98B2-3D3B-359589C3BA7E}"/>
              </a:ext>
            </a:extLst>
          </p:cNvPr>
          <p:cNvSpPr/>
          <p:nvPr/>
        </p:nvSpPr>
        <p:spPr>
          <a:xfrm>
            <a:off x="141848" y="2873385"/>
            <a:ext cx="2672536"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r>
              <a:rPr lang="en-GB" sz="1200" i="1" dirty="0">
                <a:solidFill>
                  <a:srgbClr val="0070C0"/>
                </a:solidFill>
                <a:effectLst/>
                <a:latin typeface="Century Gothic" panose="020B0502020202020204" pitchFamily="34" charset="0"/>
              </a:rPr>
              <a:t>Internal &amp; External Pick-Up Coils</a:t>
            </a:r>
          </a:p>
        </p:txBody>
      </p:sp>
      <p:pic>
        <p:nvPicPr>
          <p:cNvPr id="16" name="Picture 15">
            <a:extLst>
              <a:ext uri="{FF2B5EF4-FFF2-40B4-BE49-F238E27FC236}">
                <a16:creationId xmlns:a16="http://schemas.microsoft.com/office/drawing/2014/main" xmlns="" id="{11D71FA7-E4A6-6CEF-777B-6E09FF3819DF}"/>
              </a:ext>
            </a:extLst>
          </p:cNvPr>
          <p:cNvPicPr>
            <a:picLocks noChangeAspect="1"/>
          </p:cNvPicPr>
          <p:nvPr/>
        </p:nvPicPr>
        <p:blipFill>
          <a:blip r:embed="rId4"/>
          <a:stretch>
            <a:fillRect/>
          </a:stretch>
        </p:blipFill>
        <p:spPr>
          <a:xfrm>
            <a:off x="3149890" y="516203"/>
            <a:ext cx="2765118" cy="2335402"/>
          </a:xfrm>
          <a:prstGeom prst="rect">
            <a:avLst/>
          </a:prstGeom>
          <a:ln>
            <a:noFill/>
          </a:ln>
        </p:spPr>
      </p:pic>
      <p:sp>
        <p:nvSpPr>
          <p:cNvPr id="23" name="Rectangle 22">
            <a:extLst>
              <a:ext uri="{FF2B5EF4-FFF2-40B4-BE49-F238E27FC236}">
                <a16:creationId xmlns:a16="http://schemas.microsoft.com/office/drawing/2014/main" xmlns="" id="{8769BB2A-9A5D-E86E-3093-505706352BF0}"/>
              </a:ext>
            </a:extLst>
          </p:cNvPr>
          <p:cNvSpPr/>
          <p:nvPr/>
        </p:nvSpPr>
        <p:spPr>
          <a:xfrm>
            <a:off x="3149890" y="2880256"/>
            <a:ext cx="2664000"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r>
              <a:rPr lang="en-GB" sz="1200" i="1" dirty="0">
                <a:solidFill>
                  <a:srgbClr val="0070C0"/>
                </a:solidFill>
                <a:latin typeface="Century Gothic" panose="020B0502020202020204" pitchFamily="34" charset="0"/>
              </a:rPr>
              <a:t>External Saddle Loops</a:t>
            </a:r>
            <a:endParaRPr lang="en-GB" sz="1200" i="1" dirty="0">
              <a:solidFill>
                <a:srgbClr val="0070C0"/>
              </a:solidFill>
              <a:effectLst/>
              <a:latin typeface="Century Gothic" panose="020B0502020202020204" pitchFamily="34" charset="0"/>
            </a:endParaRPr>
          </a:p>
        </p:txBody>
      </p:sp>
      <p:pic>
        <p:nvPicPr>
          <p:cNvPr id="15" name="Picture 14">
            <a:extLst>
              <a:ext uri="{FF2B5EF4-FFF2-40B4-BE49-F238E27FC236}">
                <a16:creationId xmlns:a16="http://schemas.microsoft.com/office/drawing/2014/main" xmlns="" id="{E97C185F-C144-ECC2-AED1-D16285942D06}"/>
              </a:ext>
            </a:extLst>
          </p:cNvPr>
          <p:cNvPicPr>
            <a:picLocks noChangeAspect="1"/>
          </p:cNvPicPr>
          <p:nvPr/>
        </p:nvPicPr>
        <p:blipFill rotWithShape="1">
          <a:blip r:embed="rId5"/>
          <a:srcRect l="17912" r="6114"/>
          <a:stretch/>
        </p:blipFill>
        <p:spPr>
          <a:xfrm>
            <a:off x="6089634" y="516203"/>
            <a:ext cx="2878295" cy="2385146"/>
          </a:xfrm>
          <a:prstGeom prst="rect">
            <a:avLst/>
          </a:prstGeom>
        </p:spPr>
      </p:pic>
      <p:sp>
        <p:nvSpPr>
          <p:cNvPr id="25" name="Rectangle 24">
            <a:extLst>
              <a:ext uri="{FF2B5EF4-FFF2-40B4-BE49-F238E27FC236}">
                <a16:creationId xmlns:a16="http://schemas.microsoft.com/office/drawing/2014/main" xmlns="" id="{70E453F4-005A-208E-0F04-BD21869EF741}"/>
              </a:ext>
            </a:extLst>
          </p:cNvPr>
          <p:cNvSpPr/>
          <p:nvPr/>
        </p:nvSpPr>
        <p:spPr>
          <a:xfrm>
            <a:off x="6149396" y="2880255"/>
            <a:ext cx="2649484"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r>
              <a:rPr lang="en-GB" sz="1200" i="1" dirty="0">
                <a:solidFill>
                  <a:srgbClr val="0070C0"/>
                </a:solidFill>
                <a:effectLst/>
                <a:latin typeface="Century Gothic" panose="020B0502020202020204" pitchFamily="34" charset="0"/>
              </a:rPr>
              <a:t>Internal &amp; External Flux Loops</a:t>
            </a:r>
          </a:p>
        </p:txBody>
      </p:sp>
      <p:sp>
        <p:nvSpPr>
          <p:cNvPr id="4" name="Rectangle 3">
            <a:extLst>
              <a:ext uri="{FF2B5EF4-FFF2-40B4-BE49-F238E27FC236}">
                <a16:creationId xmlns:a16="http://schemas.microsoft.com/office/drawing/2014/main" xmlns="" id="{99F72889-9C16-AD21-A6BB-64D9797AF389}"/>
              </a:ext>
            </a:extLst>
          </p:cNvPr>
          <p:cNvSpPr/>
          <p:nvPr/>
        </p:nvSpPr>
        <p:spPr>
          <a:xfrm>
            <a:off x="0" y="3317535"/>
            <a:ext cx="8967929" cy="800219"/>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spcBef>
                <a:spcPts val="600"/>
              </a:spcBef>
              <a:buClr>
                <a:srgbClr val="0070C0"/>
              </a:buClr>
            </a:pPr>
            <a:r>
              <a:rPr lang="it-IT" sz="1200" b="1" i="1" kern="0" dirty="0">
                <a:solidFill>
                  <a:srgbClr val="FF0000"/>
                </a:solidFill>
                <a:effectLst/>
                <a:latin typeface="Century Gothic" panose="020B0502020202020204" pitchFamily="34" charset="0"/>
                <a:ea typeface="Aptos" panose="020B0004020202020204" pitchFamily="34" charset="0"/>
                <a:cs typeface="@O&gt;"/>
              </a:rPr>
              <a:t>Critical </a:t>
            </a:r>
            <a:r>
              <a:rPr lang="it-IT" sz="1200" b="1" i="1" kern="0" dirty="0" err="1">
                <a:solidFill>
                  <a:srgbClr val="FF0000"/>
                </a:solidFill>
                <a:effectLst/>
                <a:latin typeface="Century Gothic" panose="020B0502020202020204" pitchFamily="34" charset="0"/>
                <a:ea typeface="Aptos" panose="020B0004020202020204" pitchFamily="34" charset="0"/>
                <a:cs typeface="@O&gt;"/>
              </a:rPr>
              <a:t>aspects</a:t>
            </a:r>
            <a:r>
              <a:rPr lang="it-IT" sz="1200" b="1" i="1" kern="0" dirty="0">
                <a:solidFill>
                  <a:srgbClr val="FF0000"/>
                </a:solidFill>
                <a:effectLst/>
                <a:latin typeface="Century Gothic" panose="020B0502020202020204" pitchFamily="34" charset="0"/>
                <a:ea typeface="Aptos" panose="020B0004020202020204" pitchFamily="34" charset="0"/>
                <a:cs typeface="@O&gt;"/>
              </a:rPr>
              <a:t>:</a:t>
            </a:r>
            <a:endParaRPr lang="en-GB" sz="1200" i="1" kern="0" dirty="0">
              <a:solidFill>
                <a:srgbClr val="0070C0"/>
              </a:solidFill>
              <a:latin typeface="Century Gothic" panose="020B0502020202020204" pitchFamily="34" charset="0"/>
              <a:ea typeface="Aptos" panose="020B0004020202020204" pitchFamily="34" charset="0"/>
              <a:cs typeface="@O&gt;"/>
            </a:endParaRPr>
          </a:p>
          <a:p>
            <a:pPr marL="304650" lvl="1" indent="-135450">
              <a:spcBef>
                <a:spcPts val="600"/>
              </a:spcBef>
              <a:buClr>
                <a:srgbClr val="FF0000"/>
              </a:buClr>
              <a:buFont typeface="Courier New" panose="02070309020205020404" pitchFamily="49" charset="0"/>
              <a:buChar char="o"/>
            </a:pPr>
            <a:r>
              <a:rPr lang="en-GB" sz="1200" i="1" kern="0" dirty="0">
                <a:solidFill>
                  <a:schemeClr val="tx1"/>
                </a:solidFill>
                <a:effectLst/>
                <a:latin typeface="Century Gothic" panose="020B0502020202020204" pitchFamily="34" charset="0"/>
                <a:ea typeface="Aptos" panose="020B0004020202020204" pitchFamily="34" charset="0"/>
                <a:cs typeface="@O&gt;"/>
              </a:rPr>
              <a:t>tight space available</a:t>
            </a:r>
          </a:p>
          <a:p>
            <a:pPr marL="304650" lvl="1" indent="-135450">
              <a:spcBef>
                <a:spcPts val="600"/>
              </a:spcBef>
              <a:buClr>
                <a:srgbClr val="FF0000"/>
              </a:buClr>
              <a:buFont typeface="Courier New" panose="02070309020205020404" pitchFamily="49" charset="0"/>
              <a:buChar char="o"/>
            </a:pPr>
            <a:r>
              <a:rPr lang="en-GB" sz="1200" i="1" kern="0" dirty="0">
                <a:solidFill>
                  <a:schemeClr val="tx1"/>
                </a:solidFill>
                <a:effectLst/>
                <a:latin typeface="Century Gothic" panose="020B0502020202020204" pitchFamily="34" charset="0"/>
                <a:ea typeface="Aptos" panose="020B0004020202020204" pitchFamily="34" charset="0"/>
                <a:cs typeface="@O&gt;"/>
              </a:rPr>
              <a:t>in-vessel obstacles </a:t>
            </a:r>
            <a:r>
              <a:rPr lang="it-IT" sz="1200" i="1" kern="0" dirty="0">
                <a:solidFill>
                  <a:schemeClr val="tx1"/>
                </a:solidFill>
                <a:effectLst/>
                <a:latin typeface="Century Gothic" panose="020B0502020202020204" pitchFamily="34" charset="0"/>
                <a:ea typeface="Aptos" panose="020B0004020202020204" pitchFamily="34" charset="0"/>
                <a:cs typeface="@O&gt;"/>
              </a:rPr>
              <a:t>(</a:t>
            </a:r>
            <a:r>
              <a:rPr lang="en-GB" sz="1200" i="1" kern="0" dirty="0">
                <a:solidFill>
                  <a:schemeClr val="tx1"/>
                </a:solidFill>
                <a:effectLst/>
                <a:latin typeface="Century Gothic" panose="020B0502020202020204" pitchFamily="34" charset="0"/>
                <a:ea typeface="Aptos" panose="020B0004020202020204" pitchFamily="34" charset="0"/>
                <a:cs typeface="@O&gt;"/>
              </a:rPr>
              <a:t>other subsystems services)</a:t>
            </a:r>
            <a:endParaRPr lang="x-none" sz="1200" kern="100" dirty="0">
              <a:solidFill>
                <a:schemeClr val="tx1"/>
              </a:solidFill>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xmlns="" id="{7E339B76-291D-81A9-444D-C96B7207FB77}"/>
              </a:ext>
            </a:extLst>
          </p:cNvPr>
          <p:cNvSpPr/>
          <p:nvPr/>
        </p:nvSpPr>
        <p:spPr>
          <a:xfrm>
            <a:off x="0" y="4161315"/>
            <a:ext cx="8967929" cy="754053"/>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spcBef>
                <a:spcPts val="300"/>
              </a:spcBef>
              <a:buClr>
                <a:srgbClr val="0070C0"/>
              </a:buClr>
            </a:pPr>
            <a:r>
              <a:rPr lang="en-GB" sz="1400" i="1" kern="0" dirty="0">
                <a:solidFill>
                  <a:srgbClr val="FF0000"/>
                </a:solidFill>
                <a:effectLst/>
                <a:latin typeface="Century Gothic" panose="020B0502020202020204" pitchFamily="34" charset="0"/>
                <a:ea typeface="Aptos" panose="020B0004020202020204" pitchFamily="34" charset="0"/>
                <a:cs typeface="@O&gt;"/>
              </a:rPr>
              <a:t>Critical </a:t>
            </a:r>
            <a:r>
              <a:rPr lang="en-GB" sz="1400" i="1" kern="0" dirty="0">
                <a:solidFill>
                  <a:srgbClr val="FF0000"/>
                </a:solidFill>
                <a:effectLst/>
                <a:latin typeface="Century Gothic" panose="020B0502020202020204" pitchFamily="34" charset="0"/>
                <a:ea typeface="Aptos" panose="020B0004020202020204" pitchFamily="34" charset="0"/>
                <a:cs typeface="@O&gt;"/>
                <a:sym typeface="Wingdings" pitchFamily="2" charset="2"/>
              </a:rPr>
              <a:t> </a:t>
            </a:r>
            <a:r>
              <a:rPr lang="en-GB" sz="1400" i="1" kern="0" dirty="0">
                <a:solidFill>
                  <a:srgbClr val="FF0000"/>
                </a:solidFill>
                <a:effectLst/>
                <a:latin typeface="Century Gothic" panose="020B0502020202020204" pitchFamily="34" charset="0"/>
                <a:ea typeface="Aptos" panose="020B0004020202020204" pitchFamily="34" charset="0"/>
                <a:cs typeface="@O&gt;"/>
              </a:rPr>
              <a:t>In-Vessel signal cable choice: </a:t>
            </a:r>
            <a:endParaRPr lang="x-none" sz="1400" kern="100" dirty="0">
              <a:solidFill>
                <a:srgbClr val="FF0000"/>
              </a:solidFill>
              <a:effectLst/>
              <a:latin typeface="Century Gothic" panose="020B0502020202020204" pitchFamily="34" charset="0"/>
              <a:ea typeface="Aptos" panose="020B0004020202020204" pitchFamily="34" charset="0"/>
              <a:cs typeface="Times New Roman" panose="02020603050405020304" pitchFamily="18" charset="0"/>
            </a:endParaRPr>
          </a:p>
          <a:p>
            <a:pPr marL="171450" indent="-171450">
              <a:spcBef>
                <a:spcPts val="300"/>
              </a:spcBef>
              <a:buClr>
                <a:srgbClr val="0070C0"/>
              </a:buClr>
              <a:buFont typeface="Wingdings" pitchFamily="2" charset="2"/>
              <a:buChar char="q"/>
            </a:pPr>
            <a:r>
              <a:rPr lang="en-GB" sz="1200" i="1" kern="0" dirty="0">
                <a:solidFill>
                  <a:schemeClr val="tx1"/>
                </a:solidFill>
                <a:latin typeface="Century Gothic" panose="020B0502020202020204" pitchFamily="34" charset="0"/>
                <a:ea typeface="Aptos" panose="020B0004020202020204" pitchFamily="34" charset="0"/>
                <a:cs typeface="@O&gt;"/>
              </a:rPr>
              <a:t>Neutron i</a:t>
            </a:r>
            <a:r>
              <a:rPr lang="en-GB" sz="1200" i="1" kern="0" dirty="0">
                <a:solidFill>
                  <a:schemeClr val="tx1"/>
                </a:solidFill>
                <a:effectLst/>
                <a:latin typeface="Century Gothic" panose="020B0502020202020204" pitchFamily="34" charset="0"/>
                <a:ea typeface="Aptos" panose="020B0004020202020204" pitchFamily="34" charset="0"/>
                <a:cs typeface="@O&gt;"/>
              </a:rPr>
              <a:t>rradiation and</a:t>
            </a:r>
            <a:r>
              <a:rPr lang="x-none" sz="1200" kern="100" dirty="0">
                <a:solidFill>
                  <a:schemeClr val="tx1"/>
                </a:solidFill>
                <a:latin typeface="Century Gothic" panose="020B0502020202020204" pitchFamily="34" charset="0"/>
                <a:ea typeface="Aptos" panose="020B0004020202020204" pitchFamily="34" charset="0"/>
                <a:cs typeface="Times New Roman" panose="02020603050405020304" pitchFamily="18" charset="0"/>
              </a:rPr>
              <a:t> </a:t>
            </a:r>
            <a:r>
              <a:rPr lang="en-GB" sz="1200" i="1" kern="0" dirty="0">
                <a:solidFill>
                  <a:schemeClr val="tx1"/>
                </a:solidFill>
                <a:latin typeface="Century Gothic" panose="020B0502020202020204" pitchFamily="34" charset="0"/>
                <a:ea typeface="Aptos" panose="020B0004020202020204" pitchFamily="34" charset="0"/>
                <a:cs typeface="Times New Roman" panose="02020603050405020304" pitchFamily="18" charset="0"/>
              </a:rPr>
              <a:t>h</a:t>
            </a:r>
            <a:r>
              <a:rPr lang="en-GB" sz="1200" i="1" kern="0" dirty="0">
                <a:solidFill>
                  <a:schemeClr val="tx1"/>
                </a:solidFill>
                <a:effectLst/>
                <a:latin typeface="Century Gothic" panose="020B0502020202020204" pitchFamily="34" charset="0"/>
                <a:ea typeface="Aptos" panose="020B0004020202020204" pitchFamily="34" charset="0"/>
                <a:cs typeface="@O&gt;"/>
              </a:rPr>
              <a:t>eating can generate spurious output</a:t>
            </a:r>
            <a:r>
              <a:rPr lang="x-none" sz="1200" kern="100" dirty="0">
                <a:solidFill>
                  <a:schemeClr val="tx1"/>
                </a:solidFill>
                <a:latin typeface="Century Gothic" panose="020B0502020202020204" pitchFamily="34" charset="0"/>
                <a:ea typeface="Aptos" panose="020B0004020202020204" pitchFamily="34" charset="0"/>
                <a:cs typeface="Times New Roman" panose="02020603050405020304" pitchFamily="18" charset="0"/>
              </a:rPr>
              <a:t> </a:t>
            </a:r>
            <a:r>
              <a:rPr lang="en-GB" sz="1200" i="1" kern="0" dirty="0">
                <a:solidFill>
                  <a:schemeClr val="tx1"/>
                </a:solidFill>
                <a:effectLst/>
                <a:latin typeface="Century Gothic" panose="020B0502020202020204" pitchFamily="34" charset="0"/>
                <a:ea typeface="Aptos" panose="020B0004020202020204" pitchFamily="34" charset="0"/>
                <a:cs typeface="@O&gt;"/>
              </a:rPr>
              <a:t>(additional tiny voltage) corrupting the final signal</a:t>
            </a:r>
          </a:p>
          <a:p>
            <a:pPr marL="171450" indent="-171450">
              <a:spcBef>
                <a:spcPts val="300"/>
              </a:spcBef>
              <a:buClr>
                <a:srgbClr val="0070C0"/>
              </a:buClr>
              <a:buFont typeface="Wingdings" pitchFamily="2" charset="2"/>
              <a:buChar char="q"/>
            </a:pPr>
            <a:r>
              <a:rPr lang="en-GB" sz="1200" i="1" kern="0" dirty="0">
                <a:solidFill>
                  <a:schemeClr val="tx1"/>
                </a:solidFill>
                <a:latin typeface="Century Gothic" panose="020B0502020202020204" pitchFamily="34" charset="0"/>
                <a:ea typeface="Aptos" panose="020B0004020202020204" pitchFamily="34" charset="0"/>
                <a:cs typeface="Times New Roman" panose="02020603050405020304" pitchFamily="18" charset="0"/>
              </a:rPr>
              <a:t>Suitable EC stray protection</a:t>
            </a:r>
            <a:endParaRPr lang="x-none" sz="1200" kern="100" dirty="0">
              <a:solidFill>
                <a:schemeClr val="tx1"/>
              </a:solidFill>
              <a:effectLst/>
              <a:latin typeface="Century Gothic" panose="020B0502020202020204" pitchFamily="34" charset="0"/>
              <a:ea typeface="Aptos" panose="020B0004020202020204" pitchFamily="34" charset="0"/>
              <a:cs typeface="Times New Roman" panose="02020603050405020304" pitchFamily="18" charset="0"/>
            </a:endParaRPr>
          </a:p>
        </p:txBody>
      </p:sp>
      <p:sp>
        <p:nvSpPr>
          <p:cNvPr id="5" name="Rettangolo 4"/>
          <p:cNvSpPr/>
          <p:nvPr/>
        </p:nvSpPr>
        <p:spPr>
          <a:xfrm>
            <a:off x="-1" y="4897279"/>
            <a:ext cx="7528781" cy="246221"/>
          </a:xfrm>
          <a:prstGeom prst="rect">
            <a:avLst/>
          </a:prstGeom>
          <a:solidFill>
            <a:schemeClr val="bg1"/>
          </a:solidFill>
        </p:spPr>
        <p:txBody>
          <a:bodyPr wrap="square">
            <a:spAutoFit/>
          </a:bodyPr>
          <a:lstStyle/>
          <a:p>
            <a:pPr lvl="0"/>
            <a:r>
              <a:rPr lang="it-IT" sz="1000" dirty="0">
                <a:solidFill>
                  <a:srgbClr val="70AD47"/>
                </a:solidFill>
              </a:rPr>
              <a:t>Marco Ciotti- KFE-ENEA Meeting- 28-11-2024</a:t>
            </a:r>
          </a:p>
        </p:txBody>
      </p:sp>
    </p:spTree>
    <p:extLst>
      <p:ext uri="{BB962C8B-B14F-4D97-AF65-F5344CB8AC3E}">
        <p14:creationId xmlns:p14="http://schemas.microsoft.com/office/powerpoint/2010/main" val="3753329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5A1C1F-7D31-4DBE-6460-F942D858D09C}"/>
              </a:ext>
            </a:extLst>
          </p:cNvPr>
          <p:cNvSpPr>
            <a:spLocks noGrp="1"/>
          </p:cNvSpPr>
          <p:nvPr>
            <p:ph type="title"/>
          </p:nvPr>
        </p:nvSpPr>
        <p:spPr/>
        <p:txBody>
          <a:bodyPr/>
          <a:lstStyle/>
          <a:p>
            <a:r>
              <a:rPr lang="en-GB" dirty="0"/>
              <a:t>Magnetic Sensors</a:t>
            </a:r>
          </a:p>
        </p:txBody>
      </p:sp>
      <p:sp>
        <p:nvSpPr>
          <p:cNvPr id="3" name="Slide Number Placeholder 2">
            <a:extLst>
              <a:ext uri="{FF2B5EF4-FFF2-40B4-BE49-F238E27FC236}">
                <a16:creationId xmlns:a16="http://schemas.microsoft.com/office/drawing/2014/main" xmlns="" id="{DFC0DBD0-BA67-AB0B-75FB-3CCA04FBAA73}"/>
              </a:ext>
            </a:extLst>
          </p:cNvPr>
          <p:cNvSpPr>
            <a:spLocks noGrp="1"/>
          </p:cNvSpPr>
          <p:nvPr>
            <p:ph type="sldNum" sz="quarter" idx="4294967295"/>
          </p:nvPr>
        </p:nvSpPr>
        <p:spPr>
          <a:xfrm>
            <a:off x="6850147" y="4872468"/>
            <a:ext cx="2057400" cy="273844"/>
          </a:xfrm>
        </p:spPr>
        <p:txBody>
          <a:bodyPr/>
          <a:lstStyle/>
          <a:p>
            <a:fld id="{BA013763-FF4F-6447-94CE-4F6DA003092A}" type="slidenum">
              <a:rPr lang="it-IT" smtClean="0"/>
              <a:pPr/>
              <a:t>12</a:t>
            </a:fld>
            <a:endParaRPr lang="it-IT" dirty="0"/>
          </a:p>
        </p:txBody>
      </p:sp>
      <p:graphicFrame>
        <p:nvGraphicFramePr>
          <p:cNvPr id="6" name="Table 5">
            <a:extLst>
              <a:ext uri="{FF2B5EF4-FFF2-40B4-BE49-F238E27FC236}">
                <a16:creationId xmlns:a16="http://schemas.microsoft.com/office/drawing/2014/main" xmlns="" id="{468E17A1-1B04-85DC-9856-7C4C5C3E42AC}"/>
              </a:ext>
            </a:extLst>
          </p:cNvPr>
          <p:cNvGraphicFramePr>
            <a:graphicFrameLocks noGrp="1"/>
          </p:cNvGraphicFramePr>
          <p:nvPr>
            <p:extLst>
              <p:ext uri="{D42A27DB-BD31-4B8C-83A1-F6EECF244321}">
                <p14:modId xmlns:p14="http://schemas.microsoft.com/office/powerpoint/2010/main" val="2733420531"/>
              </p:ext>
            </p:extLst>
          </p:nvPr>
        </p:nvGraphicFramePr>
        <p:xfrm>
          <a:off x="0" y="376275"/>
          <a:ext cx="9143996" cy="3266497"/>
        </p:xfrm>
        <a:graphic>
          <a:graphicData uri="http://schemas.openxmlformats.org/drawingml/2006/table">
            <a:tbl>
              <a:tblPr/>
              <a:tblGrid>
                <a:gridCol w="381853">
                  <a:extLst>
                    <a:ext uri="{9D8B030D-6E8A-4147-A177-3AD203B41FA5}">
                      <a16:colId xmlns:a16="http://schemas.microsoft.com/office/drawing/2014/main" xmlns="" val="940807330"/>
                    </a:ext>
                  </a:extLst>
                </a:gridCol>
                <a:gridCol w="512122">
                  <a:extLst>
                    <a:ext uri="{9D8B030D-6E8A-4147-A177-3AD203B41FA5}">
                      <a16:colId xmlns:a16="http://schemas.microsoft.com/office/drawing/2014/main" xmlns="" val="2979555063"/>
                    </a:ext>
                  </a:extLst>
                </a:gridCol>
                <a:gridCol w="821614">
                  <a:extLst>
                    <a:ext uri="{9D8B030D-6E8A-4147-A177-3AD203B41FA5}">
                      <a16:colId xmlns:a16="http://schemas.microsoft.com/office/drawing/2014/main" xmlns="" val="2965237721"/>
                    </a:ext>
                  </a:extLst>
                </a:gridCol>
                <a:gridCol w="581925">
                  <a:extLst>
                    <a:ext uri="{9D8B030D-6E8A-4147-A177-3AD203B41FA5}">
                      <a16:colId xmlns:a16="http://schemas.microsoft.com/office/drawing/2014/main" xmlns="" val="3503326562"/>
                    </a:ext>
                  </a:extLst>
                </a:gridCol>
                <a:gridCol w="396543">
                  <a:extLst>
                    <a:ext uri="{9D8B030D-6E8A-4147-A177-3AD203B41FA5}">
                      <a16:colId xmlns:a16="http://schemas.microsoft.com/office/drawing/2014/main" xmlns="" val="3439436864"/>
                    </a:ext>
                  </a:extLst>
                </a:gridCol>
                <a:gridCol w="300755">
                  <a:extLst>
                    <a:ext uri="{9D8B030D-6E8A-4147-A177-3AD203B41FA5}">
                      <a16:colId xmlns:a16="http://schemas.microsoft.com/office/drawing/2014/main" xmlns="" val="3038821846"/>
                    </a:ext>
                  </a:extLst>
                </a:gridCol>
                <a:gridCol w="545324">
                  <a:extLst>
                    <a:ext uri="{9D8B030D-6E8A-4147-A177-3AD203B41FA5}">
                      <a16:colId xmlns:a16="http://schemas.microsoft.com/office/drawing/2014/main" xmlns="" val="1988146141"/>
                    </a:ext>
                  </a:extLst>
                </a:gridCol>
                <a:gridCol w="348650">
                  <a:extLst>
                    <a:ext uri="{9D8B030D-6E8A-4147-A177-3AD203B41FA5}">
                      <a16:colId xmlns:a16="http://schemas.microsoft.com/office/drawing/2014/main" xmlns="" val="3866073364"/>
                    </a:ext>
                  </a:extLst>
                </a:gridCol>
                <a:gridCol w="300037">
                  <a:extLst>
                    <a:ext uri="{9D8B030D-6E8A-4147-A177-3AD203B41FA5}">
                      <a16:colId xmlns:a16="http://schemas.microsoft.com/office/drawing/2014/main" xmlns="" val="527489352"/>
                    </a:ext>
                  </a:extLst>
                </a:gridCol>
                <a:gridCol w="321748">
                  <a:extLst>
                    <a:ext uri="{9D8B030D-6E8A-4147-A177-3AD203B41FA5}">
                      <a16:colId xmlns:a16="http://schemas.microsoft.com/office/drawing/2014/main" xmlns="" val="499925597"/>
                    </a:ext>
                  </a:extLst>
                </a:gridCol>
                <a:gridCol w="693259">
                  <a:extLst>
                    <a:ext uri="{9D8B030D-6E8A-4147-A177-3AD203B41FA5}">
                      <a16:colId xmlns:a16="http://schemas.microsoft.com/office/drawing/2014/main" xmlns="" val="3327819263"/>
                    </a:ext>
                  </a:extLst>
                </a:gridCol>
                <a:gridCol w="648330">
                  <a:extLst>
                    <a:ext uri="{9D8B030D-6E8A-4147-A177-3AD203B41FA5}">
                      <a16:colId xmlns:a16="http://schemas.microsoft.com/office/drawing/2014/main" xmlns="" val="2301909577"/>
                    </a:ext>
                  </a:extLst>
                </a:gridCol>
                <a:gridCol w="593390">
                  <a:extLst>
                    <a:ext uri="{9D8B030D-6E8A-4147-A177-3AD203B41FA5}">
                      <a16:colId xmlns:a16="http://schemas.microsoft.com/office/drawing/2014/main" xmlns="" val="3890090408"/>
                    </a:ext>
                  </a:extLst>
                </a:gridCol>
                <a:gridCol w="364553">
                  <a:extLst>
                    <a:ext uri="{9D8B030D-6E8A-4147-A177-3AD203B41FA5}">
                      <a16:colId xmlns:a16="http://schemas.microsoft.com/office/drawing/2014/main" xmlns="" val="1357554160"/>
                    </a:ext>
                  </a:extLst>
                </a:gridCol>
                <a:gridCol w="374468">
                  <a:extLst>
                    <a:ext uri="{9D8B030D-6E8A-4147-A177-3AD203B41FA5}">
                      <a16:colId xmlns:a16="http://schemas.microsoft.com/office/drawing/2014/main" xmlns="" val="3933850472"/>
                    </a:ext>
                  </a:extLst>
                </a:gridCol>
                <a:gridCol w="391886">
                  <a:extLst>
                    <a:ext uri="{9D8B030D-6E8A-4147-A177-3AD203B41FA5}">
                      <a16:colId xmlns:a16="http://schemas.microsoft.com/office/drawing/2014/main" xmlns="" val="1826342438"/>
                    </a:ext>
                  </a:extLst>
                </a:gridCol>
                <a:gridCol w="379909">
                  <a:extLst>
                    <a:ext uri="{9D8B030D-6E8A-4147-A177-3AD203B41FA5}">
                      <a16:colId xmlns:a16="http://schemas.microsoft.com/office/drawing/2014/main" xmlns="" val="2070827192"/>
                    </a:ext>
                  </a:extLst>
                </a:gridCol>
                <a:gridCol w="403863">
                  <a:extLst>
                    <a:ext uri="{9D8B030D-6E8A-4147-A177-3AD203B41FA5}">
                      <a16:colId xmlns:a16="http://schemas.microsoft.com/office/drawing/2014/main" xmlns="" val="2135054296"/>
                    </a:ext>
                  </a:extLst>
                </a:gridCol>
                <a:gridCol w="382833">
                  <a:extLst>
                    <a:ext uri="{9D8B030D-6E8A-4147-A177-3AD203B41FA5}">
                      <a16:colId xmlns:a16="http://schemas.microsoft.com/office/drawing/2014/main" xmlns="" val="2784713665"/>
                    </a:ext>
                  </a:extLst>
                </a:gridCol>
                <a:gridCol w="400934">
                  <a:extLst>
                    <a:ext uri="{9D8B030D-6E8A-4147-A177-3AD203B41FA5}">
                      <a16:colId xmlns:a16="http://schemas.microsoft.com/office/drawing/2014/main" xmlns="" val="3068989677"/>
                    </a:ext>
                  </a:extLst>
                </a:gridCol>
              </a:tblGrid>
              <a:tr h="337830">
                <a:tc gridSpan="20">
                  <a:txBody>
                    <a:bodyPr/>
                    <a:lstStyle/>
                    <a:p>
                      <a:pPr algn="ctr"/>
                      <a:r>
                        <a:rPr lang="en-GB" sz="1800" i="1" kern="1200" dirty="0">
                          <a:solidFill>
                            <a:srgbClr val="FF0000"/>
                          </a:solidFill>
                          <a:effectLst/>
                          <a:latin typeface="Century Gothic" panose="020B0502020202020204" pitchFamily="34" charset="0"/>
                          <a:ea typeface="+mn-ea"/>
                          <a:cs typeface="+mn-cs"/>
                        </a:rPr>
                        <a:t>Sensor types chosen to cover DTT Operation and</a:t>
                      </a:r>
                      <a:r>
                        <a:rPr lang="en-GB" sz="1800" i="0" kern="1200" dirty="0">
                          <a:solidFill>
                            <a:srgbClr val="FF0000"/>
                          </a:solidFill>
                          <a:effectLst/>
                          <a:latin typeface="Century Gothic" panose="020B0502020202020204" pitchFamily="34" charset="0"/>
                          <a:ea typeface="+mn-ea"/>
                          <a:cs typeface="+mn-cs"/>
                        </a:rPr>
                        <a:t> </a:t>
                      </a:r>
                      <a:r>
                        <a:rPr lang="en-GB" sz="1800" i="1" kern="1200" dirty="0">
                          <a:solidFill>
                            <a:srgbClr val="FF0000"/>
                          </a:solidFill>
                          <a:effectLst/>
                          <a:latin typeface="Century Gothic" panose="020B0502020202020204" pitchFamily="34" charset="0"/>
                          <a:ea typeface="+mn-ea"/>
                          <a:cs typeface="+mn-cs"/>
                        </a:rPr>
                        <a:t>Experimental program needs</a:t>
                      </a:r>
                      <a:endParaRPr lang="en-GB" sz="1800" kern="1200" dirty="0">
                        <a:solidFill>
                          <a:srgbClr val="FF0000"/>
                        </a:solidFill>
                        <a:effectLst/>
                        <a:latin typeface="Century Gothic" panose="020B0502020202020204" pitchFamily="34" charset="0"/>
                        <a:ea typeface="+mn-ea"/>
                        <a:cs typeface="+mn-cs"/>
                      </a:endParaRPr>
                    </a:p>
                  </a:txBody>
                  <a:tcPr marL="3989" marR="3989" marT="3989"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endParaRPr lang="en-US" sz="1100" b="1" i="1" u="none" strike="noStrike" dirty="0">
                        <a:solidFill>
                          <a:schemeClr val="bg1"/>
                        </a:solidFill>
                        <a:effectLst/>
                        <a:latin typeface="Century Gothic" panose="020B0502020202020204" pitchFamily="34" charset="0"/>
                      </a:endParaRPr>
                    </a:p>
                  </a:txBody>
                  <a:tcPr marL="3989" marR="3989" marT="398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pPr marL="72000" algn="ctr" fontAlgn="ctr"/>
                      <a:endParaRPr lang="en-US" sz="1100" b="1" i="1" u="none" strike="noStrike" dirty="0">
                        <a:solidFill>
                          <a:schemeClr val="bg1"/>
                        </a:solidFill>
                        <a:effectLst/>
                        <a:latin typeface="Century Gothic" panose="020B0502020202020204" pitchFamily="34" charset="0"/>
                      </a:endParaRPr>
                    </a:p>
                  </a:txBody>
                  <a:tcPr marL="3989" marR="3989" marT="398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GB"/>
                    </a:p>
                  </a:txBody>
                  <a:tcPr/>
                </a:tc>
                <a:tc hMerge="1">
                  <a:txBody>
                    <a:bodyPr/>
                    <a:lstStyle/>
                    <a:p>
                      <a:endParaRPr lang="en-GB"/>
                    </a:p>
                  </a:txBody>
                  <a:tcPr/>
                </a:tc>
                <a:tc hMerge="1">
                  <a:txBody>
                    <a:bodyPr/>
                    <a:lstStyle/>
                    <a:p>
                      <a:pPr marL="72000" algn="ctr" fontAlgn="ctr"/>
                      <a:endParaRPr lang="en-US" sz="1100" b="1" i="1" u="none" strike="noStrike" dirty="0">
                        <a:solidFill>
                          <a:schemeClr val="bg1"/>
                        </a:solidFill>
                        <a:effectLst/>
                        <a:latin typeface="Century Gothic" panose="020B0502020202020204" pitchFamily="34" charset="0"/>
                      </a:endParaRPr>
                    </a:p>
                  </a:txBody>
                  <a:tcPr marL="3989" marR="3989" marT="398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925029252"/>
                  </a:ext>
                </a:extLst>
              </a:tr>
              <a:tr h="337830">
                <a:tc gridSpan="5">
                  <a:txBody>
                    <a:bodyPr/>
                    <a:lstStyle/>
                    <a:p>
                      <a:pPr marL="72000" algn="ctr" fontAlgn="ctr"/>
                      <a:r>
                        <a:rPr lang="en-US" sz="1100" b="1" i="1" u="none" strike="noStrike" dirty="0">
                          <a:solidFill>
                            <a:schemeClr val="bg1"/>
                          </a:solidFill>
                          <a:effectLst/>
                          <a:latin typeface="Century Gothic" panose="020B0502020202020204" pitchFamily="34" charset="0"/>
                        </a:rPr>
                        <a:t>Loops</a:t>
                      </a:r>
                    </a:p>
                  </a:txBody>
                  <a:tcPr marL="3989" marR="3989" marT="398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7">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en-US" sz="1100" b="1" i="1" u="none" strike="noStrike" dirty="0">
                          <a:solidFill>
                            <a:schemeClr val="bg1"/>
                          </a:solidFill>
                          <a:effectLst/>
                          <a:latin typeface="Century Gothic" panose="020B0502020202020204" pitchFamily="34" charset="0"/>
                        </a:rPr>
                        <a:t>Pick-up Coils  </a:t>
                      </a:r>
                    </a:p>
                  </a:txBody>
                  <a:tcPr marL="3989" marR="3989" marT="398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3">
                  <a:txBody>
                    <a:bodyPr/>
                    <a:lstStyle/>
                    <a:p>
                      <a:pPr marL="72000" algn="ctr" fontAlgn="ctr"/>
                      <a:r>
                        <a:rPr lang="en-US" sz="1100" b="1" i="1" u="none" strike="noStrike" dirty="0">
                          <a:solidFill>
                            <a:schemeClr val="bg1"/>
                          </a:solidFill>
                          <a:effectLst/>
                          <a:latin typeface="Century Gothic" panose="020B0502020202020204" pitchFamily="34" charset="0"/>
                        </a:rPr>
                        <a:t>Current Rogowski Coils</a:t>
                      </a:r>
                    </a:p>
                  </a:txBody>
                  <a:tcPr marL="3989" marR="3989" marT="398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GB"/>
                    </a:p>
                  </a:txBody>
                  <a:tcPr/>
                </a:tc>
                <a:tc hMerge="1">
                  <a:txBody>
                    <a:bodyPr/>
                    <a:lstStyle/>
                    <a:p>
                      <a:endParaRPr lang="en-GB"/>
                    </a:p>
                  </a:txBody>
                  <a:tcPr/>
                </a:tc>
                <a:tc gridSpan="5">
                  <a:txBody>
                    <a:bodyPr/>
                    <a:lstStyle/>
                    <a:p>
                      <a:pPr marL="72000" algn="ctr" fontAlgn="ctr"/>
                      <a:r>
                        <a:rPr lang="en-US" sz="1100" b="1" i="1" u="none" strike="noStrike" dirty="0">
                          <a:solidFill>
                            <a:schemeClr val="bg1"/>
                          </a:solidFill>
                          <a:effectLst/>
                          <a:latin typeface="Century Gothic" panose="020B0502020202020204" pitchFamily="34" charset="0"/>
                        </a:rPr>
                        <a:t>Special Sensors</a:t>
                      </a:r>
                    </a:p>
                  </a:txBody>
                  <a:tcPr marL="3989" marR="3989" marT="3989"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4107802333"/>
                  </a:ext>
                </a:extLst>
              </a:tr>
              <a:tr h="700827">
                <a:tc gridSpan="2">
                  <a:txBody>
                    <a:bodyPr/>
                    <a:lstStyle/>
                    <a:p>
                      <a:pPr marL="72000" algn="ctr" fontAlgn="ctr"/>
                      <a:r>
                        <a:rPr lang="en-US" sz="1000" b="0" i="0" u="none" strike="noStrike" dirty="0">
                          <a:solidFill>
                            <a:srgbClr val="000000"/>
                          </a:solidFill>
                          <a:effectLst/>
                          <a:latin typeface="Century Gothic" panose="020B0502020202020204" pitchFamily="34" charset="0"/>
                        </a:rPr>
                        <a:t>  Flux</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a:txBody>
                    <a:bodyPr/>
                    <a:lstStyle/>
                    <a:p>
                      <a:pPr marL="72000" algn="ctr" fontAlgn="ctr"/>
                      <a:r>
                        <a:rPr lang="en-US" sz="1000" b="0" i="0" u="none" strike="noStrike" dirty="0">
                          <a:solidFill>
                            <a:srgbClr val="000000"/>
                          </a:solidFill>
                          <a:effectLst/>
                          <a:latin typeface="Century Gothic" panose="020B0502020202020204" pitchFamily="34" charset="0"/>
                        </a:rPr>
                        <a:t> Saddle</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gridSpan="2">
                  <a:txBody>
                    <a:bodyPr/>
                    <a:lstStyle/>
                    <a:p>
                      <a:pPr marL="72000" algn="ctr" fontAlgn="ctr"/>
                      <a:r>
                        <a:rPr lang="en-US" sz="1000" b="0" i="0" u="none" strike="noStrike" dirty="0">
                          <a:solidFill>
                            <a:srgbClr val="000000"/>
                          </a:solidFill>
                          <a:effectLst/>
                          <a:latin typeface="Century Gothic" panose="020B0502020202020204" pitchFamily="34" charset="0"/>
                        </a:rPr>
                        <a:t>  Diamagnetic</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marL="72000" algn="ctr" fontAlgn="ctr"/>
                      <a:r>
                        <a:rPr lang="en-US" sz="1000" b="0" i="0" u="none" strike="noStrike" dirty="0">
                          <a:solidFill>
                            <a:srgbClr val="000000"/>
                          </a:solidFill>
                          <a:effectLst/>
                          <a:latin typeface="Century Gothic" panose="020B0502020202020204" pitchFamily="34" charset="0"/>
                        </a:rPr>
                        <a:t>  Tangential Bi-Axial</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gridSpan="3">
                  <a:txBody>
                    <a:bodyPr/>
                    <a:lstStyle/>
                    <a:p>
                      <a:pPr marL="72000" algn="ctr" fontAlgn="ctr"/>
                      <a:r>
                        <a:rPr lang="en-US" sz="1000" b="0" i="0" u="none" strike="noStrike" dirty="0">
                          <a:solidFill>
                            <a:srgbClr val="000000"/>
                          </a:solidFill>
                          <a:effectLst/>
                          <a:latin typeface="Century Gothic" panose="020B0502020202020204" pitchFamily="34" charset="0"/>
                        </a:rPr>
                        <a:t>Toroidal mono-Axial</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dirty="0"/>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0" u="none" strike="noStrike" dirty="0">
                          <a:solidFill>
                            <a:srgbClr val="000000"/>
                          </a:solidFill>
                          <a:effectLst/>
                          <a:latin typeface="Century Gothic" panose="020B0502020202020204" pitchFamily="34" charset="0"/>
                        </a:rPr>
                        <a:t>HF Bi-Axial</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0" u="none" strike="noStrike" dirty="0">
                          <a:solidFill>
                            <a:srgbClr val="000000"/>
                          </a:solidFill>
                          <a:effectLst/>
                          <a:latin typeface="Century Gothic" panose="020B0502020202020204" pitchFamily="34" charset="0"/>
                        </a:rPr>
                        <a:t>Bi-Axial</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0" u="none" strike="noStrike" dirty="0">
                          <a:solidFill>
                            <a:srgbClr val="000000"/>
                          </a:solidFill>
                          <a:effectLst/>
                          <a:latin typeface="Century Gothic" panose="020B0502020202020204" pitchFamily="34" charset="0"/>
                        </a:rPr>
                        <a:t>Plasma</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gridSpan="2">
                  <a:txBody>
                    <a:bodyPr/>
                    <a:lstStyle/>
                    <a:p>
                      <a:pPr marL="72000" algn="ctr" fontAlgn="ctr"/>
                      <a:r>
                        <a:rPr lang="en-US" sz="1000" b="0" i="1" u="none" strike="noStrike" dirty="0">
                          <a:solidFill>
                            <a:srgbClr val="000000"/>
                          </a:solidFill>
                          <a:effectLst/>
                          <a:latin typeface="Century Gothic" panose="020B0502020202020204" pitchFamily="34" charset="0"/>
                        </a:rPr>
                        <a:t>Halo</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tcPr>
                </a:tc>
                <a:tc>
                  <a:txBody>
                    <a:bodyPr/>
                    <a:lstStyle/>
                    <a:p>
                      <a:pPr marL="72000" algn="ctr" fontAlgn="ctr"/>
                      <a:r>
                        <a:rPr lang="en-US" sz="1000" b="0" i="0" u="none" strike="noStrike" dirty="0">
                          <a:solidFill>
                            <a:srgbClr val="000000"/>
                          </a:solidFill>
                          <a:effectLst/>
                          <a:latin typeface="Century Gothic" panose="020B0502020202020204" pitchFamily="34" charset="0"/>
                        </a:rPr>
                        <a:t>Hall</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Hybrid</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0" u="none" strike="noStrike" dirty="0">
                          <a:solidFill>
                            <a:srgbClr val="000000"/>
                          </a:solidFill>
                          <a:effectLst/>
                          <a:latin typeface="Century Gothic" panose="020B0502020202020204" pitchFamily="34" charset="0"/>
                        </a:rPr>
                        <a:t>Fiber Opt. FOCS</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gridSpan="2">
                  <a:txBody>
                    <a:bodyPr/>
                    <a:lstStyle/>
                    <a:p>
                      <a:pPr marL="72000" algn="ctr" fontAlgn="ctr"/>
                      <a:r>
                        <a:rPr lang="en-US" sz="1000" b="0" i="1" u="none" strike="noStrike" dirty="0">
                          <a:solidFill>
                            <a:srgbClr val="000000"/>
                          </a:solidFill>
                          <a:effectLst/>
                          <a:latin typeface="Century Gothic" panose="020B0502020202020204" pitchFamily="34" charset="0"/>
                        </a:rPr>
                        <a:t>Shunt</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xmlns="" val="1812796287"/>
                  </a:ext>
                </a:extLst>
              </a:tr>
              <a:tr h="1015893">
                <a:tc gridSpan="2">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Shape</a:t>
                      </a:r>
                    </a:p>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Equilibrium loop voltage</a:t>
                      </a:r>
                    </a:p>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Eddy current</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Error field</a:t>
                      </a:r>
                    </a:p>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Equilibrium</a:t>
                      </a:r>
                    </a:p>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Plasma shape current &amp; centroid position</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gridSpan="2">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Plasma magnetic energy</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gridSpan="2">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Plasma current &amp; centroid position &amp; shape and equilibrium</a:t>
                      </a:r>
                    </a:p>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Vertical speed</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gridSpan="3">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Plasma magnetic energy</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dirty="0"/>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dirty="0"/>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Vertical speed</a:t>
                      </a:r>
                    </a:p>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Plasma shape &amp; equilibrium</a:t>
                      </a:r>
                    </a:p>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MHD fluctuation</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Plasma shape &amp; equilibrium</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Plasma current</a:t>
                      </a:r>
                    </a:p>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Eddy currents</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gridSpan="2">
                  <a:txBody>
                    <a:bodyPr/>
                    <a:lstStyle/>
                    <a:p>
                      <a:pPr marL="108000" indent="-72000" algn="l" fontAlgn="ctr">
                        <a:buClr>
                          <a:srgbClr val="0070C0"/>
                        </a:buClr>
                        <a:buFont typeface="Courier New" panose="02070309020205020404" pitchFamily="49" charset="0"/>
                        <a:buChar char="o"/>
                      </a:pPr>
                      <a:r>
                        <a:rPr lang="en-US" sz="900" b="0" i="1" u="none" strike="noStrike" dirty="0">
                          <a:solidFill>
                            <a:srgbClr val="000000"/>
                          </a:solidFill>
                          <a:effectLst/>
                          <a:latin typeface="Century Gothic" panose="020B0502020202020204" pitchFamily="34" charset="0"/>
                        </a:rPr>
                        <a:t>Halo &amp; eddy currents</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endParaRPr dirty="0"/>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B w="6350" cap="flat" cmpd="sng" algn="ctr">
                      <a:solidFill>
                        <a:srgbClr val="0070C0"/>
                      </a:solidFill>
                      <a:prstDash val="solid"/>
                      <a:round/>
                      <a:headEnd type="none" w="med" len="med"/>
                      <a:tailEnd type="none" w="med" len="med"/>
                    </a:lnB>
                    <a:solidFill>
                      <a:schemeClr val="bg1"/>
                    </a:solidFill>
                  </a:tcPr>
                </a:tc>
                <a:tc gridSpan="2">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Bi-axial magnetic field</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pPr marL="72000" indent="-72000" algn="l" fontAlgn="ctr">
                        <a:buClr>
                          <a:srgbClr val="0070C0"/>
                        </a:buClr>
                        <a:buFont typeface="Courier New" panose="02070309020205020404" pitchFamily="49" charset="0"/>
                        <a:buChar char="o"/>
                      </a:pPr>
                      <a:endParaRPr lang="en-US" sz="900" b="0" i="0" u="none" strike="noStrike" dirty="0">
                        <a:solidFill>
                          <a:srgbClr val="000000"/>
                        </a:solidFill>
                        <a:effectLst/>
                        <a:latin typeface="Century Gothic" panose="020B0502020202020204" pitchFamily="34" charset="0"/>
                      </a:endParaRPr>
                    </a:p>
                  </a:txBody>
                  <a:tcPr marL="3989" marR="3989" marT="3989" marB="0" vert="vert"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108000" indent="-72000" algn="l" fontAlgn="ctr">
                        <a:buClr>
                          <a:srgbClr val="0070C0"/>
                        </a:buClr>
                        <a:buFont typeface="Courier New" panose="02070309020205020404" pitchFamily="49" charset="0"/>
                        <a:buChar char="o"/>
                      </a:pPr>
                      <a:r>
                        <a:rPr lang="en-US" sz="900" b="0" i="0" u="none" strike="noStrike" dirty="0">
                          <a:solidFill>
                            <a:srgbClr val="000000"/>
                          </a:solidFill>
                          <a:effectLst/>
                          <a:latin typeface="Century Gothic" panose="020B0502020202020204" pitchFamily="34" charset="0"/>
                        </a:rPr>
                        <a:t>Plasma current</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gridSpan="2">
                  <a:txBody>
                    <a:bodyPr/>
                    <a:lstStyle/>
                    <a:p>
                      <a:pPr marL="108000" indent="-72000" algn="l" fontAlgn="ctr">
                        <a:buClr>
                          <a:srgbClr val="0070C0"/>
                        </a:buClr>
                        <a:buFont typeface="Courier New" panose="02070309020205020404" pitchFamily="49" charset="0"/>
                        <a:buChar char="o"/>
                      </a:pPr>
                      <a:r>
                        <a:rPr lang="en-US" sz="900" b="0" i="1" u="none" strike="noStrike" dirty="0">
                          <a:solidFill>
                            <a:srgbClr val="000000"/>
                          </a:solidFill>
                          <a:effectLst/>
                          <a:latin typeface="Century Gothic" panose="020B0502020202020204" pitchFamily="34" charset="0"/>
                        </a:rPr>
                        <a:t>Halo currents, ELMS</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pPr marL="72000" algn="l" fontAlgn="ctr"/>
                      <a:endParaRPr lang="en-US" sz="1000" b="0" i="1" u="none" strike="noStrike" dirty="0">
                        <a:solidFill>
                          <a:srgbClr val="000000"/>
                        </a:solidFill>
                        <a:effectLst/>
                        <a:highlight>
                          <a:srgbClr val="F2F2F2"/>
                        </a:highligh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726913364"/>
                  </a:ext>
                </a:extLst>
              </a:tr>
              <a:tr h="430306">
                <a:tc>
                  <a:txBody>
                    <a:bodyPr/>
                    <a:lstStyle/>
                    <a:p>
                      <a:pPr marL="72000" algn="ctr" fontAlgn="ctr"/>
                      <a:r>
                        <a:rPr lang="en-US" sz="1000" b="1" i="1" u="none" strike="noStrike" dirty="0">
                          <a:solidFill>
                            <a:srgbClr val="000000"/>
                          </a:solidFill>
                          <a:effectLst/>
                          <a:latin typeface="Century Gothic" panose="020B0502020202020204" pitchFamily="34" charset="0"/>
                        </a:rPr>
                        <a:t>VV-INT</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6">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VV-EXT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5">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VV-EXT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5">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a:t>
                      </a:r>
                      <a:r>
                        <a:rPr lang="en-US" sz="1000" b="1" i="1" u="none" strike="noStrike" kern="1200" dirty="0">
                          <a:solidFill>
                            <a:srgbClr val="000000"/>
                          </a:solidFill>
                          <a:effectLst/>
                          <a:latin typeface="Century Gothic" panose="020B0502020202020204" pitchFamily="34" charset="0"/>
                          <a:ea typeface="+mn-ea"/>
                          <a:cs typeface="+mn-cs"/>
                        </a:rPr>
                        <a:t>INT</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6">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VV-EXT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5">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VV-INT</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6">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VV-EXT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5">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VV-EXT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5">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VV-INT</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6">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DIV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2">
                        <a:lumMod val="60000"/>
                        <a:lumOff val="4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VV-INT</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6">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DIV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2">
                        <a:lumMod val="60000"/>
                        <a:lumOff val="4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VV-EXT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5">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FW</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4">
                        <a:lumMod val="60000"/>
                        <a:lumOff val="4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DIV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2">
                        <a:lumMod val="60000"/>
                        <a:lumOff val="4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VV-EXT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5">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VV-INT</a:t>
                      </a:r>
                      <a:endParaRPr lang="en-US" sz="1000" b="0" i="0" u="none" strike="noStrike" dirty="0">
                        <a:solidFill>
                          <a:srgbClr val="000000"/>
                        </a:solidFill>
                        <a:effectLst/>
                        <a:latin typeface="Century Gothic" panose="020B0502020202020204" pitchFamily="34" charset="0"/>
                      </a:endParaRP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6">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VV-EXT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5">
                        <a:lumMod val="40000"/>
                        <a:lumOff val="6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DIV  </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2">
                        <a:lumMod val="60000"/>
                        <a:lumOff val="40000"/>
                      </a:schemeClr>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FW</a:t>
                      </a:r>
                    </a:p>
                  </a:txBody>
                  <a:tcPr marL="3989" marR="3989" marT="3989" marB="0" vert="vert"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2438104677"/>
                  </a:ext>
                </a:extLst>
              </a:tr>
              <a:tr h="194543">
                <a:tc>
                  <a:txBody>
                    <a:bodyPr/>
                    <a:lstStyle/>
                    <a:p>
                      <a:pPr marL="72000" algn="ctr" fontAlgn="ctr"/>
                      <a:r>
                        <a:rPr lang="en-US" sz="1000" b="0" i="1" u="none" strike="noStrike" dirty="0">
                          <a:solidFill>
                            <a:srgbClr val="000000"/>
                          </a:solidFill>
                          <a:effectLst/>
                          <a:latin typeface="Century Gothic" panose="020B0502020202020204" pitchFamily="34" charset="0"/>
                        </a:rPr>
                        <a:t>9</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11</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156</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3</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3</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204</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240</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12</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12</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8</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124</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52</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3</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60</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32</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16</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TBD</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FFFF00"/>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3</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0" i="1" u="none" strike="noStrike" dirty="0">
                          <a:solidFill>
                            <a:srgbClr val="000000"/>
                          </a:solidFill>
                          <a:effectLst/>
                          <a:latin typeface="Century Gothic" panose="020B0502020202020204" pitchFamily="34" charset="0"/>
                        </a:rPr>
                        <a:t>16</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marL="72000" algn="ctr" fontAlgn="ctr"/>
                      <a:r>
                        <a:rPr lang="en-US" sz="1000" b="1" i="1" u="none" strike="noStrike" dirty="0">
                          <a:solidFill>
                            <a:srgbClr val="000000"/>
                          </a:solidFill>
                          <a:effectLst/>
                          <a:latin typeface="Century Gothic" panose="020B0502020202020204" pitchFamily="34" charset="0"/>
                        </a:rPr>
                        <a:t>TBD</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FFFF00"/>
                    </a:solidFill>
                  </a:tcPr>
                </a:tc>
                <a:extLst>
                  <a:ext uri="{0D108BD9-81ED-4DB2-BD59-A6C34878D82A}">
                    <a16:rowId xmlns:a16="http://schemas.microsoft.com/office/drawing/2014/main" xmlns="" val="1928705954"/>
                  </a:ext>
                </a:extLst>
              </a:tr>
              <a:tr h="194543">
                <a:tc gridSpan="20">
                  <a:txBody>
                    <a:bodyPr/>
                    <a:lstStyle/>
                    <a:p>
                      <a:pPr marL="72000" algn="ctr" fontAlgn="ctr"/>
                      <a:r>
                        <a:rPr lang="en-US" sz="1600" b="1" i="1" u="none" strike="noStrike" dirty="0">
                          <a:solidFill>
                            <a:srgbClr val="FF0000"/>
                          </a:solidFill>
                          <a:effectLst/>
                          <a:latin typeface="Century Gothic" panose="020B0502020202020204" pitchFamily="34" charset="0"/>
                        </a:rPr>
                        <a:t>964</a:t>
                      </a:r>
                    </a:p>
                  </a:txBody>
                  <a:tcPr marL="3989" marR="3989" marT="3989"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rgbClr val="0070C0"/>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1"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1"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T w="6350" cap="flat" cmpd="sng" algn="ctr">
                      <a:solidFill>
                        <a:srgbClr val="0070C0"/>
                      </a:solidFill>
                      <a:prstDash val="solid"/>
                      <a:round/>
                      <a:headEnd type="none" w="med" len="med"/>
                      <a:tailEnd type="none" w="med" len="med"/>
                    </a:lnT>
                  </a:tcPr>
                </a:tc>
                <a:tc hMerge="1">
                  <a:txBody>
                    <a:bodyPr/>
                    <a:lstStyle/>
                    <a:p>
                      <a:pPr marL="72000" algn="ctr" fontAlgn="ctr"/>
                      <a:endParaRPr lang="en-US" sz="1000" b="0" i="0"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1"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72000" algn="ctr" fontAlgn="ctr"/>
                      <a:endParaRPr lang="en-US" sz="1000" b="0" i="1" u="none" strike="noStrike" dirty="0">
                        <a:solidFill>
                          <a:srgbClr val="000000"/>
                        </a:solidFill>
                        <a:effectLst/>
                        <a:latin typeface="Century Gothic" panose="020B0502020202020204" pitchFamily="34" charset="0"/>
                      </a:endParaRPr>
                    </a:p>
                  </a:txBody>
                  <a:tcPr marL="3989" marR="3989" marT="3989"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90356353"/>
                  </a:ext>
                </a:extLst>
              </a:tr>
            </a:tbl>
          </a:graphicData>
        </a:graphic>
      </p:graphicFrame>
      <mc:AlternateContent xmlns:mc="http://schemas.openxmlformats.org/markup-compatibility/2006" xmlns:a14="http://schemas.microsoft.com/office/drawing/2010/main">
        <mc:Choice Requires="a14">
          <p:sp>
            <p:nvSpPr>
              <p:cNvPr id="8" name="CasellaDiTesto 22">
                <a:extLst>
                  <a:ext uri="{FF2B5EF4-FFF2-40B4-BE49-F238E27FC236}">
                    <a16:creationId xmlns:a16="http://schemas.microsoft.com/office/drawing/2014/main" xmlns="" id="{300EABAA-6A1C-A2DD-4702-CB12BA6CD025}"/>
                  </a:ext>
                </a:extLst>
              </p:cNvPr>
              <p:cNvSpPr txBox="1"/>
              <p:nvPr/>
            </p:nvSpPr>
            <p:spPr>
              <a:xfrm>
                <a:off x="-4" y="3675948"/>
                <a:ext cx="9144000" cy="1401922"/>
              </a:xfrm>
              <a:prstGeom prst="rect">
                <a:avLst/>
              </a:prstGeom>
              <a:solidFill>
                <a:schemeClr val="bg1"/>
              </a:solidFill>
              <a:ln>
                <a:solidFill>
                  <a:srgbClr val="0070C0"/>
                </a:solidFill>
              </a:ln>
            </p:spPr>
            <p:txBody>
              <a:bodyPr wrap="square" rtlCol="0">
                <a:spAutoFit/>
              </a:bodyPr>
              <a:lstStyle>
                <a:defPPr>
                  <a:defRPr lang="it-IT"/>
                </a:defPPr>
                <a:lvl1pPr marL="213750" lvl="0" indent="-213750">
                  <a:buClr>
                    <a:srgbClr val="0070C0"/>
                  </a:buClr>
                  <a:buFont typeface="Wingdings" pitchFamily="2" charset="2"/>
                  <a:buChar char="q"/>
                  <a:defRPr sz="1600">
                    <a:latin typeface="Segoe UI Historic" panose="020B0502040204020203" pitchFamily="34" charset="0"/>
                    <a:ea typeface="Segoe UI Historic" panose="020B0502040204020203" pitchFamily="34" charset="0"/>
                    <a:cs typeface="Segoe UI Historic" panose="020B0502040204020203" pitchFamily="34" charset="0"/>
                  </a:defRPr>
                </a:lvl1pPr>
              </a:lstStyle>
              <a:p>
                <a:pPr marL="72000" lvl="1" indent="-285750">
                  <a:lnSpc>
                    <a:spcPct val="115000"/>
                  </a:lnSpc>
                  <a:buClr>
                    <a:srgbClr val="0070C0"/>
                  </a:buClr>
                  <a:buFont typeface="Wingdings" pitchFamily="2" charset="2"/>
                  <a:buChar char="q"/>
                </a:pPr>
                <a:r>
                  <a:rPr lang="en-US" sz="1200" i="1" dirty="0">
                    <a:effectLst/>
                    <a:latin typeface="Century Gothic" panose="020B0502020202020204" pitchFamily="34" charset="0"/>
                    <a:ea typeface="Times New Roman" panose="02020603050405020304" pitchFamily="18" charset="0"/>
                    <a:cs typeface="Calibri" panose="020F0502020204030204" pitchFamily="34" charset="0"/>
                  </a:rPr>
                  <a:t>Positioning of </a:t>
                </a:r>
                <a:r>
                  <a:rPr lang="en-US" sz="1200" i="1" dirty="0" err="1" smtClean="0">
                    <a:solidFill>
                      <a:srgbClr val="FF0000"/>
                    </a:solidFill>
                    <a:effectLst/>
                    <a:latin typeface="Century Gothic" panose="020B0502020202020204" pitchFamily="34" charset="0"/>
                    <a:ea typeface="Times New Roman" panose="02020603050405020304" pitchFamily="18" charset="0"/>
                    <a:cs typeface="Calibri" panose="020F0502020204030204" pitchFamily="34" charset="0"/>
                  </a:rPr>
                  <a:t>INternal</a:t>
                </a:r>
                <a:r>
                  <a:rPr lang="en-US" sz="1200" i="1" dirty="0" smtClean="0">
                    <a:solidFill>
                      <a:srgbClr val="FF0000"/>
                    </a:solidFill>
                    <a:effectLst/>
                    <a:latin typeface="Century Gothic" panose="020B0502020202020204" pitchFamily="34" charset="0"/>
                    <a:ea typeface="Times New Roman" panose="02020603050405020304" pitchFamily="18" charset="0"/>
                    <a:cs typeface="Calibri" panose="020F0502020204030204" pitchFamily="34" charset="0"/>
                  </a:rPr>
                  <a:t> </a:t>
                </a:r>
                <a:r>
                  <a:rPr lang="en-US" sz="1200" i="1" dirty="0">
                    <a:solidFill>
                      <a:srgbClr val="FF0000"/>
                    </a:solidFill>
                    <a:effectLst/>
                    <a:latin typeface="Century Gothic" panose="020B0502020202020204" pitchFamily="34" charset="0"/>
                    <a:ea typeface="Times New Roman" panose="02020603050405020304" pitchFamily="18" charset="0"/>
                    <a:cs typeface="Calibri" panose="020F0502020204030204" pitchFamily="34" charset="0"/>
                  </a:rPr>
                  <a:t>and </a:t>
                </a:r>
                <a:r>
                  <a:rPr lang="en-US" sz="1200" i="1" dirty="0" err="1">
                    <a:solidFill>
                      <a:srgbClr val="FF0000"/>
                    </a:solidFill>
                    <a:effectLst/>
                    <a:latin typeface="Century Gothic" panose="020B0502020202020204" pitchFamily="34" charset="0"/>
                    <a:ea typeface="Times New Roman" panose="02020603050405020304" pitchFamily="18" charset="0"/>
                    <a:cs typeface="Calibri" panose="020F0502020204030204" pitchFamily="34" charset="0"/>
                  </a:rPr>
                  <a:t>EXternal</a:t>
                </a:r>
                <a:r>
                  <a:rPr lang="en-US" sz="1200" i="1" dirty="0">
                    <a:solidFill>
                      <a:srgbClr val="FF0000"/>
                    </a:solidFill>
                    <a:effectLst/>
                    <a:latin typeface="Century Gothic" panose="020B0502020202020204" pitchFamily="34" charset="0"/>
                    <a:ea typeface="Times New Roman" panose="02020603050405020304" pitchFamily="18" charset="0"/>
                    <a:cs typeface="Calibri" panose="020F0502020204030204" pitchFamily="34" charset="0"/>
                  </a:rPr>
                  <a:t> Vacuum Vessel magnetic sensors</a:t>
                </a:r>
                <a:r>
                  <a:rPr lang="en-US" sz="1200" i="1" dirty="0">
                    <a:effectLst/>
                    <a:latin typeface="Century Gothic" panose="020B0502020202020204" pitchFamily="34" charset="0"/>
                    <a:ea typeface="Times New Roman" panose="02020603050405020304" pitchFamily="18" charset="0"/>
                    <a:cs typeface="Calibri" panose="020F0502020204030204" pitchFamily="34" charset="0"/>
                  </a:rPr>
                  <a:t> </a:t>
                </a:r>
                <a:r>
                  <a:rPr lang="en-US" sz="1200" i="1"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have been optimized over the main DTT </a:t>
                </a:r>
                <a:r>
                  <a:rPr lang="en-US" sz="1200" b="1" i="1" dirty="0">
                    <a:solidFill>
                      <a:srgbClr val="0070C0"/>
                    </a:solidFill>
                    <a:effectLst/>
                    <a:latin typeface="Century Gothic" panose="020B0502020202020204" pitchFamily="34" charset="0"/>
                    <a:ea typeface="Times New Roman" panose="02020603050405020304" pitchFamily="18" charset="0"/>
                    <a:cs typeface="Calibri" panose="020F0502020204030204" pitchFamily="34" charset="0"/>
                  </a:rPr>
                  <a:t>scenarios XD, SN-NT, SN </a:t>
                </a:r>
                <a:r>
                  <a:rPr lang="en-US" sz="1200" i="1" dirty="0">
                    <a:latin typeface="Century Gothic" panose="020B0502020202020204" pitchFamily="34" charset="0"/>
                    <a:ea typeface="Times New Roman" panose="02020603050405020304" pitchFamily="18" charset="0"/>
                    <a:cs typeface="Calibri" panose="020F0502020204030204" pitchFamily="34" charset="0"/>
                    <a:sym typeface="Wingdings" pitchFamily="2" charset="2"/>
                  </a:rPr>
                  <a:t> </a:t>
                </a:r>
                <a:r>
                  <a:rPr lang="en-US" sz="1400" b="1" i="1" dirty="0">
                    <a:solidFill>
                      <a:schemeClr val="accent6"/>
                    </a:solidFill>
                    <a:latin typeface="Century Gothic" panose="020B0502020202020204" pitchFamily="34" charset="0"/>
                    <a:ea typeface="Times New Roman" panose="02020603050405020304" pitchFamily="18" charset="0"/>
                    <a:cs typeface="Calibri" panose="020F0502020204030204" pitchFamily="34" charset="0"/>
                    <a:sym typeface="Wingdings" pitchFamily="2" charset="2"/>
                  </a:rPr>
                  <a:t>r</a:t>
                </a:r>
                <a:r>
                  <a:rPr lang="en-US" sz="1400" b="1" i="1" dirty="0">
                    <a:solidFill>
                      <a:schemeClr val="accent6"/>
                    </a:solidFill>
                    <a:effectLst/>
                    <a:latin typeface="Century Gothic" panose="020B0502020202020204" pitchFamily="34" charset="0"/>
                    <a:ea typeface="Times New Roman" panose="02020603050405020304" pitchFamily="18" charset="0"/>
                    <a:cs typeface="Calibri" panose="020F0502020204030204" pitchFamily="34" charset="0"/>
                  </a:rPr>
                  <a:t>econstruction capabilities </a:t>
                </a:r>
                <a:r>
                  <a:rPr lang="en-US" sz="1200" i="1" dirty="0">
                    <a:effectLst/>
                    <a:latin typeface="Century Gothic" panose="020B0502020202020204" pitchFamily="34" charset="0"/>
                    <a:ea typeface="Times New Roman" panose="02020603050405020304" pitchFamily="18" charset="0"/>
                    <a:cs typeface="Calibri" panose="020F0502020204030204" pitchFamily="34" charset="0"/>
                  </a:rPr>
                  <a:t>of plasma current, plasma centroid, plasma shape </a:t>
                </a:r>
              </a:p>
              <a:p>
                <a:pPr marL="72000" lvl="1" indent="-285750">
                  <a:lnSpc>
                    <a:spcPct val="115000"/>
                  </a:lnSpc>
                  <a:buClr>
                    <a:srgbClr val="0070C0"/>
                  </a:buClr>
                  <a:buFont typeface="Wingdings" pitchFamily="2" charset="2"/>
                  <a:buChar char="q"/>
                </a:pPr>
                <a:r>
                  <a:rPr lang="en-GB" sz="1200" i="1" dirty="0">
                    <a:latin typeface="Century Gothic" panose="020B0502020202020204" pitchFamily="34" charset="0"/>
                    <a:ea typeface="Calibri" panose="020F0502020204030204" pitchFamily="34" charset="0"/>
                    <a:cs typeface="Times New Roman" panose="02020603050405020304" pitchFamily="18" charset="0"/>
                  </a:rPr>
                  <a:t>S</a:t>
                </a:r>
                <a:r>
                  <a:rPr lang="en-GB" sz="1200" i="1" dirty="0">
                    <a:effectLst/>
                    <a:latin typeface="Century Gothic" panose="020B0502020202020204" pitchFamily="34" charset="0"/>
                    <a:ea typeface="Calibri" panose="020F0502020204030204" pitchFamily="34" charset="0"/>
                    <a:cs typeface="Times New Roman" panose="02020603050405020304" pitchFamily="18" charset="0"/>
                  </a:rPr>
                  <a:t>hape reconstruction, in presence of measurement errors </a:t>
                </a:r>
                <a:r>
                  <a:rPr lang="en-GB" sz="1200" i="1" dirty="0">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sym typeface="Wingdings" pitchFamily="2" charset="2"/>
                  </a:rPr>
                  <a:t> </a:t>
                </a:r>
                <a:r>
                  <a:rPr lang="en-GB" sz="1200" i="1"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estimated errors </a:t>
                </a:r>
                <a14:m>
                  <m:oMath xmlns:m="http://schemas.openxmlformats.org/officeDocument/2006/math">
                    <m:r>
                      <a:rPr lang="en-GB" sz="1200" i="1" dirty="0" smtClean="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GB" sz="1200" i="1"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 cm especially for the advanced divertor configurations</a:t>
                </a:r>
                <a:endParaRPr lang="en-GB" sz="1200" i="1" dirty="0">
                  <a:effectLst/>
                  <a:latin typeface="Century Gothic" panose="020B0502020202020204" pitchFamily="34" charset="0"/>
                  <a:ea typeface="Times New Roman" panose="02020603050405020304" pitchFamily="18" charset="0"/>
                  <a:cs typeface="Times New Roman" panose="02020603050405020304" pitchFamily="18" charset="0"/>
                </a:endParaRPr>
              </a:p>
              <a:p>
                <a:pPr marL="72000" lvl="1" indent="-285750">
                  <a:lnSpc>
                    <a:spcPct val="115000"/>
                  </a:lnSpc>
                  <a:buClr>
                    <a:srgbClr val="0070C0"/>
                  </a:buClr>
                  <a:buFont typeface="Wingdings" pitchFamily="2" charset="2"/>
                  <a:buChar char="q"/>
                </a:pPr>
                <a:r>
                  <a:rPr lang="en-US" sz="1200" i="1" dirty="0">
                    <a:effectLst/>
                    <a:latin typeface="Century Gothic" panose="020B0502020202020204" pitchFamily="34" charset="0"/>
                    <a:ea typeface="Times New Roman" panose="02020603050405020304" pitchFamily="18" charset="0"/>
                    <a:cs typeface="Calibri" panose="020F0502020204030204" pitchFamily="34" charset="0"/>
                  </a:rPr>
                  <a:t>Number and position of proposed </a:t>
                </a:r>
                <a:r>
                  <a:rPr lang="en-US" sz="1200" b="1" i="1" dirty="0">
                    <a:effectLst/>
                    <a:latin typeface="Century Gothic" panose="020B0502020202020204" pitchFamily="34" charset="0"/>
                    <a:ea typeface="Times New Roman" panose="02020603050405020304" pitchFamily="18" charset="0"/>
                    <a:cs typeface="Calibri" panose="020F0502020204030204" pitchFamily="34" charset="0"/>
                  </a:rPr>
                  <a:t>divertor cassette sensors</a:t>
                </a:r>
                <a:r>
                  <a:rPr lang="en-US" sz="1200" i="1" dirty="0">
                    <a:effectLst/>
                    <a:latin typeface="Century Gothic" panose="020B0502020202020204" pitchFamily="34" charset="0"/>
                    <a:ea typeface="Times New Roman" panose="02020603050405020304" pitchFamily="18" charset="0"/>
                    <a:cs typeface="Calibri" panose="020F0502020204030204" pitchFamily="34" charset="0"/>
                  </a:rPr>
                  <a:t> </a:t>
                </a:r>
                <a:r>
                  <a:rPr lang="en-US" sz="1200" i="1" dirty="0">
                    <a:solidFill>
                      <a:srgbClr val="FF0000"/>
                    </a:solidFill>
                    <a:effectLst/>
                    <a:latin typeface="Century Gothic" panose="020B0502020202020204" pitchFamily="34" charset="0"/>
                    <a:ea typeface="Times New Roman" panose="02020603050405020304" pitchFamily="18" charset="0"/>
                    <a:cs typeface="Calibri" panose="020F0502020204030204" pitchFamily="34" charset="0"/>
                  </a:rPr>
                  <a:t>optimized to improve reconstruction capabilities of equilibrium reconstruction </a:t>
                </a:r>
                <a:r>
                  <a:rPr lang="en-US" sz="1200" i="1" dirty="0" smtClean="0">
                    <a:solidFill>
                      <a:srgbClr val="FF0000"/>
                    </a:solidFill>
                    <a:effectLst/>
                    <a:latin typeface="Century Gothic" panose="020B0502020202020204" pitchFamily="34" charset="0"/>
                    <a:ea typeface="Times New Roman" panose="02020603050405020304" pitchFamily="18" charset="0"/>
                    <a:cs typeface="Calibri" panose="020F0502020204030204" pitchFamily="34" charset="0"/>
                  </a:rPr>
                  <a:t>codes, </a:t>
                </a:r>
                <a:r>
                  <a:rPr lang="en-US" sz="1200" b="1" i="1" dirty="0">
                    <a:solidFill>
                      <a:srgbClr val="FF0000"/>
                    </a:solidFill>
                    <a:effectLst/>
                    <a:latin typeface="Century Gothic" panose="020B0502020202020204" pitchFamily="34" charset="0"/>
                    <a:ea typeface="Times New Roman" panose="02020603050405020304" pitchFamily="18" charset="0"/>
                    <a:cs typeface="Calibri" panose="020F0502020204030204" pitchFamily="34" charset="0"/>
                  </a:rPr>
                  <a:t>x-point and strike point positions</a:t>
                </a:r>
              </a:p>
            </p:txBody>
          </p:sp>
        </mc:Choice>
        <mc:Fallback xmlns="">
          <p:sp>
            <p:nvSpPr>
              <p:cNvPr id="8" name="CasellaDiTesto 22">
                <a:extLst>
                  <a:ext uri="{FF2B5EF4-FFF2-40B4-BE49-F238E27FC236}">
                    <a16:creationId xmlns="" xmlns:a16="http://schemas.microsoft.com/office/drawing/2014/main" xmlns:a14="http://schemas.microsoft.com/office/drawing/2010/main" id="{300EABAA-6A1C-A2DD-4702-CB12BA6CD025}"/>
                  </a:ext>
                </a:extLst>
              </p:cNvPr>
              <p:cNvSpPr txBox="1">
                <a:spLocks noRot="1" noChangeAspect="1" noMove="1" noResize="1" noEditPoints="1" noAdjustHandles="1" noChangeArrowheads="1" noChangeShapeType="1" noTextEdit="1"/>
              </p:cNvSpPr>
              <p:nvPr/>
            </p:nvSpPr>
            <p:spPr>
              <a:xfrm>
                <a:off x="-4" y="3675948"/>
                <a:ext cx="9144000" cy="1401922"/>
              </a:xfrm>
              <a:prstGeom prst="rect">
                <a:avLst/>
              </a:prstGeom>
              <a:blipFill rotWithShape="1">
                <a:blip r:embed="rId3"/>
                <a:stretch>
                  <a:fillRect b="-862"/>
                </a:stretch>
              </a:blipFill>
              <a:ln>
                <a:solidFill>
                  <a:srgbClr val="0070C0"/>
                </a:solidFill>
              </a:ln>
            </p:spPr>
            <p:txBody>
              <a:bodyPr/>
              <a:lstStyle/>
              <a:p>
                <a:r>
                  <a:rPr lang="en-GB">
                    <a:noFill/>
                  </a:rPr>
                  <a:t> </a:t>
                </a:r>
              </a:p>
            </p:txBody>
          </p:sp>
        </mc:Fallback>
      </mc:AlternateContent>
    </p:spTree>
    <p:extLst>
      <p:ext uri="{BB962C8B-B14F-4D97-AF65-F5344CB8AC3E}">
        <p14:creationId xmlns:p14="http://schemas.microsoft.com/office/powerpoint/2010/main" val="512535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machine with a few parts&#10;&#10;Description automatically generated with medium confidence">
            <a:extLst>
              <a:ext uri="{FF2B5EF4-FFF2-40B4-BE49-F238E27FC236}">
                <a16:creationId xmlns:a16="http://schemas.microsoft.com/office/drawing/2014/main" xmlns="" id="{73665B80-F798-3399-106E-E2090DECF2FE}"/>
              </a:ext>
            </a:extLst>
          </p:cNvPr>
          <p:cNvPicPr>
            <a:picLocks noChangeAspect="1"/>
          </p:cNvPicPr>
          <p:nvPr/>
        </p:nvPicPr>
        <p:blipFill rotWithShape="1">
          <a:blip r:embed="rId2"/>
          <a:srcRect l="14622" r="16632"/>
          <a:stretch/>
        </p:blipFill>
        <p:spPr>
          <a:xfrm>
            <a:off x="5428996" y="691763"/>
            <a:ext cx="3730249" cy="3241882"/>
          </a:xfrm>
          <a:prstGeom prst="rect">
            <a:avLst/>
          </a:prstGeom>
        </p:spPr>
      </p:pic>
      <p:pic>
        <p:nvPicPr>
          <p:cNvPr id="10" name="Picture 9" descr="A circular machine with colorful tubes&#10;&#10;Description automatically generated">
            <a:extLst>
              <a:ext uri="{FF2B5EF4-FFF2-40B4-BE49-F238E27FC236}">
                <a16:creationId xmlns:a16="http://schemas.microsoft.com/office/drawing/2014/main" xmlns="" id="{A41B57CC-1078-236E-41E6-96E5442EED35}"/>
              </a:ext>
            </a:extLst>
          </p:cNvPr>
          <p:cNvPicPr>
            <a:picLocks noChangeAspect="1"/>
          </p:cNvPicPr>
          <p:nvPr/>
        </p:nvPicPr>
        <p:blipFill rotWithShape="1">
          <a:blip r:embed="rId3"/>
          <a:srcRect l="27826" r="-51"/>
          <a:stretch/>
        </p:blipFill>
        <p:spPr>
          <a:xfrm>
            <a:off x="0" y="1151484"/>
            <a:ext cx="5613622" cy="3311366"/>
          </a:xfrm>
          <a:prstGeom prst="rect">
            <a:avLst/>
          </a:prstGeom>
        </p:spPr>
      </p:pic>
      <p:sp>
        <p:nvSpPr>
          <p:cNvPr id="2" name="Title 1">
            <a:extLst>
              <a:ext uri="{FF2B5EF4-FFF2-40B4-BE49-F238E27FC236}">
                <a16:creationId xmlns:a16="http://schemas.microsoft.com/office/drawing/2014/main" xmlns="" id="{D07DC2DE-8362-67B8-E6FB-4A74CA2DBFBF}"/>
              </a:ext>
            </a:extLst>
          </p:cNvPr>
          <p:cNvSpPr>
            <a:spLocks noGrp="1"/>
          </p:cNvSpPr>
          <p:nvPr>
            <p:ph type="title"/>
          </p:nvPr>
        </p:nvSpPr>
        <p:spPr/>
        <p:txBody>
          <a:bodyPr>
            <a:normAutofit/>
          </a:bodyPr>
          <a:lstStyle/>
          <a:p>
            <a:r>
              <a:rPr lang="en-GB" sz="2400" dirty="0"/>
              <a:t>High Field Side First Wall: standard module customized to host </a:t>
            </a:r>
            <a:r>
              <a:rPr lang="en-GB" sz="2400" dirty="0" smtClean="0"/>
              <a:t>diagnostics components </a:t>
            </a:r>
            <a:endParaRPr lang="en-GB" sz="2400" dirty="0"/>
          </a:p>
        </p:txBody>
      </p:sp>
      <p:sp>
        <p:nvSpPr>
          <p:cNvPr id="3" name="Slide Number Placeholder 2">
            <a:extLst>
              <a:ext uri="{FF2B5EF4-FFF2-40B4-BE49-F238E27FC236}">
                <a16:creationId xmlns:a16="http://schemas.microsoft.com/office/drawing/2014/main" xmlns="" id="{2FCC9047-D5C0-64E4-3026-7EA127D5239D}"/>
              </a:ext>
            </a:extLst>
          </p:cNvPr>
          <p:cNvSpPr>
            <a:spLocks noGrp="1"/>
          </p:cNvSpPr>
          <p:nvPr>
            <p:ph type="sldNum" sz="quarter" idx="4294967295"/>
          </p:nvPr>
        </p:nvSpPr>
        <p:spPr>
          <a:xfrm>
            <a:off x="6850147" y="4872468"/>
            <a:ext cx="2057400" cy="273844"/>
          </a:xfrm>
        </p:spPr>
        <p:txBody>
          <a:bodyPr/>
          <a:lstStyle/>
          <a:p>
            <a:fld id="{BA013763-FF4F-6447-94CE-4F6DA003092A}" type="slidenum">
              <a:rPr lang="it-IT" smtClean="0"/>
              <a:pPr/>
              <a:t>13</a:t>
            </a:fld>
            <a:endParaRPr lang="it-IT" dirty="0"/>
          </a:p>
        </p:txBody>
      </p:sp>
      <p:sp>
        <p:nvSpPr>
          <p:cNvPr id="14" name="Rectangle 13">
            <a:extLst>
              <a:ext uri="{FF2B5EF4-FFF2-40B4-BE49-F238E27FC236}">
                <a16:creationId xmlns:a16="http://schemas.microsoft.com/office/drawing/2014/main" xmlns="" id="{76029903-60D4-A30A-2640-D9FA8BEE036D}"/>
              </a:ext>
            </a:extLst>
          </p:cNvPr>
          <p:cNvSpPr/>
          <p:nvPr/>
        </p:nvSpPr>
        <p:spPr>
          <a:xfrm>
            <a:off x="1949479" y="1486059"/>
            <a:ext cx="491657" cy="302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10</a:t>
            </a:r>
          </a:p>
        </p:txBody>
      </p:sp>
      <p:sp>
        <p:nvSpPr>
          <p:cNvPr id="15" name="Rectangle 14">
            <a:extLst>
              <a:ext uri="{FF2B5EF4-FFF2-40B4-BE49-F238E27FC236}">
                <a16:creationId xmlns:a16="http://schemas.microsoft.com/office/drawing/2014/main" xmlns="" id="{BC6B5DEC-871C-3BCE-B72D-8F26C9E59147}"/>
              </a:ext>
            </a:extLst>
          </p:cNvPr>
          <p:cNvSpPr/>
          <p:nvPr/>
        </p:nvSpPr>
        <p:spPr>
          <a:xfrm>
            <a:off x="2310511" y="2915557"/>
            <a:ext cx="491657" cy="3021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3</a:t>
            </a:r>
          </a:p>
        </p:txBody>
      </p:sp>
      <p:cxnSp>
        <p:nvCxnSpPr>
          <p:cNvPr id="17" name="Straight Arrow Connector 16">
            <a:extLst>
              <a:ext uri="{FF2B5EF4-FFF2-40B4-BE49-F238E27FC236}">
                <a16:creationId xmlns:a16="http://schemas.microsoft.com/office/drawing/2014/main" xmlns="" id="{FA5F13B8-B858-054E-D5C1-8FAA9EA53FC4}"/>
              </a:ext>
            </a:extLst>
          </p:cNvPr>
          <p:cNvCxnSpPr>
            <a:cxnSpLocks/>
            <a:stCxn id="30" idx="6"/>
          </p:cNvCxnSpPr>
          <p:nvPr/>
        </p:nvCxnSpPr>
        <p:spPr>
          <a:xfrm flipV="1">
            <a:off x="2307285" y="2111429"/>
            <a:ext cx="4882148" cy="724473"/>
          </a:xfrm>
          <a:prstGeom prst="straightConnector1">
            <a:avLst/>
          </a:prstGeom>
          <a:ln w="190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E5C1533E-8833-4596-B37D-71D5815F0E96}"/>
              </a:ext>
            </a:extLst>
          </p:cNvPr>
          <p:cNvCxnSpPr>
            <a:cxnSpLocks/>
          </p:cNvCxnSpPr>
          <p:nvPr/>
        </p:nvCxnSpPr>
        <p:spPr>
          <a:xfrm flipV="1">
            <a:off x="2077442" y="2111429"/>
            <a:ext cx="5111991" cy="49570"/>
          </a:xfrm>
          <a:prstGeom prst="straightConnector1">
            <a:avLst/>
          </a:prstGeom>
          <a:ln w="190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xmlns="" id="{EEB18462-4FE4-3523-7E31-EEC6971E832A}"/>
              </a:ext>
            </a:extLst>
          </p:cNvPr>
          <p:cNvSpPr/>
          <p:nvPr/>
        </p:nvSpPr>
        <p:spPr>
          <a:xfrm flipH="1">
            <a:off x="1883373" y="1956739"/>
            <a:ext cx="163993" cy="339447"/>
          </a:xfrm>
          <a:prstGeom prst="ellipse">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xmlns="" id="{75A01794-B2C9-FAAB-804F-B6331F7FFB4A}"/>
              </a:ext>
            </a:extLst>
          </p:cNvPr>
          <p:cNvSpPr/>
          <p:nvPr/>
        </p:nvSpPr>
        <p:spPr>
          <a:xfrm rot="19981713">
            <a:off x="2123958" y="2687746"/>
            <a:ext cx="193870" cy="384242"/>
          </a:xfrm>
          <a:prstGeom prst="ellipse">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xmlns="" id="{D582D436-D17F-5C8C-5BE0-3DFA39B91A2C}"/>
              </a:ext>
            </a:extLst>
          </p:cNvPr>
          <p:cNvSpPr/>
          <p:nvPr/>
        </p:nvSpPr>
        <p:spPr>
          <a:xfrm rot="21313530">
            <a:off x="7254758" y="1497887"/>
            <a:ext cx="624653" cy="1595690"/>
          </a:xfrm>
          <a:prstGeom prst="ellipse">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ttangolo 3"/>
          <p:cNvSpPr/>
          <p:nvPr/>
        </p:nvSpPr>
        <p:spPr>
          <a:xfrm>
            <a:off x="-1" y="4755488"/>
            <a:ext cx="7189433" cy="400110"/>
          </a:xfrm>
          <a:prstGeom prst="rect">
            <a:avLst/>
          </a:prstGeom>
          <a:solidFill>
            <a:schemeClr val="bg1"/>
          </a:solidFill>
        </p:spPr>
        <p:txBody>
          <a:bodyPr wrap="square">
            <a:spAutoFit/>
          </a:bodyPr>
          <a:lstStyle/>
          <a:p>
            <a:pPr lvl="0"/>
            <a:endParaRPr lang="it-IT" sz="1000" dirty="0" smtClean="0">
              <a:solidFill>
                <a:srgbClr val="70AD47"/>
              </a:solidFill>
            </a:endParaRPr>
          </a:p>
          <a:p>
            <a:pPr lvl="0"/>
            <a:r>
              <a:rPr lang="it-IT" sz="1000" dirty="0" smtClean="0">
                <a:solidFill>
                  <a:srgbClr val="70AD47"/>
                </a:solidFill>
              </a:rPr>
              <a:t>Marco </a:t>
            </a:r>
            <a:r>
              <a:rPr lang="it-IT" sz="1000" dirty="0">
                <a:solidFill>
                  <a:srgbClr val="70AD47"/>
                </a:solidFill>
              </a:rPr>
              <a:t>Ciotti- KFE-ENEA Meeting- 28-11-2024</a:t>
            </a:r>
          </a:p>
        </p:txBody>
      </p:sp>
    </p:spTree>
    <p:extLst>
      <p:ext uri="{BB962C8B-B14F-4D97-AF65-F5344CB8AC3E}">
        <p14:creationId xmlns:p14="http://schemas.microsoft.com/office/powerpoint/2010/main" val="2965687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xmlns="" id="{5B4E7107-0BDA-63F1-5A4E-DC870DCE1EE0}"/>
              </a:ext>
            </a:extLst>
          </p:cNvPr>
          <p:cNvSpPr/>
          <p:nvPr/>
        </p:nvSpPr>
        <p:spPr>
          <a:xfrm>
            <a:off x="2362607" y="606448"/>
            <a:ext cx="2174854" cy="477054"/>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buClr>
                <a:srgbClr val="0070C0"/>
              </a:buClr>
            </a:pPr>
            <a:r>
              <a:rPr lang="en-GB" sz="1100" i="1" dirty="0">
                <a:solidFill>
                  <a:schemeClr val="tx1"/>
                </a:solidFill>
                <a:latin typeface="Century Gothic" panose="020B0502020202020204" pitchFamily="34" charset="0"/>
              </a:rPr>
              <a:t>Z</a:t>
            </a:r>
            <a:r>
              <a:rPr lang="en-GB" sz="1100" i="1" baseline="-25000" dirty="0">
                <a:solidFill>
                  <a:schemeClr val="tx1"/>
                </a:solidFill>
                <a:latin typeface="Century Gothic" panose="020B0502020202020204" pitchFamily="34" charset="0"/>
              </a:rPr>
              <a:t>eff</a:t>
            </a:r>
            <a:r>
              <a:rPr lang="en-GB" sz="1100" i="1" dirty="0">
                <a:solidFill>
                  <a:schemeClr val="tx1"/>
                </a:solidFill>
                <a:latin typeface="Century Gothic" panose="020B0502020202020204" pitchFamily="34" charset="0"/>
              </a:rPr>
              <a:t> LOS profile </a:t>
            </a:r>
            <a:r>
              <a:rPr lang="en-GB" sz="1400" b="1" i="1" dirty="0">
                <a:solidFill>
                  <a:srgbClr val="FF0000"/>
                </a:solidFill>
                <a:latin typeface="Century Gothic" panose="020B0502020202020204" pitchFamily="34" charset="0"/>
              </a:rPr>
              <a:t>Dumps </a:t>
            </a:r>
            <a:r>
              <a:rPr lang="en-GB" sz="1100" i="1" dirty="0">
                <a:solidFill>
                  <a:schemeClr val="tx1"/>
                </a:solidFill>
                <a:latin typeface="Century Gothic" panose="020B0502020202020204" pitchFamily="34" charset="0"/>
              </a:rPr>
              <a:t>(minimize reflection) </a:t>
            </a:r>
          </a:p>
        </p:txBody>
      </p:sp>
      <p:pic>
        <p:nvPicPr>
          <p:cNvPr id="8" name="Immagine 16">
            <a:extLst>
              <a:ext uri="{FF2B5EF4-FFF2-40B4-BE49-F238E27FC236}">
                <a16:creationId xmlns:a16="http://schemas.microsoft.com/office/drawing/2014/main" xmlns="" id="{0BB835A0-D2E3-734F-B6D2-1A1168CE82F5}"/>
              </a:ext>
            </a:extLst>
          </p:cNvPr>
          <p:cNvPicPr>
            <a:picLocks noChangeAspect="1"/>
          </p:cNvPicPr>
          <p:nvPr/>
        </p:nvPicPr>
        <p:blipFill>
          <a:blip r:embed="rId3"/>
          <a:stretch>
            <a:fillRect/>
          </a:stretch>
        </p:blipFill>
        <p:spPr>
          <a:xfrm>
            <a:off x="7080786" y="919612"/>
            <a:ext cx="2026443" cy="1297126"/>
          </a:xfrm>
          <a:prstGeom prst="rect">
            <a:avLst/>
          </a:prstGeom>
        </p:spPr>
      </p:pic>
      <p:pic>
        <p:nvPicPr>
          <p:cNvPr id="40" name="Picture 39">
            <a:extLst>
              <a:ext uri="{FF2B5EF4-FFF2-40B4-BE49-F238E27FC236}">
                <a16:creationId xmlns:a16="http://schemas.microsoft.com/office/drawing/2014/main" xmlns="" id="{47599967-7140-706D-8B0D-C7665587D954}"/>
              </a:ext>
            </a:extLst>
          </p:cNvPr>
          <p:cNvPicPr>
            <a:picLocks noChangeAspect="1"/>
          </p:cNvPicPr>
          <p:nvPr/>
        </p:nvPicPr>
        <p:blipFill>
          <a:blip r:embed="rId4"/>
          <a:stretch>
            <a:fillRect/>
          </a:stretch>
        </p:blipFill>
        <p:spPr>
          <a:xfrm flipH="1">
            <a:off x="2553810" y="1113408"/>
            <a:ext cx="1974233" cy="1325890"/>
          </a:xfrm>
          <a:prstGeom prst="rect">
            <a:avLst/>
          </a:prstGeom>
          <a:ln>
            <a:solidFill>
              <a:schemeClr val="tx2"/>
            </a:solidFill>
          </a:ln>
        </p:spPr>
      </p:pic>
      <p:sp>
        <p:nvSpPr>
          <p:cNvPr id="3" name="Slide Number Placeholder 2">
            <a:extLst>
              <a:ext uri="{FF2B5EF4-FFF2-40B4-BE49-F238E27FC236}">
                <a16:creationId xmlns:a16="http://schemas.microsoft.com/office/drawing/2014/main" xmlns="" id="{4B4E096E-E1F3-A563-6AE2-F421276A63F3}"/>
              </a:ext>
            </a:extLst>
          </p:cNvPr>
          <p:cNvSpPr>
            <a:spLocks noGrp="1"/>
          </p:cNvSpPr>
          <p:nvPr>
            <p:ph type="sldNum" sz="quarter" idx="4294967295"/>
          </p:nvPr>
        </p:nvSpPr>
        <p:spPr>
          <a:xfrm>
            <a:off x="0" y="4942528"/>
            <a:ext cx="540060" cy="149381"/>
          </a:xfrm>
        </p:spPr>
        <p:txBody>
          <a:bodyPr/>
          <a:lstStyle/>
          <a:p>
            <a:fld id="{BA013763-FF4F-6447-94CE-4F6DA003092A}" type="slidenum">
              <a:rPr lang="it-IT" smtClean="0"/>
              <a:pPr/>
              <a:t>14</a:t>
            </a:fld>
            <a:endParaRPr lang="it-IT" dirty="0"/>
          </a:p>
        </p:txBody>
      </p:sp>
      <p:pic>
        <p:nvPicPr>
          <p:cNvPr id="12" name="Picture 11">
            <a:extLst>
              <a:ext uri="{FF2B5EF4-FFF2-40B4-BE49-F238E27FC236}">
                <a16:creationId xmlns:a16="http://schemas.microsoft.com/office/drawing/2014/main" xmlns="" id="{6FCA55F0-0B26-4A32-E6D5-1ACF485322DE}"/>
              </a:ext>
            </a:extLst>
          </p:cNvPr>
          <p:cNvPicPr>
            <a:picLocks noChangeAspect="1"/>
          </p:cNvPicPr>
          <p:nvPr/>
        </p:nvPicPr>
        <p:blipFill>
          <a:blip r:embed="rId5"/>
          <a:stretch>
            <a:fillRect/>
          </a:stretch>
        </p:blipFill>
        <p:spPr>
          <a:xfrm>
            <a:off x="5311525" y="2009297"/>
            <a:ext cx="2017423" cy="1899696"/>
          </a:xfrm>
          <a:prstGeom prst="rect">
            <a:avLst/>
          </a:prstGeom>
        </p:spPr>
      </p:pic>
      <p:pic>
        <p:nvPicPr>
          <p:cNvPr id="14" name="Picture 13">
            <a:extLst>
              <a:ext uri="{FF2B5EF4-FFF2-40B4-BE49-F238E27FC236}">
                <a16:creationId xmlns:a16="http://schemas.microsoft.com/office/drawing/2014/main" xmlns="" id="{10E26877-9D11-F8ED-3EBF-7F5F97FC43AE}"/>
              </a:ext>
            </a:extLst>
          </p:cNvPr>
          <p:cNvPicPr>
            <a:picLocks noChangeAspect="1"/>
          </p:cNvPicPr>
          <p:nvPr/>
        </p:nvPicPr>
        <p:blipFill>
          <a:blip r:embed="rId6"/>
          <a:stretch>
            <a:fillRect/>
          </a:stretch>
        </p:blipFill>
        <p:spPr>
          <a:xfrm>
            <a:off x="6675203" y="3316668"/>
            <a:ext cx="2057400" cy="657117"/>
          </a:xfrm>
          <a:prstGeom prst="rect">
            <a:avLst/>
          </a:prstGeom>
        </p:spPr>
      </p:pic>
      <p:pic>
        <p:nvPicPr>
          <p:cNvPr id="9" name="Picture 8">
            <a:extLst>
              <a:ext uri="{FF2B5EF4-FFF2-40B4-BE49-F238E27FC236}">
                <a16:creationId xmlns:a16="http://schemas.microsoft.com/office/drawing/2014/main" xmlns="" id="{1527C7B9-2E46-73D5-4C52-AB4CA33C6BE3}"/>
              </a:ext>
            </a:extLst>
          </p:cNvPr>
          <p:cNvPicPr>
            <a:picLocks noChangeAspect="1"/>
          </p:cNvPicPr>
          <p:nvPr/>
        </p:nvPicPr>
        <p:blipFill>
          <a:blip r:embed="rId7"/>
          <a:stretch>
            <a:fillRect/>
          </a:stretch>
        </p:blipFill>
        <p:spPr>
          <a:xfrm>
            <a:off x="4570994" y="568269"/>
            <a:ext cx="1348457" cy="2545742"/>
          </a:xfrm>
          <a:prstGeom prst="rect">
            <a:avLst/>
          </a:prstGeom>
        </p:spPr>
      </p:pic>
      <p:pic>
        <p:nvPicPr>
          <p:cNvPr id="11" name="Picture 10">
            <a:extLst>
              <a:ext uri="{FF2B5EF4-FFF2-40B4-BE49-F238E27FC236}">
                <a16:creationId xmlns:a16="http://schemas.microsoft.com/office/drawing/2014/main" xmlns="" id="{41F05185-18B0-598D-7059-ECC1FF75728D}"/>
              </a:ext>
            </a:extLst>
          </p:cNvPr>
          <p:cNvPicPr>
            <a:picLocks noChangeAspect="1"/>
          </p:cNvPicPr>
          <p:nvPr/>
        </p:nvPicPr>
        <p:blipFill>
          <a:blip r:embed="rId8"/>
          <a:stretch>
            <a:fillRect/>
          </a:stretch>
        </p:blipFill>
        <p:spPr>
          <a:xfrm>
            <a:off x="6778148" y="960889"/>
            <a:ext cx="552010" cy="1084764"/>
          </a:xfrm>
          <a:prstGeom prst="rect">
            <a:avLst/>
          </a:prstGeom>
        </p:spPr>
      </p:pic>
      <p:sp>
        <p:nvSpPr>
          <p:cNvPr id="18" name="Oval 17">
            <a:extLst>
              <a:ext uri="{FF2B5EF4-FFF2-40B4-BE49-F238E27FC236}">
                <a16:creationId xmlns:a16="http://schemas.microsoft.com/office/drawing/2014/main" xmlns="" id="{6B0619AD-08DB-BDE2-CC47-BBA6B8CEBF29}"/>
              </a:ext>
            </a:extLst>
          </p:cNvPr>
          <p:cNvSpPr/>
          <p:nvPr/>
        </p:nvSpPr>
        <p:spPr>
          <a:xfrm>
            <a:off x="7766525" y="1307441"/>
            <a:ext cx="473152" cy="604304"/>
          </a:xfrm>
          <a:prstGeom prst="ellipse">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xmlns="" id="{008CEE4F-AB72-C6AF-BE48-6329D77C6C53}"/>
              </a:ext>
            </a:extLst>
          </p:cNvPr>
          <p:cNvCxnSpPr>
            <a:cxnSpLocks/>
            <a:stCxn id="21" idx="0"/>
            <a:endCxn id="18" idx="0"/>
          </p:cNvCxnSpPr>
          <p:nvPr/>
        </p:nvCxnSpPr>
        <p:spPr>
          <a:xfrm>
            <a:off x="7072044" y="784637"/>
            <a:ext cx="931057" cy="5228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05505670-9CB9-AC26-C1A4-28168234AFB8}"/>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7200"/>
                    </a14:imgEffect>
                    <a14:imgEffect>
                      <a14:saturation sat="33000"/>
                    </a14:imgEffect>
                  </a14:imgLayer>
                </a14:imgProps>
              </a:ext>
            </a:extLst>
          </a:blip>
          <a:srcRect l="4927" r="31747"/>
          <a:stretch/>
        </p:blipFill>
        <p:spPr>
          <a:xfrm>
            <a:off x="2275886" y="2509837"/>
            <a:ext cx="2296011" cy="1931338"/>
          </a:xfrm>
          <a:prstGeom prst="rect">
            <a:avLst/>
          </a:prstGeom>
          <a:ln>
            <a:solidFill>
              <a:schemeClr val="tx2"/>
            </a:solidFill>
          </a:ln>
        </p:spPr>
      </p:pic>
      <p:sp>
        <p:nvSpPr>
          <p:cNvPr id="28" name="Oval 27">
            <a:extLst>
              <a:ext uri="{FF2B5EF4-FFF2-40B4-BE49-F238E27FC236}">
                <a16:creationId xmlns:a16="http://schemas.microsoft.com/office/drawing/2014/main" xmlns="" id="{B9CA676A-789E-6DC2-C52E-181709B91DF4}"/>
              </a:ext>
            </a:extLst>
          </p:cNvPr>
          <p:cNvSpPr/>
          <p:nvPr/>
        </p:nvSpPr>
        <p:spPr>
          <a:xfrm>
            <a:off x="2482675" y="1046039"/>
            <a:ext cx="240137" cy="604304"/>
          </a:xfrm>
          <a:prstGeom prst="ellipse">
            <a:avLst/>
          </a:prstGeom>
          <a:noFill/>
          <a:ln w="28575">
            <a:solidFill>
              <a:srgbClr val="FF39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xmlns="" id="{28E9A159-1463-1F80-84CD-B19A3C69B64B}"/>
              </a:ext>
            </a:extLst>
          </p:cNvPr>
          <p:cNvPicPr>
            <a:picLocks noChangeAspect="1"/>
          </p:cNvPicPr>
          <p:nvPr/>
        </p:nvPicPr>
        <p:blipFill rotWithShape="1">
          <a:blip r:embed="rId11">
            <a:extLst>
              <a:ext uri="{BEBA8EAE-BF5A-486C-A8C5-ECC9F3942E4B}">
                <a14:imgProps xmlns:a14="http://schemas.microsoft.com/office/drawing/2010/main">
                  <a14:imgLayer r:embed="rId12">
                    <a14:imgEffect>
                      <a14:colorTemperature colorTemp="7200"/>
                    </a14:imgEffect>
                    <a14:imgEffect>
                      <a14:saturation sat="33000"/>
                    </a14:imgEffect>
                  </a14:imgLayer>
                </a14:imgProps>
              </a:ext>
            </a:extLst>
          </a:blip>
          <a:srcRect l="17606" t="5975" r="66672"/>
          <a:stretch/>
        </p:blipFill>
        <p:spPr>
          <a:xfrm>
            <a:off x="102008" y="1023080"/>
            <a:ext cx="694813" cy="2484000"/>
          </a:xfrm>
          <a:prstGeom prst="rect">
            <a:avLst/>
          </a:prstGeom>
          <a:solidFill>
            <a:schemeClr val="bg1"/>
          </a:solidFill>
          <a:ln>
            <a:solidFill>
              <a:schemeClr val="tx2"/>
            </a:solidFill>
          </a:ln>
        </p:spPr>
      </p:pic>
      <p:pic>
        <p:nvPicPr>
          <p:cNvPr id="5" name="Picture 4">
            <a:extLst>
              <a:ext uri="{FF2B5EF4-FFF2-40B4-BE49-F238E27FC236}">
                <a16:creationId xmlns:a16="http://schemas.microsoft.com/office/drawing/2014/main" xmlns="" id="{DA5D3771-DCE2-09D9-61C6-C58DFE635996}"/>
              </a:ext>
            </a:extLst>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7200"/>
                    </a14:imgEffect>
                    <a14:imgEffect>
                      <a14:saturation sat="33000"/>
                    </a14:imgEffect>
                  </a14:imgLayer>
                </a14:imgProps>
              </a:ext>
            </a:extLst>
          </a:blip>
          <a:srcRect l="20481" t="5975" r="61154"/>
          <a:stretch/>
        </p:blipFill>
        <p:spPr>
          <a:xfrm>
            <a:off x="926677" y="1023080"/>
            <a:ext cx="786359" cy="2484000"/>
          </a:xfrm>
          <a:prstGeom prst="rect">
            <a:avLst/>
          </a:prstGeom>
          <a:ln>
            <a:solidFill>
              <a:schemeClr val="tx2"/>
            </a:solidFill>
          </a:ln>
        </p:spPr>
      </p:pic>
      <p:sp>
        <p:nvSpPr>
          <p:cNvPr id="29" name="Oval 28">
            <a:extLst>
              <a:ext uri="{FF2B5EF4-FFF2-40B4-BE49-F238E27FC236}">
                <a16:creationId xmlns:a16="http://schemas.microsoft.com/office/drawing/2014/main" xmlns="" id="{909491A5-1184-B0A8-D2AF-EEBE0C7F2AFC}"/>
              </a:ext>
            </a:extLst>
          </p:cNvPr>
          <p:cNvSpPr/>
          <p:nvPr/>
        </p:nvSpPr>
        <p:spPr>
          <a:xfrm>
            <a:off x="916109" y="1042051"/>
            <a:ext cx="716446" cy="2401149"/>
          </a:xfrm>
          <a:prstGeom prst="ellipse">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Connector 30">
            <a:extLst>
              <a:ext uri="{FF2B5EF4-FFF2-40B4-BE49-F238E27FC236}">
                <a16:creationId xmlns:a16="http://schemas.microsoft.com/office/drawing/2014/main" xmlns="" id="{7FD3E2C3-5F83-66E9-008E-CF66CB7252E9}"/>
              </a:ext>
            </a:extLst>
          </p:cNvPr>
          <p:cNvCxnSpPr>
            <a:cxnSpLocks/>
            <a:stCxn id="84" idx="4"/>
            <a:endCxn id="28" idx="4"/>
          </p:cNvCxnSpPr>
          <p:nvPr/>
        </p:nvCxnSpPr>
        <p:spPr>
          <a:xfrm flipV="1">
            <a:off x="1279505" y="1650343"/>
            <a:ext cx="1323239" cy="1856737"/>
          </a:xfrm>
          <a:prstGeom prst="line">
            <a:avLst/>
          </a:prstGeom>
          <a:ln w="19050">
            <a:solidFill>
              <a:srgbClr val="FF39FF"/>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E1B87A93-34A6-308B-5435-712B81F7253C}"/>
              </a:ext>
            </a:extLst>
          </p:cNvPr>
          <p:cNvCxnSpPr>
            <a:cxnSpLocks/>
            <a:stCxn id="84" idx="0"/>
            <a:endCxn id="28" idx="0"/>
          </p:cNvCxnSpPr>
          <p:nvPr/>
        </p:nvCxnSpPr>
        <p:spPr>
          <a:xfrm>
            <a:off x="1279505" y="1001445"/>
            <a:ext cx="1323239" cy="44594"/>
          </a:xfrm>
          <a:prstGeom prst="line">
            <a:avLst/>
          </a:prstGeom>
          <a:ln w="19050">
            <a:solidFill>
              <a:srgbClr val="FF39FF"/>
            </a:solidFill>
            <a:prstDash val="soli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92FEB7D6-4061-D09C-6766-708B93BAF390}"/>
              </a:ext>
            </a:extLst>
          </p:cNvPr>
          <p:cNvSpPr/>
          <p:nvPr/>
        </p:nvSpPr>
        <p:spPr>
          <a:xfrm>
            <a:off x="61127" y="4386597"/>
            <a:ext cx="8952668" cy="723275"/>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342900" indent="-342900">
              <a:spcBef>
                <a:spcPts val="300"/>
              </a:spcBef>
              <a:buClr>
                <a:srgbClr val="0070C0"/>
              </a:buClr>
              <a:buFont typeface="Wingdings" pitchFamily="2" charset="2"/>
              <a:buChar char="q"/>
            </a:pPr>
            <a:r>
              <a:rPr lang="en-GB" sz="12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HFS-FW Standard Module Customization preliminary design </a:t>
            </a: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 under assessment</a:t>
            </a:r>
          </a:p>
          <a:p>
            <a:pPr marL="342900" indent="-342900">
              <a:spcBef>
                <a:spcPts val="300"/>
              </a:spcBef>
              <a:buClr>
                <a:srgbClr val="0070C0"/>
              </a:buClr>
              <a:buFont typeface="Wingdings" pitchFamily="2" charset="2"/>
              <a:buChar char="q"/>
            </a:pP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rPr>
              <a:t>Critical </a:t>
            </a: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 </a:t>
            </a: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compatibility with </a:t>
            </a: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First Wall HFS Cooling System requirements</a:t>
            </a:r>
            <a:endPar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sym typeface="Wingdings" pitchFamily="2" charset="2"/>
            </a:endParaRPr>
          </a:p>
          <a:p>
            <a:pPr marL="342900" indent="-342900">
              <a:spcBef>
                <a:spcPts val="300"/>
              </a:spcBef>
              <a:buClr>
                <a:srgbClr val="0070C0"/>
              </a:buClr>
              <a:buFont typeface="Wingdings" pitchFamily="2" charset="2"/>
              <a:buChar char="q"/>
            </a:pP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rPr>
              <a:t>Critical </a:t>
            </a: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 </a:t>
            </a: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withstand plasma thermal load, neutron effects, EC stray radiation</a:t>
            </a:r>
          </a:p>
        </p:txBody>
      </p:sp>
      <p:sp>
        <p:nvSpPr>
          <p:cNvPr id="33" name="Rectangle 32">
            <a:extLst>
              <a:ext uri="{FF2B5EF4-FFF2-40B4-BE49-F238E27FC236}">
                <a16:creationId xmlns:a16="http://schemas.microsoft.com/office/drawing/2014/main" xmlns="" id="{44BA1F47-FBA7-2409-5228-4D46F220732D}"/>
              </a:ext>
            </a:extLst>
          </p:cNvPr>
          <p:cNvSpPr/>
          <p:nvPr/>
        </p:nvSpPr>
        <p:spPr>
          <a:xfrm>
            <a:off x="5553414" y="1083502"/>
            <a:ext cx="1235368" cy="76944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buClr>
                <a:srgbClr val="0070C0"/>
              </a:buClr>
            </a:pPr>
            <a:r>
              <a:rPr lang="en-GB" sz="1100" i="1" dirty="0">
                <a:solidFill>
                  <a:schemeClr val="tx1"/>
                </a:solidFill>
                <a:latin typeface="Century Gothic" panose="020B0502020202020204" pitchFamily="34" charset="0"/>
              </a:rPr>
              <a:t>Single </a:t>
            </a:r>
            <a:r>
              <a:rPr lang="en-GB" sz="1100" i="1" dirty="0">
                <a:solidFill>
                  <a:srgbClr val="FF0000"/>
                </a:solidFill>
                <a:latin typeface="Century Gothic" panose="020B0502020202020204" pitchFamily="34" charset="0"/>
              </a:rPr>
              <a:t>Wave Guide </a:t>
            </a:r>
            <a:r>
              <a:rPr lang="en-GB" sz="1100" i="1" dirty="0">
                <a:solidFill>
                  <a:schemeClr val="tx1"/>
                </a:solidFill>
                <a:latin typeface="Century Gothic" panose="020B0502020202020204" pitchFamily="34" charset="0"/>
              </a:rPr>
              <a:t>pair </a:t>
            </a:r>
            <a:r>
              <a:rPr lang="en-GB" sz="1100" i="1" dirty="0">
                <a:solidFill>
                  <a:schemeClr val="tx1"/>
                </a:solidFill>
                <a:latin typeface="Century Gothic" panose="020B0502020202020204" pitchFamily="34" charset="0"/>
                <a:sym typeface="Wingdings" pitchFamily="2" charset="2"/>
              </a:rPr>
              <a:t></a:t>
            </a:r>
            <a:r>
              <a:rPr lang="en-GB" sz="1100" i="1" dirty="0">
                <a:solidFill>
                  <a:schemeClr val="tx1"/>
                </a:solidFill>
                <a:latin typeface="Century Gothic" panose="020B0502020202020204" pitchFamily="34" charset="0"/>
              </a:rPr>
              <a:t> 3 LOS &amp; pairs of antennas</a:t>
            </a:r>
          </a:p>
        </p:txBody>
      </p:sp>
      <p:sp>
        <p:nvSpPr>
          <p:cNvPr id="38" name="Rectangle 37">
            <a:extLst>
              <a:ext uri="{FF2B5EF4-FFF2-40B4-BE49-F238E27FC236}">
                <a16:creationId xmlns:a16="http://schemas.microsoft.com/office/drawing/2014/main" xmlns="" id="{C77FB31D-7D24-AAA3-F3FA-AA53EAB3E5C1}"/>
              </a:ext>
            </a:extLst>
          </p:cNvPr>
          <p:cNvSpPr/>
          <p:nvPr/>
        </p:nvSpPr>
        <p:spPr>
          <a:xfrm>
            <a:off x="7072044" y="2116133"/>
            <a:ext cx="2026443" cy="64633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buClr>
                <a:srgbClr val="0070C0"/>
              </a:buClr>
            </a:pPr>
            <a:r>
              <a:rPr lang="en-GB" sz="1200" i="1" dirty="0">
                <a:solidFill>
                  <a:schemeClr val="tx1"/>
                </a:solidFill>
                <a:latin typeface="Century Gothic" panose="020B0502020202020204" pitchFamily="34" charset="0"/>
              </a:rPr>
              <a:t>Local modifications to create windows for the PPR LOS</a:t>
            </a:r>
          </a:p>
        </p:txBody>
      </p:sp>
      <p:sp>
        <p:nvSpPr>
          <p:cNvPr id="45" name="Rectangle 44">
            <a:extLst>
              <a:ext uri="{FF2B5EF4-FFF2-40B4-BE49-F238E27FC236}">
                <a16:creationId xmlns:a16="http://schemas.microsoft.com/office/drawing/2014/main" xmlns="" id="{F9188C17-D6DA-4F2A-57A0-5A5566A422E0}"/>
              </a:ext>
            </a:extLst>
          </p:cNvPr>
          <p:cNvSpPr/>
          <p:nvPr/>
        </p:nvSpPr>
        <p:spPr>
          <a:xfrm>
            <a:off x="0" y="3572408"/>
            <a:ext cx="2326404" cy="815608"/>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buClr>
                <a:srgbClr val="0070C0"/>
              </a:buClr>
            </a:pPr>
            <a:r>
              <a:rPr lang="en-GB" sz="1100" i="1" dirty="0">
                <a:solidFill>
                  <a:schemeClr val="tx1"/>
                </a:solidFill>
                <a:latin typeface="Century Gothic" panose="020B0502020202020204" pitchFamily="34" charset="0"/>
              </a:rPr>
              <a:t>Vertical Interferometer/Polarimeter </a:t>
            </a:r>
            <a:r>
              <a:rPr lang="en-GB" sz="1400" b="1" i="1" dirty="0">
                <a:solidFill>
                  <a:srgbClr val="FF0000"/>
                </a:solidFill>
                <a:latin typeface="Century Gothic" panose="020B0502020202020204" pitchFamily="34" charset="0"/>
              </a:rPr>
              <a:t>Corner Cube </a:t>
            </a:r>
            <a:r>
              <a:rPr lang="en-GB" sz="1100" i="1" dirty="0">
                <a:solidFill>
                  <a:schemeClr val="tx1"/>
                </a:solidFill>
                <a:latin typeface="Century Gothic" panose="020B0502020202020204" pitchFamily="34" charset="0"/>
              </a:rPr>
              <a:t>back reflectors </a:t>
            </a:r>
          </a:p>
        </p:txBody>
      </p:sp>
      <p:sp>
        <p:nvSpPr>
          <p:cNvPr id="48" name="Oval 47">
            <a:extLst>
              <a:ext uri="{FF2B5EF4-FFF2-40B4-BE49-F238E27FC236}">
                <a16:creationId xmlns:a16="http://schemas.microsoft.com/office/drawing/2014/main" xmlns="" id="{265E10EB-BA68-3FCE-A58A-C0FD62BBFF46}"/>
              </a:ext>
            </a:extLst>
          </p:cNvPr>
          <p:cNvSpPr/>
          <p:nvPr/>
        </p:nvSpPr>
        <p:spPr>
          <a:xfrm>
            <a:off x="2362607" y="3096407"/>
            <a:ext cx="240137" cy="735901"/>
          </a:xfrm>
          <a:prstGeom prst="ellipse">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xmlns="" id="{4E7E54BD-6EB9-0244-BB17-4C19F44289FA}"/>
              </a:ext>
            </a:extLst>
          </p:cNvPr>
          <p:cNvCxnSpPr>
            <a:cxnSpLocks/>
            <a:stCxn id="29" idx="4"/>
            <a:endCxn id="48" idx="4"/>
          </p:cNvCxnSpPr>
          <p:nvPr/>
        </p:nvCxnSpPr>
        <p:spPr>
          <a:xfrm>
            <a:off x="1274332" y="3443200"/>
            <a:ext cx="1208344" cy="389108"/>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264A4B25-5AC4-6D18-F972-CB83F332F436}"/>
              </a:ext>
            </a:extLst>
          </p:cNvPr>
          <p:cNvCxnSpPr>
            <a:cxnSpLocks/>
            <a:stCxn id="5" idx="0"/>
            <a:endCxn id="48" idx="0"/>
          </p:cNvCxnSpPr>
          <p:nvPr/>
        </p:nvCxnSpPr>
        <p:spPr>
          <a:xfrm>
            <a:off x="1319857" y="1023080"/>
            <a:ext cx="1162819" cy="2073327"/>
          </a:xfrm>
          <a:prstGeom prst="line">
            <a:avLst/>
          </a:prstGeom>
          <a:ln w="19050">
            <a:solidFill>
              <a:schemeClr val="accent1"/>
            </a:solidFill>
            <a:prstDash val="soli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xmlns="" id="{574C72C0-E0B4-E332-86ED-D75B64547722}"/>
              </a:ext>
            </a:extLst>
          </p:cNvPr>
          <p:cNvSpPr/>
          <p:nvPr/>
        </p:nvSpPr>
        <p:spPr>
          <a:xfrm>
            <a:off x="4647805" y="3933438"/>
            <a:ext cx="4459424" cy="430887"/>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buClr>
                <a:srgbClr val="0070C0"/>
              </a:buClr>
            </a:pPr>
            <a:r>
              <a:rPr lang="en-GB" sz="1100" i="1" dirty="0">
                <a:solidFill>
                  <a:schemeClr val="tx1"/>
                </a:solidFill>
                <a:latin typeface="Century Gothic" panose="020B0502020202020204" pitchFamily="34" charset="0"/>
              </a:rPr>
              <a:t>Thermal bridge replacing a cooling tube of the standard module</a:t>
            </a:r>
          </a:p>
        </p:txBody>
      </p:sp>
      <p:grpSp>
        <p:nvGrpSpPr>
          <p:cNvPr id="79" name="Group 78">
            <a:extLst>
              <a:ext uri="{FF2B5EF4-FFF2-40B4-BE49-F238E27FC236}">
                <a16:creationId xmlns:a16="http://schemas.microsoft.com/office/drawing/2014/main" xmlns="" id="{95603B38-08FF-A874-C8C9-6879E8762F17}"/>
              </a:ext>
            </a:extLst>
          </p:cNvPr>
          <p:cNvGrpSpPr/>
          <p:nvPr/>
        </p:nvGrpSpPr>
        <p:grpSpPr>
          <a:xfrm>
            <a:off x="6136144" y="2439298"/>
            <a:ext cx="2697463" cy="1510490"/>
            <a:chOff x="5560409" y="2480483"/>
            <a:chExt cx="2697463" cy="1510490"/>
          </a:xfrm>
        </p:grpSpPr>
        <p:grpSp>
          <p:nvGrpSpPr>
            <p:cNvPr id="78" name="Group 77">
              <a:extLst>
                <a:ext uri="{FF2B5EF4-FFF2-40B4-BE49-F238E27FC236}">
                  <a16:creationId xmlns:a16="http://schemas.microsoft.com/office/drawing/2014/main" xmlns="" id="{42184F22-218F-B1DB-45E5-1BA5F0971B72}"/>
                </a:ext>
              </a:extLst>
            </p:cNvPr>
            <p:cNvGrpSpPr/>
            <p:nvPr/>
          </p:nvGrpSpPr>
          <p:grpSpPr>
            <a:xfrm>
              <a:off x="5560409" y="2480483"/>
              <a:ext cx="2697463" cy="1510490"/>
              <a:chOff x="5560409" y="2480483"/>
              <a:chExt cx="2697463" cy="1510490"/>
            </a:xfrm>
          </p:grpSpPr>
          <p:sp>
            <p:nvSpPr>
              <p:cNvPr id="71" name="Oval 70">
                <a:extLst>
                  <a:ext uri="{FF2B5EF4-FFF2-40B4-BE49-F238E27FC236}">
                    <a16:creationId xmlns:a16="http://schemas.microsoft.com/office/drawing/2014/main" xmlns="" id="{C75710E8-D546-E9C6-F8D8-C68E91517F02}"/>
                  </a:ext>
                </a:extLst>
              </p:cNvPr>
              <p:cNvSpPr/>
              <p:nvPr/>
            </p:nvSpPr>
            <p:spPr>
              <a:xfrm>
                <a:off x="5998464" y="3166587"/>
                <a:ext cx="2259408" cy="824386"/>
              </a:xfrm>
              <a:prstGeom prst="ellipse">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xmlns="" id="{26D0ED54-94CC-A9DD-7991-00F1451A5221}"/>
                  </a:ext>
                </a:extLst>
              </p:cNvPr>
              <p:cNvSpPr/>
              <p:nvPr/>
            </p:nvSpPr>
            <p:spPr>
              <a:xfrm>
                <a:off x="5560409" y="2480483"/>
                <a:ext cx="250069" cy="1349400"/>
              </a:xfrm>
              <a:prstGeom prst="ellipse">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3" name="Straight Connector 72">
                <a:extLst>
                  <a:ext uri="{FF2B5EF4-FFF2-40B4-BE49-F238E27FC236}">
                    <a16:creationId xmlns:a16="http://schemas.microsoft.com/office/drawing/2014/main" xmlns="" id="{2F25E873-3698-159A-A6F9-95E59B6E5E37}"/>
                  </a:ext>
                </a:extLst>
              </p:cNvPr>
              <p:cNvCxnSpPr>
                <a:cxnSpLocks/>
                <a:stCxn id="72" idx="0"/>
                <a:endCxn id="71" idx="0"/>
              </p:cNvCxnSpPr>
              <p:nvPr/>
            </p:nvCxnSpPr>
            <p:spPr>
              <a:xfrm>
                <a:off x="5685444" y="2480483"/>
                <a:ext cx="1442724" cy="68610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xmlns="" id="{1FAF4114-402E-4511-083A-E6927F7123CB}"/>
                </a:ext>
              </a:extLst>
            </p:cNvPr>
            <p:cNvCxnSpPr>
              <a:cxnSpLocks/>
              <a:stCxn id="72" idx="4"/>
              <a:endCxn id="71" idx="4"/>
            </p:cNvCxnSpPr>
            <p:nvPr/>
          </p:nvCxnSpPr>
          <p:spPr>
            <a:xfrm>
              <a:off x="5685444" y="3829883"/>
              <a:ext cx="1442724" cy="16109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4" name="Oval 83">
            <a:extLst>
              <a:ext uri="{FF2B5EF4-FFF2-40B4-BE49-F238E27FC236}">
                <a16:creationId xmlns:a16="http://schemas.microsoft.com/office/drawing/2014/main" xmlns="" id="{69173279-015F-C68C-608F-AA36ED7D848A}"/>
              </a:ext>
            </a:extLst>
          </p:cNvPr>
          <p:cNvSpPr/>
          <p:nvPr/>
        </p:nvSpPr>
        <p:spPr>
          <a:xfrm>
            <a:off x="886326" y="1001445"/>
            <a:ext cx="786358" cy="2505635"/>
          </a:xfrm>
          <a:prstGeom prst="ellipse">
            <a:avLst/>
          </a:prstGeom>
          <a:noFill/>
          <a:ln w="28575">
            <a:solidFill>
              <a:srgbClr val="FF39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0CAB9FAF-72EB-6012-6721-2E527D220838}"/>
              </a:ext>
            </a:extLst>
          </p:cNvPr>
          <p:cNvSpPr/>
          <p:nvPr/>
        </p:nvSpPr>
        <p:spPr>
          <a:xfrm>
            <a:off x="4953504" y="85581"/>
            <a:ext cx="4194547" cy="523220"/>
          </a:xfrm>
          <a:prstGeom prst="rect">
            <a:avLst/>
          </a:prstGeom>
          <a:solidFill>
            <a:schemeClr val="accent4">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buClr>
                <a:srgbClr val="0070C0"/>
              </a:buClr>
            </a:pPr>
            <a:r>
              <a:rPr lang="en-GB" sz="1400" b="1" i="1" dirty="0">
                <a:solidFill>
                  <a:srgbClr val="0070C0"/>
                </a:solidFill>
                <a:effectLst/>
                <a:latin typeface="Century Gothic" panose="020B0502020202020204" pitchFamily="34" charset="0"/>
              </a:rPr>
              <a:t>Plasma Position Reflectometer (PPR)</a:t>
            </a:r>
          </a:p>
          <a:p>
            <a:pPr marL="285750" indent="-285750" algn="ctr">
              <a:buClr>
                <a:srgbClr val="0070C0"/>
              </a:buClr>
              <a:buFont typeface="Wingdings" pitchFamily="2" charset="2"/>
              <a:buChar char="q"/>
            </a:pPr>
            <a:r>
              <a:rPr lang="en-GB" sz="1400" b="1" i="1" dirty="0">
                <a:solidFill>
                  <a:srgbClr val="FF0000"/>
                </a:solidFill>
                <a:latin typeface="Century Gothic" panose="020B0502020202020204" pitchFamily="34" charset="0"/>
              </a:rPr>
              <a:t>Sector 10</a:t>
            </a:r>
            <a:endParaRPr lang="en-GB" sz="1400" b="1" dirty="0">
              <a:solidFill>
                <a:srgbClr val="FF0000"/>
              </a:solidFill>
              <a:effectLst/>
              <a:latin typeface="Century Gothic" panose="020B0502020202020204" pitchFamily="34" charset="0"/>
            </a:endParaRPr>
          </a:p>
        </p:txBody>
      </p:sp>
      <p:sp>
        <p:nvSpPr>
          <p:cNvPr id="21" name="Oval 20">
            <a:extLst>
              <a:ext uri="{FF2B5EF4-FFF2-40B4-BE49-F238E27FC236}">
                <a16:creationId xmlns:a16="http://schemas.microsoft.com/office/drawing/2014/main" xmlns="" id="{BD5924CD-8120-93EC-6B7E-DD003D0B9AAC}"/>
              </a:ext>
            </a:extLst>
          </p:cNvPr>
          <p:cNvSpPr/>
          <p:nvPr/>
        </p:nvSpPr>
        <p:spPr>
          <a:xfrm>
            <a:off x="6744998" y="784637"/>
            <a:ext cx="654092" cy="1431760"/>
          </a:xfrm>
          <a:prstGeom prst="ellipse">
            <a:avLst/>
          </a:prstGeom>
          <a:noFill/>
          <a:ln w="2857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Connector 24">
            <a:extLst>
              <a:ext uri="{FF2B5EF4-FFF2-40B4-BE49-F238E27FC236}">
                <a16:creationId xmlns:a16="http://schemas.microsoft.com/office/drawing/2014/main" xmlns="" id="{48041A6B-869E-C395-E071-04CB1AC9FD8D}"/>
              </a:ext>
            </a:extLst>
          </p:cNvPr>
          <p:cNvCxnSpPr>
            <a:cxnSpLocks/>
            <a:stCxn id="21" idx="4"/>
            <a:endCxn id="18" idx="4"/>
          </p:cNvCxnSpPr>
          <p:nvPr/>
        </p:nvCxnSpPr>
        <p:spPr>
          <a:xfrm flipV="1">
            <a:off x="7072044" y="1911745"/>
            <a:ext cx="931057" cy="30465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DB990A7E-D67E-E172-6BD1-62EDD4A6A666}"/>
              </a:ext>
            </a:extLst>
          </p:cNvPr>
          <p:cNvSpPr/>
          <p:nvPr/>
        </p:nvSpPr>
        <p:spPr>
          <a:xfrm>
            <a:off x="79173" y="85581"/>
            <a:ext cx="4760246" cy="523220"/>
          </a:xfrm>
          <a:prstGeom prst="rect">
            <a:avLst/>
          </a:prstGeom>
          <a:solidFill>
            <a:schemeClr val="accent6">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36000" algn="ctr">
              <a:buClr>
                <a:srgbClr val="0070C0"/>
              </a:buClr>
            </a:pPr>
            <a:r>
              <a:rPr lang="en-GB" sz="1400" b="1" i="1" dirty="0">
                <a:solidFill>
                  <a:srgbClr val="0070C0"/>
                </a:solidFill>
                <a:effectLst/>
                <a:latin typeface="Century Gothic" panose="020B0502020202020204" pitchFamily="34" charset="0"/>
              </a:rPr>
              <a:t>Vertical Interferometer/Polarimeter and Z</a:t>
            </a:r>
            <a:r>
              <a:rPr lang="en-GB" sz="1400" b="1" i="1" baseline="-25000" dirty="0">
                <a:solidFill>
                  <a:srgbClr val="0070C0"/>
                </a:solidFill>
                <a:effectLst/>
                <a:latin typeface="Century Gothic" panose="020B0502020202020204" pitchFamily="34" charset="0"/>
              </a:rPr>
              <a:t>eff</a:t>
            </a:r>
            <a:r>
              <a:rPr lang="en-GB" sz="1400" b="1" i="1" dirty="0">
                <a:solidFill>
                  <a:srgbClr val="0070C0"/>
                </a:solidFill>
                <a:effectLst/>
                <a:latin typeface="Century Gothic" panose="020B0502020202020204" pitchFamily="34" charset="0"/>
              </a:rPr>
              <a:t> profile</a:t>
            </a:r>
          </a:p>
          <a:p>
            <a:pPr marL="36000" indent="-285750" algn="ctr">
              <a:buClr>
                <a:srgbClr val="0070C0"/>
              </a:buClr>
              <a:buFont typeface="Wingdings" pitchFamily="2" charset="2"/>
              <a:buChar char="q"/>
            </a:pPr>
            <a:r>
              <a:rPr lang="en-GB" sz="1400" b="1" i="1" dirty="0">
                <a:solidFill>
                  <a:srgbClr val="FF0000"/>
                </a:solidFill>
                <a:latin typeface="Century Gothic" panose="020B0502020202020204" pitchFamily="34" charset="0"/>
              </a:rPr>
              <a:t>Sector 3</a:t>
            </a:r>
            <a:endParaRPr lang="en-GB" sz="1400" b="1" dirty="0">
              <a:solidFill>
                <a:srgbClr val="FF0000"/>
              </a:solidFill>
              <a:effectLst/>
              <a:latin typeface="Century Gothic" panose="020B0502020202020204" pitchFamily="34" charset="0"/>
            </a:endParaRPr>
          </a:p>
        </p:txBody>
      </p:sp>
    </p:spTree>
    <p:extLst>
      <p:ext uri="{BB962C8B-B14F-4D97-AF65-F5344CB8AC3E}">
        <p14:creationId xmlns:p14="http://schemas.microsoft.com/office/powerpoint/2010/main" val="3948088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1A7EA5DB-66DB-ADC7-891B-50A7F06BC9AA}"/>
              </a:ext>
            </a:extLst>
          </p:cNvPr>
          <p:cNvSpPr>
            <a:spLocks noGrp="1"/>
          </p:cNvSpPr>
          <p:nvPr>
            <p:ph type="title" idx="4294967295"/>
          </p:nvPr>
        </p:nvSpPr>
        <p:spPr>
          <a:xfrm>
            <a:off x="593775" y="0"/>
            <a:ext cx="8420956" cy="421049"/>
          </a:xfrm>
          <a:solidFill>
            <a:schemeClr val="accent1"/>
          </a:solidFill>
        </p:spPr>
        <p:txBody>
          <a:bodyPr>
            <a:noAutofit/>
          </a:bodyPr>
          <a:lstStyle/>
          <a:p>
            <a:r>
              <a:rPr lang="en-GB" sz="2000" dirty="0">
                <a:solidFill>
                  <a:schemeClr val="bg1"/>
                </a:solidFill>
                <a:latin typeface="Century Gothic" panose="020B0502020202020204" pitchFamily="34" charset="0"/>
              </a:rPr>
              <a:t>Divertor Test module diagnostic </a:t>
            </a:r>
            <a:r>
              <a:rPr lang="en-GB" sz="2000" dirty="0" smtClean="0">
                <a:solidFill>
                  <a:schemeClr val="bg1"/>
                </a:solidFill>
                <a:latin typeface="Century Gothic" panose="020B0502020202020204" pitchFamily="34" charset="0"/>
              </a:rPr>
              <a:t>instrumentation</a:t>
            </a:r>
            <a:endParaRPr lang="en-GB" sz="2000" dirty="0">
              <a:solidFill>
                <a:schemeClr val="bg1"/>
              </a:solidFill>
              <a:latin typeface="Century Gothic" panose="020B0502020202020204" pitchFamily="34" charset="0"/>
            </a:endParaRPr>
          </a:p>
        </p:txBody>
      </p:sp>
      <p:grpSp>
        <p:nvGrpSpPr>
          <p:cNvPr id="90" name="Group 89">
            <a:extLst>
              <a:ext uri="{FF2B5EF4-FFF2-40B4-BE49-F238E27FC236}">
                <a16:creationId xmlns:a16="http://schemas.microsoft.com/office/drawing/2014/main" xmlns="" id="{5633AB32-7611-4B90-A5A2-09ABEF13BBFF}"/>
              </a:ext>
            </a:extLst>
          </p:cNvPr>
          <p:cNvGrpSpPr>
            <a:grpSpLocks noChangeAspect="1"/>
          </p:cNvGrpSpPr>
          <p:nvPr/>
        </p:nvGrpSpPr>
        <p:grpSpPr>
          <a:xfrm>
            <a:off x="4893258" y="3308866"/>
            <a:ext cx="3902822" cy="1385369"/>
            <a:chOff x="288966" y="1276634"/>
            <a:chExt cx="7760727" cy="2754794"/>
          </a:xfrm>
        </p:grpSpPr>
        <p:pic>
          <p:nvPicPr>
            <p:cNvPr id="91" name="Picture 90" descr="A screenshot of a computer&#10;&#10;Description automatically generated">
              <a:extLst>
                <a:ext uri="{FF2B5EF4-FFF2-40B4-BE49-F238E27FC236}">
                  <a16:creationId xmlns:a16="http://schemas.microsoft.com/office/drawing/2014/main" xmlns="" id="{A052D775-AA58-A9CD-BA0B-451DE6EE8669}"/>
                </a:ext>
              </a:extLst>
            </p:cNvPr>
            <p:cNvPicPr>
              <a:picLocks noChangeAspect="1"/>
            </p:cNvPicPr>
            <p:nvPr/>
          </p:nvPicPr>
          <p:blipFill rotWithShape="1">
            <a:blip r:embed="rId3"/>
            <a:srcRect b="9960"/>
            <a:stretch/>
          </p:blipFill>
          <p:spPr>
            <a:xfrm>
              <a:off x="288966" y="1276634"/>
              <a:ext cx="3530509" cy="2754794"/>
            </a:xfrm>
            <a:prstGeom prst="rect">
              <a:avLst/>
            </a:prstGeom>
            <a:solidFill>
              <a:schemeClr val="bg1"/>
            </a:solidFill>
            <a:ln>
              <a:solidFill>
                <a:schemeClr val="accent1"/>
              </a:solidFill>
            </a:ln>
          </p:spPr>
        </p:pic>
        <p:pic>
          <p:nvPicPr>
            <p:cNvPr id="92" name="Picture 91" descr="A close-up of a curved object&#10;&#10;Description automatically generated">
              <a:extLst>
                <a:ext uri="{FF2B5EF4-FFF2-40B4-BE49-F238E27FC236}">
                  <a16:creationId xmlns:a16="http://schemas.microsoft.com/office/drawing/2014/main" xmlns="" id="{417D8AFD-5B4A-3EA2-DC5C-E5984655DF2A}"/>
                </a:ext>
              </a:extLst>
            </p:cNvPr>
            <p:cNvPicPr>
              <a:picLocks noChangeAspect="1"/>
            </p:cNvPicPr>
            <p:nvPr/>
          </p:nvPicPr>
          <p:blipFill>
            <a:blip r:embed="rId4"/>
            <a:stretch>
              <a:fillRect/>
            </a:stretch>
          </p:blipFill>
          <p:spPr>
            <a:xfrm>
              <a:off x="4037073" y="1313222"/>
              <a:ext cx="4012620" cy="2500074"/>
            </a:xfrm>
            <a:prstGeom prst="rect">
              <a:avLst/>
            </a:prstGeom>
            <a:solidFill>
              <a:schemeClr val="bg1"/>
            </a:solidFill>
            <a:ln>
              <a:solidFill>
                <a:schemeClr val="accent1"/>
              </a:solidFill>
            </a:ln>
          </p:spPr>
        </p:pic>
      </p:grpSp>
      <p:pic>
        <p:nvPicPr>
          <p:cNvPr id="93" name="Picture 92" descr="A close-up of a wire&#10;&#10;Description automatically generated">
            <a:extLst>
              <a:ext uri="{FF2B5EF4-FFF2-40B4-BE49-F238E27FC236}">
                <a16:creationId xmlns:a16="http://schemas.microsoft.com/office/drawing/2014/main" xmlns="" id="{423722DC-6522-8E06-D605-31C78BC64E56}"/>
              </a:ext>
            </a:extLst>
          </p:cNvPr>
          <p:cNvPicPr>
            <a:picLocks noChangeAspect="1"/>
          </p:cNvPicPr>
          <p:nvPr/>
        </p:nvPicPr>
        <p:blipFill>
          <a:blip r:embed="rId5"/>
          <a:stretch>
            <a:fillRect/>
          </a:stretch>
        </p:blipFill>
        <p:spPr>
          <a:xfrm>
            <a:off x="91187" y="3391429"/>
            <a:ext cx="2159620" cy="1258031"/>
          </a:xfrm>
          <a:prstGeom prst="rect">
            <a:avLst/>
          </a:prstGeom>
        </p:spPr>
      </p:pic>
      <p:grpSp>
        <p:nvGrpSpPr>
          <p:cNvPr id="2" name="Group 1">
            <a:extLst>
              <a:ext uri="{FF2B5EF4-FFF2-40B4-BE49-F238E27FC236}">
                <a16:creationId xmlns:a16="http://schemas.microsoft.com/office/drawing/2014/main" xmlns="" id="{23BC85BA-30E1-8A8F-B3B3-F155AE706897}"/>
              </a:ext>
            </a:extLst>
          </p:cNvPr>
          <p:cNvGrpSpPr>
            <a:grpSpLocks noChangeAspect="1"/>
          </p:cNvGrpSpPr>
          <p:nvPr/>
        </p:nvGrpSpPr>
        <p:grpSpPr>
          <a:xfrm>
            <a:off x="4031673" y="388841"/>
            <a:ext cx="4983058" cy="2178267"/>
            <a:chOff x="1964710" y="849301"/>
            <a:chExt cx="8981330" cy="3926051"/>
          </a:xfrm>
        </p:grpSpPr>
        <p:pic>
          <p:nvPicPr>
            <p:cNvPr id="5" name="Picture 4">
              <a:extLst>
                <a:ext uri="{FF2B5EF4-FFF2-40B4-BE49-F238E27FC236}">
                  <a16:creationId xmlns:a16="http://schemas.microsoft.com/office/drawing/2014/main" xmlns="" id="{895CACF8-0B48-E773-6232-EBCA7433F6CB}"/>
                </a:ext>
              </a:extLst>
            </p:cNvPr>
            <p:cNvPicPr>
              <a:picLocks noChangeAspect="1"/>
            </p:cNvPicPr>
            <p:nvPr/>
          </p:nvPicPr>
          <p:blipFill>
            <a:blip r:embed="rId6"/>
            <a:stretch>
              <a:fillRect/>
            </a:stretch>
          </p:blipFill>
          <p:spPr>
            <a:xfrm>
              <a:off x="6259946" y="1327087"/>
              <a:ext cx="3649573" cy="2782286"/>
            </a:xfrm>
            <a:prstGeom prst="rect">
              <a:avLst/>
            </a:prstGeom>
          </p:spPr>
        </p:pic>
        <p:sp>
          <p:nvSpPr>
            <p:cNvPr id="6" name="Oval 5">
              <a:extLst>
                <a:ext uri="{FF2B5EF4-FFF2-40B4-BE49-F238E27FC236}">
                  <a16:creationId xmlns:a16="http://schemas.microsoft.com/office/drawing/2014/main" xmlns="" id="{6F4EC0DE-E5A1-D38D-04A6-12AF88EEB2E0}"/>
                </a:ext>
              </a:extLst>
            </p:cNvPr>
            <p:cNvSpPr/>
            <p:nvPr/>
          </p:nvSpPr>
          <p:spPr>
            <a:xfrm>
              <a:off x="7717006" y="2114133"/>
              <a:ext cx="601191" cy="977022"/>
            </a:xfrm>
            <a:prstGeom prst="ellipse">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800">
                <a:latin typeface="Century Gothic" panose="020B0502020202020204" pitchFamily="34" charset="0"/>
              </a:endParaRPr>
            </a:p>
          </p:txBody>
        </p:sp>
        <p:pic>
          <p:nvPicPr>
            <p:cNvPr id="9" name="Picture 8">
              <a:extLst>
                <a:ext uri="{FF2B5EF4-FFF2-40B4-BE49-F238E27FC236}">
                  <a16:creationId xmlns:a16="http://schemas.microsoft.com/office/drawing/2014/main" xmlns="" id="{8D909131-41CE-7552-E8BA-848AF7F47C9D}"/>
                </a:ext>
              </a:extLst>
            </p:cNvPr>
            <p:cNvPicPr>
              <a:picLocks noChangeAspect="1"/>
            </p:cNvPicPr>
            <p:nvPr/>
          </p:nvPicPr>
          <p:blipFill rotWithShape="1">
            <a:blip r:embed="rId7"/>
            <a:srcRect l="5027" t="3661" r="5425" b="5953"/>
            <a:stretch/>
          </p:blipFill>
          <p:spPr>
            <a:xfrm>
              <a:off x="2489298" y="1473036"/>
              <a:ext cx="3490618" cy="2490387"/>
            </a:xfrm>
            <a:prstGeom prst="rect">
              <a:avLst/>
            </a:prstGeom>
          </p:spPr>
        </p:pic>
        <p:cxnSp>
          <p:nvCxnSpPr>
            <p:cNvPr id="11" name="Straight Arrow Connector 10">
              <a:extLst>
                <a:ext uri="{FF2B5EF4-FFF2-40B4-BE49-F238E27FC236}">
                  <a16:creationId xmlns:a16="http://schemas.microsoft.com/office/drawing/2014/main" xmlns="" id="{22CEBEBF-D87D-DB9D-06AA-3D1F6D2715D0}"/>
                </a:ext>
              </a:extLst>
            </p:cNvPr>
            <p:cNvCxnSpPr>
              <a:cxnSpLocks/>
              <a:stCxn id="10" idx="2"/>
              <a:endCxn id="6" idx="1"/>
            </p:cNvCxnSpPr>
            <p:nvPr/>
          </p:nvCxnSpPr>
          <p:spPr>
            <a:xfrm>
              <a:off x="6455375" y="1320820"/>
              <a:ext cx="1349673" cy="93639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4D06FC48-4D32-CEEE-DD36-468F6AF63DB1}"/>
                </a:ext>
              </a:extLst>
            </p:cNvPr>
            <p:cNvSpPr txBox="1"/>
            <p:nvPr/>
          </p:nvSpPr>
          <p:spPr>
            <a:xfrm>
              <a:off x="2359556" y="3998733"/>
              <a:ext cx="8586484" cy="776619"/>
            </a:xfrm>
            <a:prstGeom prst="rect">
              <a:avLst/>
            </a:prstGeom>
            <a:solidFill>
              <a:schemeClr val="bg1"/>
            </a:solidFill>
            <a:ln>
              <a:solidFill>
                <a:srgbClr val="0070C0"/>
              </a:solidFill>
            </a:ln>
          </p:spPr>
          <p:txBody>
            <a:bodyPr wrap="square" rtlCol="0">
              <a:spAutoFit/>
            </a:bodyPr>
            <a:lstStyle>
              <a:defPPr>
                <a:defRPr lang="it-IT"/>
              </a:defPPr>
              <a:lvl1pPr>
                <a:defRPr sz="1100" i="1">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US" b="1" dirty="0">
                  <a:solidFill>
                    <a:schemeClr val="tx1"/>
                  </a:solidFill>
                  <a:latin typeface="Century Gothic" panose="020B0502020202020204" pitchFamily="34" charset="0"/>
                </a:rPr>
                <a:t>Partial Rogowski coils </a:t>
              </a:r>
              <a:r>
                <a:rPr lang="en-US" dirty="0">
                  <a:solidFill>
                    <a:schemeClr val="tx1"/>
                  </a:solidFill>
                  <a:latin typeface="Century Gothic" panose="020B0502020202020204" pitchFamily="34" charset="0"/>
                </a:rPr>
                <a:t>around divertor cassette structure (</a:t>
              </a:r>
              <a:r>
                <a:rPr lang="en-US" b="1" dirty="0">
                  <a:solidFill>
                    <a:schemeClr val="tx1"/>
                  </a:solidFill>
                  <a:latin typeface="Century Gothic" panose="020B0502020202020204" pitchFamily="34" charset="0"/>
                </a:rPr>
                <a:t>poloidal current measurement</a:t>
              </a:r>
              <a:r>
                <a:rPr lang="en-US" dirty="0">
                  <a:solidFill>
                    <a:schemeClr val="tx1"/>
                  </a:solidFill>
                  <a:latin typeface="Century Gothic" panose="020B0502020202020204" pitchFamily="34" charset="0"/>
                </a:rPr>
                <a:t>)</a:t>
              </a:r>
              <a:endParaRPr lang="x-none" dirty="0">
                <a:solidFill>
                  <a:schemeClr val="tx1"/>
                </a:solidFill>
                <a:latin typeface="Century Gothic" panose="020B0502020202020204" pitchFamily="34" charset="0"/>
              </a:endParaRPr>
            </a:p>
          </p:txBody>
        </p:sp>
        <p:sp>
          <p:nvSpPr>
            <p:cNvPr id="10" name="TextBox 9">
              <a:extLst>
                <a:ext uri="{FF2B5EF4-FFF2-40B4-BE49-F238E27FC236}">
                  <a16:creationId xmlns:a16="http://schemas.microsoft.com/office/drawing/2014/main" xmlns="" id="{554BB6F9-D88F-5B24-6B64-262517EEC17D}"/>
                </a:ext>
              </a:extLst>
            </p:cNvPr>
            <p:cNvSpPr txBox="1"/>
            <p:nvPr/>
          </p:nvSpPr>
          <p:spPr>
            <a:xfrm>
              <a:off x="1964710" y="849301"/>
              <a:ext cx="8981330" cy="471519"/>
            </a:xfrm>
            <a:prstGeom prst="rect">
              <a:avLst/>
            </a:prstGeom>
            <a:solidFill>
              <a:schemeClr val="bg1"/>
            </a:solidFill>
            <a:ln>
              <a:solidFill>
                <a:srgbClr val="0070C0"/>
              </a:solidFill>
            </a:ln>
          </p:spPr>
          <p:txBody>
            <a:bodyPr wrap="square" rtlCol="0">
              <a:spAutoFit/>
            </a:bodyPr>
            <a:lstStyle>
              <a:defPPr>
                <a:defRPr lang="it-IT"/>
              </a:defPPr>
              <a:lvl1pPr>
                <a:defRPr sz="1100" b="1" i="1">
                  <a:latin typeface="Century Gothic" panose="020B0502020202020204" pitchFamily="34" charset="0"/>
                  <a:ea typeface="Segoe UI Historic" panose="020B0502040204020203" pitchFamily="34" charset="0"/>
                  <a:cs typeface="Segoe UI Historic" panose="020B0502040204020203" pitchFamily="34" charset="0"/>
                </a:defRPr>
              </a:lvl1pPr>
            </a:lstStyle>
            <a:p>
              <a:r>
                <a:rPr lang="en-US" b="0" dirty="0"/>
                <a:t>Measurements </a:t>
              </a:r>
              <a:r>
                <a:rPr lang="en-US" b="0" dirty="0">
                  <a:sym typeface="Wingdings" pitchFamily="2" charset="2"/>
                </a:rPr>
                <a:t> </a:t>
              </a:r>
              <a:r>
                <a:rPr lang="en-US" b="0" dirty="0"/>
                <a:t>in contact points between cassette and divertor rail</a:t>
              </a:r>
              <a:endParaRPr lang="x-none" b="0" dirty="0"/>
            </a:p>
          </p:txBody>
        </p:sp>
      </p:grpSp>
      <p:sp>
        <p:nvSpPr>
          <p:cNvPr id="12" name="Rectangle 11">
            <a:extLst>
              <a:ext uri="{FF2B5EF4-FFF2-40B4-BE49-F238E27FC236}">
                <a16:creationId xmlns:a16="http://schemas.microsoft.com/office/drawing/2014/main" xmlns="" id="{1FDF6024-9784-215E-C218-F950F3CA5F94}"/>
              </a:ext>
            </a:extLst>
          </p:cNvPr>
          <p:cNvSpPr/>
          <p:nvPr/>
        </p:nvSpPr>
        <p:spPr>
          <a:xfrm>
            <a:off x="55352" y="2596536"/>
            <a:ext cx="8959379" cy="307777"/>
          </a:xfrm>
          <a:prstGeom prst="rect">
            <a:avLst/>
          </a:prstGeom>
          <a:solidFill>
            <a:schemeClr val="accent6">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r>
              <a:rPr lang="en-GB" sz="1400" b="1" i="1" dirty="0">
                <a:solidFill>
                  <a:srgbClr val="0070C0"/>
                </a:solidFill>
                <a:latin typeface="Century Gothic" panose="020B0502020202020204" pitchFamily="34" charset="0"/>
              </a:rPr>
              <a:t>Magnetic sensors</a:t>
            </a:r>
          </a:p>
        </p:txBody>
      </p:sp>
      <p:sp>
        <p:nvSpPr>
          <p:cNvPr id="15" name="Rectangle 14">
            <a:extLst>
              <a:ext uri="{FF2B5EF4-FFF2-40B4-BE49-F238E27FC236}">
                <a16:creationId xmlns:a16="http://schemas.microsoft.com/office/drawing/2014/main" xmlns="" id="{6A68F18A-5963-E54C-0888-1FBB9A8E432D}"/>
              </a:ext>
            </a:extLst>
          </p:cNvPr>
          <p:cNvSpPr/>
          <p:nvPr/>
        </p:nvSpPr>
        <p:spPr>
          <a:xfrm>
            <a:off x="4250743" y="2944269"/>
            <a:ext cx="4763988" cy="307777"/>
          </a:xfrm>
          <a:prstGeom prst="rect">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r>
              <a:rPr lang="en-GB" sz="1400" b="1" i="1" dirty="0">
                <a:solidFill>
                  <a:srgbClr val="0070C0"/>
                </a:solidFill>
                <a:latin typeface="Century Gothic" panose="020B0502020202020204" pitchFamily="34" charset="0"/>
              </a:rPr>
              <a:t>Embedded: Langmuir Probes and Thermocouples</a:t>
            </a:r>
          </a:p>
        </p:txBody>
      </p:sp>
      <p:sp>
        <p:nvSpPr>
          <p:cNvPr id="17" name="Rectangle 16">
            <a:extLst>
              <a:ext uri="{FF2B5EF4-FFF2-40B4-BE49-F238E27FC236}">
                <a16:creationId xmlns:a16="http://schemas.microsoft.com/office/drawing/2014/main" xmlns="" id="{47B30E40-7B8F-0792-7DD4-4B2152976E97}"/>
              </a:ext>
            </a:extLst>
          </p:cNvPr>
          <p:cNvSpPr/>
          <p:nvPr/>
        </p:nvSpPr>
        <p:spPr>
          <a:xfrm>
            <a:off x="55352" y="2944226"/>
            <a:ext cx="4117469" cy="307777"/>
          </a:xfrm>
          <a:prstGeom prst="rect">
            <a:avLst/>
          </a:prstGeom>
          <a:solidFill>
            <a:schemeClr val="accent4">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r>
              <a:rPr lang="en-GB" sz="1400" b="1" i="1" dirty="0">
                <a:solidFill>
                  <a:srgbClr val="0070C0"/>
                </a:solidFill>
                <a:latin typeface="Century Gothic" panose="020B0502020202020204" pitchFamily="34" charset="0"/>
              </a:rPr>
              <a:t>FOS: Fiber Optics Sensors Array</a:t>
            </a:r>
          </a:p>
        </p:txBody>
      </p:sp>
      <p:grpSp>
        <p:nvGrpSpPr>
          <p:cNvPr id="13" name="Group 12">
            <a:extLst>
              <a:ext uri="{FF2B5EF4-FFF2-40B4-BE49-F238E27FC236}">
                <a16:creationId xmlns:a16="http://schemas.microsoft.com/office/drawing/2014/main" xmlns="" id="{2642D66B-2944-8FAA-61F6-937C7025C2D0}"/>
              </a:ext>
            </a:extLst>
          </p:cNvPr>
          <p:cNvGrpSpPr/>
          <p:nvPr/>
        </p:nvGrpSpPr>
        <p:grpSpPr>
          <a:xfrm>
            <a:off x="55352" y="544455"/>
            <a:ext cx="4117474" cy="1708805"/>
            <a:chOff x="101677" y="918728"/>
            <a:chExt cx="4117474" cy="1708805"/>
          </a:xfrm>
        </p:grpSpPr>
        <p:sp>
          <p:nvSpPr>
            <p:cNvPr id="77" name="TextBox 76">
              <a:extLst>
                <a:ext uri="{FF2B5EF4-FFF2-40B4-BE49-F238E27FC236}">
                  <a16:creationId xmlns:a16="http://schemas.microsoft.com/office/drawing/2014/main" xmlns="" id="{0F5A4A89-B3A5-5325-D864-3F56A420A63F}"/>
                </a:ext>
              </a:extLst>
            </p:cNvPr>
            <p:cNvSpPr txBox="1"/>
            <p:nvPr/>
          </p:nvSpPr>
          <p:spPr>
            <a:xfrm>
              <a:off x="2529265" y="1138154"/>
              <a:ext cx="1618290" cy="246221"/>
            </a:xfrm>
            <a:prstGeom prst="rect">
              <a:avLst/>
            </a:prstGeom>
            <a:noFill/>
          </p:spPr>
          <p:txBody>
            <a:bodyPr wrap="square" rtlCol="0">
              <a:spAutoFit/>
            </a:bodyPr>
            <a:lstStyle/>
            <a:p>
              <a:r>
                <a:rPr lang="en-GB" sz="1000" b="1" i="1" dirty="0">
                  <a:latin typeface="Century Gothic" panose="020B0502020202020204" pitchFamily="34" charset="0"/>
                </a:rPr>
                <a:t>Bi-axial Pick-Up Coil</a:t>
              </a:r>
            </a:p>
          </p:txBody>
        </p:sp>
        <p:sp>
          <p:nvSpPr>
            <p:cNvPr id="79" name="TextBox 78">
              <a:extLst>
                <a:ext uri="{FF2B5EF4-FFF2-40B4-BE49-F238E27FC236}">
                  <a16:creationId xmlns:a16="http://schemas.microsoft.com/office/drawing/2014/main" xmlns="" id="{9B5963BF-7046-E85F-0396-06CA907288B8}"/>
                </a:ext>
              </a:extLst>
            </p:cNvPr>
            <p:cNvSpPr txBox="1"/>
            <p:nvPr/>
          </p:nvSpPr>
          <p:spPr>
            <a:xfrm>
              <a:off x="2529265" y="1752068"/>
              <a:ext cx="1689886" cy="246221"/>
            </a:xfrm>
            <a:prstGeom prst="rect">
              <a:avLst/>
            </a:prstGeom>
            <a:noFill/>
          </p:spPr>
          <p:txBody>
            <a:bodyPr wrap="none" rtlCol="0">
              <a:spAutoFit/>
            </a:bodyPr>
            <a:lstStyle/>
            <a:p>
              <a:r>
                <a:rPr lang="en-GB" sz="1000" b="1" i="1" dirty="0">
                  <a:latin typeface="Century Gothic" panose="020B0502020202020204" pitchFamily="34" charset="0"/>
                </a:rPr>
                <a:t>Mono-axial Pick-Up Coil</a:t>
              </a:r>
            </a:p>
          </p:txBody>
        </p:sp>
        <p:sp>
          <p:nvSpPr>
            <p:cNvPr id="80" name="TextBox 79">
              <a:extLst>
                <a:ext uri="{FF2B5EF4-FFF2-40B4-BE49-F238E27FC236}">
                  <a16:creationId xmlns:a16="http://schemas.microsoft.com/office/drawing/2014/main" xmlns="" id="{CB00A0B7-C6FF-46C1-D88A-2186B9A519AB}"/>
                </a:ext>
              </a:extLst>
            </p:cNvPr>
            <p:cNvSpPr txBox="1"/>
            <p:nvPr/>
          </p:nvSpPr>
          <p:spPr>
            <a:xfrm>
              <a:off x="2529265" y="2170190"/>
              <a:ext cx="1265091" cy="246221"/>
            </a:xfrm>
            <a:prstGeom prst="rect">
              <a:avLst/>
            </a:prstGeom>
            <a:noFill/>
          </p:spPr>
          <p:txBody>
            <a:bodyPr wrap="none" rtlCol="0">
              <a:spAutoFit/>
            </a:bodyPr>
            <a:lstStyle/>
            <a:p>
              <a:r>
                <a:rPr lang="en-GB" sz="1000" b="1" i="1" dirty="0">
                  <a:latin typeface="Century Gothic" panose="020B0502020202020204" pitchFamily="34" charset="0"/>
                </a:rPr>
                <a:t>Hybrid Hall probe</a:t>
              </a:r>
            </a:p>
          </p:txBody>
        </p:sp>
        <p:pic>
          <p:nvPicPr>
            <p:cNvPr id="75" name="Immagine 9">
              <a:extLst>
                <a:ext uri="{FF2B5EF4-FFF2-40B4-BE49-F238E27FC236}">
                  <a16:creationId xmlns:a16="http://schemas.microsoft.com/office/drawing/2014/main" xmlns="" id="{11C32F46-62B8-260A-1562-11E8469AB9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677" y="918728"/>
              <a:ext cx="2450409" cy="1708805"/>
            </a:xfrm>
            <a:prstGeom prst="rect">
              <a:avLst/>
            </a:prstGeom>
          </p:spPr>
        </p:pic>
        <p:grpSp>
          <p:nvGrpSpPr>
            <p:cNvPr id="24" name="Group 23">
              <a:extLst>
                <a:ext uri="{FF2B5EF4-FFF2-40B4-BE49-F238E27FC236}">
                  <a16:creationId xmlns:a16="http://schemas.microsoft.com/office/drawing/2014/main" xmlns="" id="{D3E25728-E204-A577-E303-27A85F9899C4}"/>
                </a:ext>
              </a:extLst>
            </p:cNvPr>
            <p:cNvGrpSpPr>
              <a:grpSpLocks noChangeAspect="1"/>
            </p:cNvGrpSpPr>
            <p:nvPr/>
          </p:nvGrpSpPr>
          <p:grpSpPr>
            <a:xfrm>
              <a:off x="595270" y="2258925"/>
              <a:ext cx="110860" cy="113940"/>
              <a:chOff x="5127161" y="575338"/>
              <a:chExt cx="293914" cy="302080"/>
            </a:xfrm>
          </p:grpSpPr>
          <p:cxnSp>
            <p:nvCxnSpPr>
              <p:cNvPr id="72" name="Straight Arrow Connector 71">
                <a:extLst>
                  <a:ext uri="{FF2B5EF4-FFF2-40B4-BE49-F238E27FC236}">
                    <a16:creationId xmlns:a16="http://schemas.microsoft.com/office/drawing/2014/main" xmlns="" id="{225BCAC3-C374-0C6E-2B1D-29776D613EF0}"/>
                  </a:ext>
                </a:extLst>
              </p:cNvPr>
              <p:cNvCxnSpPr>
                <a:cxnSpLocks/>
              </p:cNvCxnSpPr>
              <p:nvPr/>
            </p:nvCxnSpPr>
            <p:spPr>
              <a:xfrm flipV="1">
                <a:off x="5127169" y="575338"/>
                <a:ext cx="0" cy="29391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xmlns="" id="{CC1067C1-23E7-CCA0-BDDB-0C42CBB1555A}"/>
                  </a:ext>
                </a:extLst>
              </p:cNvPr>
              <p:cNvCxnSpPr>
                <a:cxnSpLocks/>
              </p:cNvCxnSpPr>
              <p:nvPr/>
            </p:nvCxnSpPr>
            <p:spPr>
              <a:xfrm rot="5400000" flipV="1">
                <a:off x="5274118" y="73046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xmlns="" id="{AE9F28F4-E9A8-FBDF-07F9-E6EB976AAA9D}"/>
                </a:ext>
              </a:extLst>
            </p:cNvPr>
            <p:cNvGrpSpPr>
              <a:grpSpLocks noChangeAspect="1"/>
            </p:cNvGrpSpPr>
            <p:nvPr/>
          </p:nvGrpSpPr>
          <p:grpSpPr>
            <a:xfrm>
              <a:off x="566614" y="2091973"/>
              <a:ext cx="110868" cy="113940"/>
              <a:chOff x="5127150" y="575338"/>
              <a:chExt cx="293935" cy="302078"/>
            </a:xfrm>
          </p:grpSpPr>
          <p:cxnSp>
            <p:nvCxnSpPr>
              <p:cNvPr id="70" name="Straight Arrow Connector 69">
                <a:extLst>
                  <a:ext uri="{FF2B5EF4-FFF2-40B4-BE49-F238E27FC236}">
                    <a16:creationId xmlns:a16="http://schemas.microsoft.com/office/drawing/2014/main" xmlns="" id="{A79CAB14-B9CC-8B07-7C7E-9CA6351DBAEF}"/>
                  </a:ext>
                </a:extLst>
              </p:cNvPr>
              <p:cNvCxnSpPr>
                <a:cxnSpLocks/>
              </p:cNvCxnSpPr>
              <p:nvPr/>
            </p:nvCxnSpPr>
            <p:spPr>
              <a:xfrm flipV="1">
                <a:off x="5127150" y="575338"/>
                <a:ext cx="0" cy="2939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60149DEE-CEFD-2234-A7A1-F088B1A690EA}"/>
                  </a:ext>
                </a:extLst>
              </p:cNvPr>
              <p:cNvCxnSpPr>
                <a:cxnSpLocks/>
              </p:cNvCxnSpPr>
              <p:nvPr/>
            </p:nvCxnSpPr>
            <p:spPr>
              <a:xfrm rot="5400000" flipV="1">
                <a:off x="5274128" y="730459"/>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xmlns="" id="{90ED31DC-32E3-A119-498F-24EFFE3983F4}"/>
                </a:ext>
              </a:extLst>
            </p:cNvPr>
            <p:cNvGrpSpPr>
              <a:grpSpLocks noChangeAspect="1"/>
            </p:cNvGrpSpPr>
            <p:nvPr/>
          </p:nvGrpSpPr>
          <p:grpSpPr>
            <a:xfrm>
              <a:off x="584670" y="1903427"/>
              <a:ext cx="110860" cy="113940"/>
              <a:chOff x="5127161" y="575338"/>
              <a:chExt cx="293914" cy="302080"/>
            </a:xfrm>
          </p:grpSpPr>
          <p:cxnSp>
            <p:nvCxnSpPr>
              <p:cNvPr id="68" name="Straight Arrow Connector 67">
                <a:extLst>
                  <a:ext uri="{FF2B5EF4-FFF2-40B4-BE49-F238E27FC236}">
                    <a16:creationId xmlns:a16="http://schemas.microsoft.com/office/drawing/2014/main" xmlns="" id="{602C43A5-04E9-3761-840E-EC75AD04A830}"/>
                  </a:ext>
                </a:extLst>
              </p:cNvPr>
              <p:cNvCxnSpPr>
                <a:cxnSpLocks/>
              </p:cNvCxnSpPr>
              <p:nvPr/>
            </p:nvCxnSpPr>
            <p:spPr>
              <a:xfrm flipV="1">
                <a:off x="5127169" y="575338"/>
                <a:ext cx="0" cy="29391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xmlns="" id="{123C5F6B-60F0-97E7-300A-E4320278B6E8}"/>
                  </a:ext>
                </a:extLst>
              </p:cNvPr>
              <p:cNvCxnSpPr>
                <a:cxnSpLocks/>
              </p:cNvCxnSpPr>
              <p:nvPr/>
            </p:nvCxnSpPr>
            <p:spPr>
              <a:xfrm rot="5400000" flipV="1">
                <a:off x="5274118" y="73046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xmlns="" id="{8A4A17A4-C3A0-C78C-4EA4-2ECD9B8A8684}"/>
                </a:ext>
              </a:extLst>
            </p:cNvPr>
            <p:cNvGrpSpPr>
              <a:grpSpLocks noChangeAspect="1"/>
            </p:cNvGrpSpPr>
            <p:nvPr/>
          </p:nvGrpSpPr>
          <p:grpSpPr>
            <a:xfrm>
              <a:off x="556816" y="1691899"/>
              <a:ext cx="110868" cy="113940"/>
              <a:chOff x="5127150" y="575338"/>
              <a:chExt cx="293935" cy="302078"/>
            </a:xfrm>
          </p:grpSpPr>
          <p:cxnSp>
            <p:nvCxnSpPr>
              <p:cNvPr id="66" name="Straight Arrow Connector 65">
                <a:extLst>
                  <a:ext uri="{FF2B5EF4-FFF2-40B4-BE49-F238E27FC236}">
                    <a16:creationId xmlns:a16="http://schemas.microsoft.com/office/drawing/2014/main" xmlns="" id="{99FA612C-7B21-AB77-2928-1E222B6A3F02}"/>
                  </a:ext>
                </a:extLst>
              </p:cNvPr>
              <p:cNvCxnSpPr>
                <a:cxnSpLocks/>
              </p:cNvCxnSpPr>
              <p:nvPr/>
            </p:nvCxnSpPr>
            <p:spPr>
              <a:xfrm flipV="1">
                <a:off x="5127150" y="575338"/>
                <a:ext cx="0" cy="2939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E7DAE6D-FE14-3AF9-21D8-7C5E2BF085B6}"/>
                  </a:ext>
                </a:extLst>
              </p:cNvPr>
              <p:cNvCxnSpPr>
                <a:cxnSpLocks/>
              </p:cNvCxnSpPr>
              <p:nvPr/>
            </p:nvCxnSpPr>
            <p:spPr>
              <a:xfrm rot="5400000" flipV="1">
                <a:off x="5274128" y="730459"/>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xmlns="" id="{99CE7917-7067-0FCA-384B-00C194CB8DEE}"/>
                </a:ext>
              </a:extLst>
            </p:cNvPr>
            <p:cNvGrpSpPr>
              <a:grpSpLocks noChangeAspect="1"/>
            </p:cNvGrpSpPr>
            <p:nvPr/>
          </p:nvGrpSpPr>
          <p:grpSpPr>
            <a:xfrm>
              <a:off x="443611" y="1548322"/>
              <a:ext cx="110860" cy="113940"/>
              <a:chOff x="5127171" y="514350"/>
              <a:chExt cx="293914" cy="302078"/>
            </a:xfrm>
          </p:grpSpPr>
          <p:cxnSp>
            <p:nvCxnSpPr>
              <p:cNvPr id="64" name="Straight Arrow Connector 63">
                <a:extLst>
                  <a:ext uri="{FF2B5EF4-FFF2-40B4-BE49-F238E27FC236}">
                    <a16:creationId xmlns:a16="http://schemas.microsoft.com/office/drawing/2014/main" xmlns="" id="{806F3867-8214-27AE-1D42-E5E35776CC11}"/>
                  </a:ext>
                </a:extLst>
              </p:cNvPr>
              <p:cNvCxnSpPr>
                <a:cxnSpLocks/>
              </p:cNvCxnSpPr>
              <p:nvPr/>
            </p:nvCxnSpPr>
            <p:spPr>
              <a:xfrm flipV="1">
                <a:off x="5127171" y="514350"/>
                <a:ext cx="0" cy="293914"/>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AA1E3CF6-2A36-CF39-61A0-D443E8B996A7}"/>
                  </a:ext>
                </a:extLst>
              </p:cNvPr>
              <p:cNvCxnSpPr>
                <a:cxnSpLocks/>
              </p:cNvCxnSpPr>
              <p:nvPr/>
            </p:nvCxnSpPr>
            <p:spPr>
              <a:xfrm rot="5400000" flipV="1">
                <a:off x="5274128" y="669471"/>
                <a:ext cx="0" cy="293914"/>
              </a:xfrm>
              <a:prstGeom prst="straightConnector1">
                <a:avLst/>
              </a:pr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8AF22D15-D0CD-5450-9AFC-E73F62FFB514}"/>
                </a:ext>
              </a:extLst>
            </p:cNvPr>
            <p:cNvGrpSpPr>
              <a:grpSpLocks noChangeAspect="1"/>
            </p:cNvGrpSpPr>
            <p:nvPr/>
          </p:nvGrpSpPr>
          <p:grpSpPr>
            <a:xfrm>
              <a:off x="892069" y="2273531"/>
              <a:ext cx="110860" cy="113940"/>
              <a:chOff x="5127171" y="514350"/>
              <a:chExt cx="293914" cy="302078"/>
            </a:xfrm>
          </p:grpSpPr>
          <p:cxnSp>
            <p:nvCxnSpPr>
              <p:cNvPr id="62" name="Straight Arrow Connector 61">
                <a:extLst>
                  <a:ext uri="{FF2B5EF4-FFF2-40B4-BE49-F238E27FC236}">
                    <a16:creationId xmlns:a16="http://schemas.microsoft.com/office/drawing/2014/main" xmlns="" id="{C643729F-8DFC-BE22-74E7-9A7848D9099E}"/>
                  </a:ext>
                </a:extLst>
              </p:cNvPr>
              <p:cNvCxnSpPr>
                <a:cxnSpLocks/>
              </p:cNvCxnSpPr>
              <p:nvPr/>
            </p:nvCxnSpPr>
            <p:spPr>
              <a:xfrm flipV="1">
                <a:off x="5127171" y="514350"/>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xmlns="" id="{D23BD521-0B2A-C514-5B04-9B8768F13FCE}"/>
                  </a:ext>
                </a:extLst>
              </p:cNvPr>
              <p:cNvCxnSpPr>
                <a:cxnSpLocks/>
              </p:cNvCxnSpPr>
              <p:nvPr/>
            </p:nvCxnSpPr>
            <p:spPr>
              <a:xfrm rot="5400000" flipV="1">
                <a:off x="5274128" y="66947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xmlns="" id="{B19B77ED-D5F2-6719-6BE5-44B68C865C89}"/>
                </a:ext>
              </a:extLst>
            </p:cNvPr>
            <p:cNvGrpSpPr>
              <a:grpSpLocks noChangeAspect="1"/>
            </p:cNvGrpSpPr>
            <p:nvPr/>
          </p:nvGrpSpPr>
          <p:grpSpPr>
            <a:xfrm>
              <a:off x="1074623" y="2215022"/>
              <a:ext cx="110860" cy="113940"/>
              <a:chOff x="5127171" y="514350"/>
              <a:chExt cx="293914" cy="302078"/>
            </a:xfrm>
          </p:grpSpPr>
          <p:cxnSp>
            <p:nvCxnSpPr>
              <p:cNvPr id="60" name="Straight Arrow Connector 59">
                <a:extLst>
                  <a:ext uri="{FF2B5EF4-FFF2-40B4-BE49-F238E27FC236}">
                    <a16:creationId xmlns:a16="http://schemas.microsoft.com/office/drawing/2014/main" xmlns="" id="{0D56BDFA-22D6-45F6-17C6-C467918531AF}"/>
                  </a:ext>
                </a:extLst>
              </p:cNvPr>
              <p:cNvCxnSpPr>
                <a:cxnSpLocks/>
              </p:cNvCxnSpPr>
              <p:nvPr/>
            </p:nvCxnSpPr>
            <p:spPr>
              <a:xfrm flipV="1">
                <a:off x="5127171" y="514350"/>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xmlns="" id="{B8E44889-309F-DE66-21C4-9033B624E6E0}"/>
                  </a:ext>
                </a:extLst>
              </p:cNvPr>
              <p:cNvCxnSpPr>
                <a:cxnSpLocks/>
              </p:cNvCxnSpPr>
              <p:nvPr/>
            </p:nvCxnSpPr>
            <p:spPr>
              <a:xfrm rot="5400000" flipV="1">
                <a:off x="5274128" y="66947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D3C95FB1-3494-416A-3C8E-910E40DDFEC6}"/>
                </a:ext>
              </a:extLst>
            </p:cNvPr>
            <p:cNvGrpSpPr>
              <a:grpSpLocks noChangeAspect="1"/>
            </p:cNvGrpSpPr>
            <p:nvPr/>
          </p:nvGrpSpPr>
          <p:grpSpPr>
            <a:xfrm>
              <a:off x="1417542" y="2142885"/>
              <a:ext cx="110860" cy="113940"/>
              <a:chOff x="5127171" y="514350"/>
              <a:chExt cx="293914" cy="302078"/>
            </a:xfrm>
          </p:grpSpPr>
          <p:cxnSp>
            <p:nvCxnSpPr>
              <p:cNvPr id="58" name="Straight Arrow Connector 57">
                <a:extLst>
                  <a:ext uri="{FF2B5EF4-FFF2-40B4-BE49-F238E27FC236}">
                    <a16:creationId xmlns:a16="http://schemas.microsoft.com/office/drawing/2014/main" xmlns="" id="{BF11477B-424D-8DB1-1FF9-A7FCE39EBCAA}"/>
                  </a:ext>
                </a:extLst>
              </p:cNvPr>
              <p:cNvCxnSpPr>
                <a:cxnSpLocks/>
              </p:cNvCxnSpPr>
              <p:nvPr/>
            </p:nvCxnSpPr>
            <p:spPr>
              <a:xfrm flipV="1">
                <a:off x="5127171" y="514350"/>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xmlns="" id="{00B01616-36F2-E163-74E5-795925BB7D9B}"/>
                  </a:ext>
                </a:extLst>
              </p:cNvPr>
              <p:cNvCxnSpPr>
                <a:cxnSpLocks/>
              </p:cNvCxnSpPr>
              <p:nvPr/>
            </p:nvCxnSpPr>
            <p:spPr>
              <a:xfrm rot="5400000" flipV="1">
                <a:off x="5274128" y="66947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xmlns="" id="{70657C14-F200-4918-A317-7517FBCDD5DC}"/>
                </a:ext>
              </a:extLst>
            </p:cNvPr>
            <p:cNvGrpSpPr>
              <a:grpSpLocks noChangeAspect="1"/>
            </p:cNvGrpSpPr>
            <p:nvPr/>
          </p:nvGrpSpPr>
          <p:grpSpPr>
            <a:xfrm>
              <a:off x="1647282" y="2111993"/>
              <a:ext cx="110860" cy="113940"/>
              <a:chOff x="5127171" y="514350"/>
              <a:chExt cx="293914" cy="302078"/>
            </a:xfrm>
          </p:grpSpPr>
          <p:cxnSp>
            <p:nvCxnSpPr>
              <p:cNvPr id="56" name="Straight Arrow Connector 55">
                <a:extLst>
                  <a:ext uri="{FF2B5EF4-FFF2-40B4-BE49-F238E27FC236}">
                    <a16:creationId xmlns:a16="http://schemas.microsoft.com/office/drawing/2014/main" xmlns="" id="{84FDCAA9-7DC8-7DEC-FC5A-13771BD35079}"/>
                  </a:ext>
                </a:extLst>
              </p:cNvPr>
              <p:cNvCxnSpPr>
                <a:cxnSpLocks/>
              </p:cNvCxnSpPr>
              <p:nvPr/>
            </p:nvCxnSpPr>
            <p:spPr>
              <a:xfrm flipV="1">
                <a:off x="5127171" y="514350"/>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xmlns="" id="{78C8A3D3-4598-EFFE-BF5E-724A8C6566B3}"/>
                  </a:ext>
                </a:extLst>
              </p:cNvPr>
              <p:cNvCxnSpPr>
                <a:cxnSpLocks/>
              </p:cNvCxnSpPr>
              <p:nvPr/>
            </p:nvCxnSpPr>
            <p:spPr>
              <a:xfrm rot="5400000" flipV="1">
                <a:off x="5274128" y="66947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xmlns="" id="{09309D8F-5A3F-0AEB-5E2A-88E884768F86}"/>
                </a:ext>
              </a:extLst>
            </p:cNvPr>
            <p:cNvGrpSpPr>
              <a:grpSpLocks noChangeAspect="1"/>
            </p:cNvGrpSpPr>
            <p:nvPr/>
          </p:nvGrpSpPr>
          <p:grpSpPr>
            <a:xfrm>
              <a:off x="1882587" y="1956687"/>
              <a:ext cx="110860" cy="113940"/>
              <a:chOff x="5127171" y="514350"/>
              <a:chExt cx="293914" cy="302078"/>
            </a:xfrm>
          </p:grpSpPr>
          <p:cxnSp>
            <p:nvCxnSpPr>
              <p:cNvPr id="54" name="Straight Arrow Connector 53">
                <a:extLst>
                  <a:ext uri="{FF2B5EF4-FFF2-40B4-BE49-F238E27FC236}">
                    <a16:creationId xmlns:a16="http://schemas.microsoft.com/office/drawing/2014/main" xmlns="" id="{FEECA8D0-F9CB-D6A0-39AC-2B5BA075CBC0}"/>
                  </a:ext>
                </a:extLst>
              </p:cNvPr>
              <p:cNvCxnSpPr>
                <a:cxnSpLocks/>
              </p:cNvCxnSpPr>
              <p:nvPr/>
            </p:nvCxnSpPr>
            <p:spPr>
              <a:xfrm flipV="1">
                <a:off x="5127171" y="514350"/>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xmlns="" id="{AEB85C0E-F6FB-A009-CE87-3F1A683ADB0A}"/>
                  </a:ext>
                </a:extLst>
              </p:cNvPr>
              <p:cNvCxnSpPr>
                <a:cxnSpLocks/>
              </p:cNvCxnSpPr>
              <p:nvPr/>
            </p:nvCxnSpPr>
            <p:spPr>
              <a:xfrm rot="5400000" flipV="1">
                <a:off x="5274128" y="66947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xmlns="" id="{6D4D9B4B-8416-9250-52CF-B16113B7A24C}"/>
                </a:ext>
              </a:extLst>
            </p:cNvPr>
            <p:cNvGrpSpPr>
              <a:grpSpLocks noChangeAspect="1"/>
            </p:cNvGrpSpPr>
            <p:nvPr/>
          </p:nvGrpSpPr>
          <p:grpSpPr>
            <a:xfrm>
              <a:off x="1702712" y="1665321"/>
              <a:ext cx="110860" cy="113940"/>
              <a:chOff x="5127171" y="514350"/>
              <a:chExt cx="293914" cy="302078"/>
            </a:xfrm>
          </p:grpSpPr>
          <p:cxnSp>
            <p:nvCxnSpPr>
              <p:cNvPr id="52" name="Straight Arrow Connector 51">
                <a:extLst>
                  <a:ext uri="{FF2B5EF4-FFF2-40B4-BE49-F238E27FC236}">
                    <a16:creationId xmlns:a16="http://schemas.microsoft.com/office/drawing/2014/main" xmlns="" id="{76445C22-E0F0-AD05-C8EB-D13BFA533A0C}"/>
                  </a:ext>
                </a:extLst>
              </p:cNvPr>
              <p:cNvCxnSpPr>
                <a:cxnSpLocks/>
              </p:cNvCxnSpPr>
              <p:nvPr/>
            </p:nvCxnSpPr>
            <p:spPr>
              <a:xfrm flipV="1">
                <a:off x="5127171" y="514350"/>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596F79AD-ACFE-B1D3-1EE7-5870907FF0C8}"/>
                  </a:ext>
                </a:extLst>
              </p:cNvPr>
              <p:cNvCxnSpPr>
                <a:cxnSpLocks/>
              </p:cNvCxnSpPr>
              <p:nvPr/>
            </p:nvCxnSpPr>
            <p:spPr>
              <a:xfrm rot="5400000" flipV="1">
                <a:off x="5274128" y="66947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xmlns="" id="{7192D714-EC71-C5CA-6D9A-A0C3F00D6389}"/>
                </a:ext>
              </a:extLst>
            </p:cNvPr>
            <p:cNvGrpSpPr>
              <a:grpSpLocks noChangeAspect="1"/>
            </p:cNvGrpSpPr>
            <p:nvPr/>
          </p:nvGrpSpPr>
          <p:grpSpPr>
            <a:xfrm>
              <a:off x="1702712" y="1405933"/>
              <a:ext cx="110860" cy="113940"/>
              <a:chOff x="5127171" y="514350"/>
              <a:chExt cx="293914" cy="302078"/>
            </a:xfrm>
          </p:grpSpPr>
          <p:cxnSp>
            <p:nvCxnSpPr>
              <p:cNvPr id="50" name="Straight Arrow Connector 49">
                <a:extLst>
                  <a:ext uri="{FF2B5EF4-FFF2-40B4-BE49-F238E27FC236}">
                    <a16:creationId xmlns:a16="http://schemas.microsoft.com/office/drawing/2014/main" xmlns="" id="{753B2783-ECCD-1116-4204-3DADE993AB0D}"/>
                  </a:ext>
                </a:extLst>
              </p:cNvPr>
              <p:cNvCxnSpPr>
                <a:cxnSpLocks/>
              </p:cNvCxnSpPr>
              <p:nvPr/>
            </p:nvCxnSpPr>
            <p:spPr>
              <a:xfrm flipV="1">
                <a:off x="5127171" y="514350"/>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61F850A8-B152-2D4C-1786-07A12D3F15C0}"/>
                  </a:ext>
                </a:extLst>
              </p:cNvPr>
              <p:cNvCxnSpPr>
                <a:cxnSpLocks/>
              </p:cNvCxnSpPr>
              <p:nvPr/>
            </p:nvCxnSpPr>
            <p:spPr>
              <a:xfrm rot="5400000" flipV="1">
                <a:off x="5274128" y="66947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xmlns="" id="{CFA1D739-69CF-209B-9284-CBE54365E678}"/>
                </a:ext>
              </a:extLst>
            </p:cNvPr>
            <p:cNvGrpSpPr>
              <a:grpSpLocks noChangeAspect="1"/>
            </p:cNvGrpSpPr>
            <p:nvPr/>
          </p:nvGrpSpPr>
          <p:grpSpPr>
            <a:xfrm>
              <a:off x="1893157" y="1294703"/>
              <a:ext cx="110860" cy="113940"/>
              <a:chOff x="5127171" y="514350"/>
              <a:chExt cx="293914" cy="302078"/>
            </a:xfrm>
          </p:grpSpPr>
          <p:cxnSp>
            <p:nvCxnSpPr>
              <p:cNvPr id="48" name="Straight Arrow Connector 47">
                <a:extLst>
                  <a:ext uri="{FF2B5EF4-FFF2-40B4-BE49-F238E27FC236}">
                    <a16:creationId xmlns:a16="http://schemas.microsoft.com/office/drawing/2014/main" xmlns="" id="{2736BCC2-ACB1-E6BD-8364-37FBF0E6CB0A}"/>
                  </a:ext>
                </a:extLst>
              </p:cNvPr>
              <p:cNvCxnSpPr>
                <a:cxnSpLocks/>
              </p:cNvCxnSpPr>
              <p:nvPr/>
            </p:nvCxnSpPr>
            <p:spPr>
              <a:xfrm flipV="1">
                <a:off x="5127171" y="514350"/>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EFC395E0-F945-C8C6-6B14-7811B2E120B9}"/>
                  </a:ext>
                </a:extLst>
              </p:cNvPr>
              <p:cNvCxnSpPr>
                <a:cxnSpLocks/>
              </p:cNvCxnSpPr>
              <p:nvPr/>
            </p:nvCxnSpPr>
            <p:spPr>
              <a:xfrm rot="5400000" flipV="1">
                <a:off x="5274128" y="669471"/>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xmlns="" id="{C4F24931-8F0D-3EB9-5DB2-956B58C77CCF}"/>
                </a:ext>
              </a:extLst>
            </p:cNvPr>
            <p:cNvGrpSpPr>
              <a:grpSpLocks noChangeAspect="1"/>
            </p:cNvGrpSpPr>
            <p:nvPr/>
          </p:nvGrpSpPr>
          <p:grpSpPr>
            <a:xfrm>
              <a:off x="723885" y="2312280"/>
              <a:ext cx="118497" cy="113940"/>
              <a:chOff x="4572000" y="253093"/>
              <a:chExt cx="212271" cy="204107"/>
            </a:xfrm>
          </p:grpSpPr>
          <p:sp>
            <p:nvSpPr>
              <p:cNvPr id="46" name="Rectangle 45">
                <a:extLst>
                  <a:ext uri="{FF2B5EF4-FFF2-40B4-BE49-F238E27FC236}">
                    <a16:creationId xmlns:a16="http://schemas.microsoft.com/office/drawing/2014/main" xmlns="" id="{F40B3724-7B0D-739B-A78B-A6BE3CF38AC2}"/>
                  </a:ext>
                </a:extLst>
              </p:cNvPr>
              <p:cNvSpPr/>
              <p:nvPr/>
            </p:nvSpPr>
            <p:spPr>
              <a:xfrm>
                <a:off x="4572000" y="253093"/>
                <a:ext cx="212271" cy="20410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latin typeface="Century Gothic" panose="020B0502020202020204" pitchFamily="34" charset="0"/>
                </a:endParaRPr>
              </a:p>
            </p:txBody>
          </p:sp>
          <p:sp>
            <p:nvSpPr>
              <p:cNvPr id="47" name="Oval 46">
                <a:extLst>
                  <a:ext uri="{FF2B5EF4-FFF2-40B4-BE49-F238E27FC236}">
                    <a16:creationId xmlns:a16="http://schemas.microsoft.com/office/drawing/2014/main" xmlns="" id="{9E14680E-8991-8667-297D-42D7128AA0B7}"/>
                  </a:ext>
                </a:extLst>
              </p:cNvPr>
              <p:cNvSpPr>
                <a:spLocks noChangeAspect="1"/>
              </p:cNvSpPr>
              <p:nvPr/>
            </p:nvSpPr>
            <p:spPr>
              <a:xfrm>
                <a:off x="4624135" y="3011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atin typeface="Century Gothic" panose="020B0502020202020204" pitchFamily="34" charset="0"/>
                </a:endParaRPr>
              </a:p>
            </p:txBody>
          </p:sp>
        </p:grpSp>
        <p:grpSp>
          <p:nvGrpSpPr>
            <p:cNvPr id="38" name="Group 37">
              <a:extLst>
                <a:ext uri="{FF2B5EF4-FFF2-40B4-BE49-F238E27FC236}">
                  <a16:creationId xmlns:a16="http://schemas.microsoft.com/office/drawing/2014/main" xmlns="" id="{2546377C-4570-2638-CE37-93D61C660D65}"/>
                </a:ext>
              </a:extLst>
            </p:cNvPr>
            <p:cNvGrpSpPr>
              <a:grpSpLocks noChangeAspect="1"/>
            </p:cNvGrpSpPr>
            <p:nvPr/>
          </p:nvGrpSpPr>
          <p:grpSpPr>
            <a:xfrm>
              <a:off x="1743386" y="2079885"/>
              <a:ext cx="118497" cy="113940"/>
              <a:chOff x="4572000" y="253093"/>
              <a:chExt cx="212271" cy="204107"/>
            </a:xfrm>
          </p:grpSpPr>
          <p:sp>
            <p:nvSpPr>
              <p:cNvPr id="44" name="Rectangle 43">
                <a:extLst>
                  <a:ext uri="{FF2B5EF4-FFF2-40B4-BE49-F238E27FC236}">
                    <a16:creationId xmlns:a16="http://schemas.microsoft.com/office/drawing/2014/main" xmlns="" id="{009ADCB5-4D06-2E39-ED31-694E3467C35D}"/>
                  </a:ext>
                </a:extLst>
              </p:cNvPr>
              <p:cNvSpPr/>
              <p:nvPr/>
            </p:nvSpPr>
            <p:spPr>
              <a:xfrm>
                <a:off x="4572000" y="253093"/>
                <a:ext cx="212271" cy="20410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latin typeface="Century Gothic" panose="020B0502020202020204" pitchFamily="34" charset="0"/>
                </a:endParaRPr>
              </a:p>
            </p:txBody>
          </p:sp>
          <p:sp>
            <p:nvSpPr>
              <p:cNvPr id="45" name="Oval 44">
                <a:extLst>
                  <a:ext uri="{FF2B5EF4-FFF2-40B4-BE49-F238E27FC236}">
                    <a16:creationId xmlns:a16="http://schemas.microsoft.com/office/drawing/2014/main" xmlns="" id="{D5AEDF1E-9277-4609-B594-40030D3E02E7}"/>
                  </a:ext>
                </a:extLst>
              </p:cNvPr>
              <p:cNvSpPr>
                <a:spLocks noChangeAspect="1"/>
              </p:cNvSpPr>
              <p:nvPr/>
            </p:nvSpPr>
            <p:spPr>
              <a:xfrm>
                <a:off x="4624135" y="301146"/>
                <a:ext cx="108000" cy="108000"/>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atin typeface="Century Gothic" panose="020B0502020202020204" pitchFamily="34" charset="0"/>
                </a:endParaRPr>
              </a:p>
            </p:txBody>
          </p:sp>
        </p:grpSp>
        <p:grpSp>
          <p:nvGrpSpPr>
            <p:cNvPr id="39" name="Group 38">
              <a:extLst>
                <a:ext uri="{FF2B5EF4-FFF2-40B4-BE49-F238E27FC236}">
                  <a16:creationId xmlns:a16="http://schemas.microsoft.com/office/drawing/2014/main" xmlns="" id="{84E74C54-220F-E89F-8BE0-DBF0D2AE20E9}"/>
                </a:ext>
              </a:extLst>
            </p:cNvPr>
            <p:cNvGrpSpPr>
              <a:grpSpLocks noChangeAspect="1"/>
            </p:cNvGrpSpPr>
            <p:nvPr/>
          </p:nvGrpSpPr>
          <p:grpSpPr>
            <a:xfrm>
              <a:off x="1217322" y="2179829"/>
              <a:ext cx="113958" cy="113940"/>
              <a:chOff x="6155486" y="1009162"/>
              <a:chExt cx="212271" cy="212237"/>
            </a:xfrm>
          </p:grpSpPr>
          <p:sp>
            <p:nvSpPr>
              <p:cNvPr id="40" name="Rectangle 39">
                <a:extLst>
                  <a:ext uri="{FF2B5EF4-FFF2-40B4-BE49-F238E27FC236}">
                    <a16:creationId xmlns:a16="http://schemas.microsoft.com/office/drawing/2014/main" xmlns="" id="{0C82D68A-39DE-201B-BC4B-81FBDA620715}"/>
                  </a:ext>
                </a:extLst>
              </p:cNvPr>
              <p:cNvSpPr/>
              <p:nvPr/>
            </p:nvSpPr>
            <p:spPr>
              <a:xfrm>
                <a:off x="6155486" y="1017292"/>
                <a:ext cx="212271" cy="204107"/>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latin typeface="Century Gothic" panose="020B0502020202020204" pitchFamily="34" charset="0"/>
                </a:endParaRPr>
              </a:p>
            </p:txBody>
          </p:sp>
          <p:grpSp>
            <p:nvGrpSpPr>
              <p:cNvPr id="41" name="Group 40">
                <a:extLst>
                  <a:ext uri="{FF2B5EF4-FFF2-40B4-BE49-F238E27FC236}">
                    <a16:creationId xmlns:a16="http://schemas.microsoft.com/office/drawing/2014/main" xmlns="" id="{6ADDB80A-345C-E9C0-283B-430E4C8FC038}"/>
                  </a:ext>
                </a:extLst>
              </p:cNvPr>
              <p:cNvGrpSpPr>
                <a:grpSpLocks noChangeAspect="1"/>
              </p:cNvGrpSpPr>
              <p:nvPr/>
            </p:nvGrpSpPr>
            <p:grpSpPr>
              <a:xfrm>
                <a:off x="6227649" y="1009162"/>
                <a:ext cx="140108" cy="144000"/>
                <a:chOff x="5127171" y="514350"/>
                <a:chExt cx="293914" cy="302078"/>
              </a:xfrm>
            </p:grpSpPr>
            <p:cxnSp>
              <p:nvCxnSpPr>
                <p:cNvPr id="42" name="Straight Arrow Connector 41">
                  <a:extLst>
                    <a:ext uri="{FF2B5EF4-FFF2-40B4-BE49-F238E27FC236}">
                      <a16:creationId xmlns:a16="http://schemas.microsoft.com/office/drawing/2014/main" xmlns="" id="{D0A572AD-6E0C-439D-78E9-16927B2ECC7A}"/>
                    </a:ext>
                  </a:extLst>
                </p:cNvPr>
                <p:cNvCxnSpPr>
                  <a:cxnSpLocks/>
                </p:cNvCxnSpPr>
                <p:nvPr/>
              </p:nvCxnSpPr>
              <p:spPr>
                <a:xfrm flipV="1">
                  <a:off x="5127171" y="514350"/>
                  <a:ext cx="0" cy="29391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AA89BF02-63CF-558F-2780-78CBDE02C34D}"/>
                    </a:ext>
                  </a:extLst>
                </p:cNvPr>
                <p:cNvCxnSpPr>
                  <a:cxnSpLocks/>
                </p:cNvCxnSpPr>
                <p:nvPr/>
              </p:nvCxnSpPr>
              <p:spPr>
                <a:xfrm rot="5400000" flipV="1">
                  <a:off x="5274128" y="669471"/>
                  <a:ext cx="0" cy="29391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6" name="Group 75">
              <a:extLst>
                <a:ext uri="{FF2B5EF4-FFF2-40B4-BE49-F238E27FC236}">
                  <a16:creationId xmlns:a16="http://schemas.microsoft.com/office/drawing/2014/main" xmlns="" id="{4BFA0D2E-E126-0BA2-E26C-E4E06E5C26F2}"/>
                </a:ext>
              </a:extLst>
            </p:cNvPr>
            <p:cNvGrpSpPr>
              <a:grpSpLocks noChangeAspect="1"/>
            </p:cNvGrpSpPr>
            <p:nvPr/>
          </p:nvGrpSpPr>
          <p:grpSpPr>
            <a:xfrm>
              <a:off x="1993445" y="1147324"/>
              <a:ext cx="110861" cy="113940"/>
              <a:chOff x="4058014" y="363311"/>
              <a:chExt cx="293917" cy="302078"/>
            </a:xfrm>
          </p:grpSpPr>
          <p:cxnSp>
            <p:nvCxnSpPr>
              <p:cNvPr id="88" name="Straight Arrow Connector 87">
                <a:extLst>
                  <a:ext uri="{FF2B5EF4-FFF2-40B4-BE49-F238E27FC236}">
                    <a16:creationId xmlns:a16="http://schemas.microsoft.com/office/drawing/2014/main" xmlns="" id="{1FCB5444-3250-0900-A578-44220BCE8FED}"/>
                  </a:ext>
                </a:extLst>
              </p:cNvPr>
              <p:cNvCxnSpPr>
                <a:cxnSpLocks/>
              </p:cNvCxnSpPr>
              <p:nvPr/>
            </p:nvCxnSpPr>
            <p:spPr>
              <a:xfrm flipV="1">
                <a:off x="4058014" y="363311"/>
                <a:ext cx="0" cy="29391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xmlns="" id="{D87D2C39-E8D5-D7B6-2D6F-892763E2762F}"/>
                  </a:ext>
                </a:extLst>
              </p:cNvPr>
              <p:cNvCxnSpPr>
                <a:cxnSpLocks/>
              </p:cNvCxnSpPr>
              <p:nvPr/>
            </p:nvCxnSpPr>
            <p:spPr>
              <a:xfrm rot="5400000" flipV="1">
                <a:off x="4204974" y="518432"/>
                <a:ext cx="0" cy="29391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xmlns="" id="{ACB1B2A4-D01D-D582-EDBE-391794D538D5}"/>
                </a:ext>
              </a:extLst>
            </p:cNvPr>
            <p:cNvGrpSpPr/>
            <p:nvPr/>
          </p:nvGrpSpPr>
          <p:grpSpPr>
            <a:xfrm>
              <a:off x="2368169" y="1794429"/>
              <a:ext cx="167959" cy="161499"/>
              <a:chOff x="4529141" y="467131"/>
              <a:chExt cx="212271" cy="204107"/>
            </a:xfrm>
          </p:grpSpPr>
          <p:sp>
            <p:nvSpPr>
              <p:cNvPr id="86" name="Rectangle 85">
                <a:extLst>
                  <a:ext uri="{FF2B5EF4-FFF2-40B4-BE49-F238E27FC236}">
                    <a16:creationId xmlns:a16="http://schemas.microsoft.com/office/drawing/2014/main" xmlns="" id="{16F3B4B3-A5CB-42B3-DCCC-3F11036BD672}"/>
                  </a:ext>
                </a:extLst>
              </p:cNvPr>
              <p:cNvSpPr/>
              <p:nvPr/>
            </p:nvSpPr>
            <p:spPr>
              <a:xfrm>
                <a:off x="4529141" y="467131"/>
                <a:ext cx="212271" cy="20410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latin typeface="Century Gothic" panose="020B0502020202020204" pitchFamily="34" charset="0"/>
                </a:endParaRPr>
              </a:p>
            </p:txBody>
          </p:sp>
          <p:sp>
            <p:nvSpPr>
              <p:cNvPr id="87" name="Oval 86">
                <a:extLst>
                  <a:ext uri="{FF2B5EF4-FFF2-40B4-BE49-F238E27FC236}">
                    <a16:creationId xmlns:a16="http://schemas.microsoft.com/office/drawing/2014/main" xmlns="" id="{59E744C6-B45C-EA56-7D41-271703BE58F5}"/>
                  </a:ext>
                </a:extLst>
              </p:cNvPr>
              <p:cNvSpPr>
                <a:spLocks noChangeAspect="1"/>
              </p:cNvSpPr>
              <p:nvPr/>
            </p:nvSpPr>
            <p:spPr>
              <a:xfrm>
                <a:off x="4570135" y="528599"/>
                <a:ext cx="107999" cy="10800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dirty="0">
                  <a:latin typeface="Century Gothic" panose="020B0502020202020204" pitchFamily="34" charset="0"/>
                </a:endParaRPr>
              </a:p>
            </p:txBody>
          </p:sp>
        </p:grpSp>
        <p:grpSp>
          <p:nvGrpSpPr>
            <p:cNvPr id="81" name="Group 80">
              <a:extLst>
                <a:ext uri="{FF2B5EF4-FFF2-40B4-BE49-F238E27FC236}">
                  <a16:creationId xmlns:a16="http://schemas.microsoft.com/office/drawing/2014/main" xmlns="" id="{A34D0EC3-6035-26D2-52A2-3DF64C532589}"/>
                </a:ext>
              </a:extLst>
            </p:cNvPr>
            <p:cNvGrpSpPr/>
            <p:nvPr/>
          </p:nvGrpSpPr>
          <p:grpSpPr>
            <a:xfrm>
              <a:off x="2368169" y="2209334"/>
              <a:ext cx="167959" cy="167932"/>
              <a:chOff x="6155486" y="1009162"/>
              <a:chExt cx="212271" cy="212237"/>
            </a:xfrm>
          </p:grpSpPr>
          <p:sp>
            <p:nvSpPr>
              <p:cNvPr id="82" name="Rectangle 81">
                <a:extLst>
                  <a:ext uri="{FF2B5EF4-FFF2-40B4-BE49-F238E27FC236}">
                    <a16:creationId xmlns:a16="http://schemas.microsoft.com/office/drawing/2014/main" xmlns="" id="{B78AAF7A-0323-E38E-987B-ACF76AA380C9}"/>
                  </a:ext>
                </a:extLst>
              </p:cNvPr>
              <p:cNvSpPr/>
              <p:nvPr/>
            </p:nvSpPr>
            <p:spPr>
              <a:xfrm>
                <a:off x="6155486" y="1017292"/>
                <a:ext cx="212271" cy="204107"/>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00">
                  <a:latin typeface="Century Gothic" panose="020B0502020202020204" pitchFamily="34" charset="0"/>
                </a:endParaRPr>
              </a:p>
            </p:txBody>
          </p:sp>
          <p:grpSp>
            <p:nvGrpSpPr>
              <p:cNvPr id="83" name="Group 82">
                <a:extLst>
                  <a:ext uri="{FF2B5EF4-FFF2-40B4-BE49-F238E27FC236}">
                    <a16:creationId xmlns:a16="http://schemas.microsoft.com/office/drawing/2014/main" xmlns="" id="{0582AA6E-7B14-E155-FBB7-A58870467E97}"/>
                  </a:ext>
                </a:extLst>
              </p:cNvPr>
              <p:cNvGrpSpPr>
                <a:grpSpLocks noChangeAspect="1"/>
              </p:cNvGrpSpPr>
              <p:nvPr/>
            </p:nvGrpSpPr>
            <p:grpSpPr>
              <a:xfrm>
                <a:off x="6227649" y="1009162"/>
                <a:ext cx="140108" cy="144000"/>
                <a:chOff x="5127171" y="514350"/>
                <a:chExt cx="293914" cy="302078"/>
              </a:xfrm>
            </p:grpSpPr>
            <p:cxnSp>
              <p:nvCxnSpPr>
                <p:cNvPr id="84" name="Straight Arrow Connector 83">
                  <a:extLst>
                    <a:ext uri="{FF2B5EF4-FFF2-40B4-BE49-F238E27FC236}">
                      <a16:creationId xmlns:a16="http://schemas.microsoft.com/office/drawing/2014/main" xmlns="" id="{96E7E0F9-4744-FBAA-167C-262812FF2484}"/>
                    </a:ext>
                  </a:extLst>
                </p:cNvPr>
                <p:cNvCxnSpPr>
                  <a:cxnSpLocks/>
                </p:cNvCxnSpPr>
                <p:nvPr/>
              </p:nvCxnSpPr>
              <p:spPr>
                <a:xfrm flipV="1">
                  <a:off x="5127171" y="514350"/>
                  <a:ext cx="0" cy="29391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xmlns="" id="{3A415A2C-9BEF-DA9C-EEE4-59BA87ECEF4F}"/>
                    </a:ext>
                  </a:extLst>
                </p:cNvPr>
                <p:cNvCxnSpPr>
                  <a:cxnSpLocks/>
                </p:cNvCxnSpPr>
                <p:nvPr/>
              </p:nvCxnSpPr>
              <p:spPr>
                <a:xfrm rot="5400000" flipV="1">
                  <a:off x="5274128" y="669471"/>
                  <a:ext cx="0" cy="293914"/>
                </a:xfrm>
                <a:prstGeom prst="straightConnector1">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7" name="TextBox 6">
            <a:extLst>
              <a:ext uri="{FF2B5EF4-FFF2-40B4-BE49-F238E27FC236}">
                <a16:creationId xmlns:a16="http://schemas.microsoft.com/office/drawing/2014/main" xmlns="" id="{D3A7D75C-A63B-1374-C843-CE8FD624B432}"/>
              </a:ext>
            </a:extLst>
          </p:cNvPr>
          <p:cNvSpPr txBox="1"/>
          <p:nvPr/>
        </p:nvSpPr>
        <p:spPr>
          <a:xfrm>
            <a:off x="55352" y="2136340"/>
            <a:ext cx="4117464" cy="461665"/>
          </a:xfrm>
          <a:prstGeom prst="rect">
            <a:avLst/>
          </a:prstGeom>
          <a:solidFill>
            <a:schemeClr val="bg1"/>
          </a:solidFill>
          <a:ln>
            <a:solidFill>
              <a:srgbClr val="0070C0"/>
            </a:solidFill>
          </a:ln>
        </p:spPr>
        <p:txBody>
          <a:bodyPr wrap="square" rtlCol="0">
            <a:spAutoFit/>
          </a:bodyPr>
          <a:lstStyle>
            <a:defPPr>
              <a:defRPr lang="it-IT"/>
            </a:defPPr>
            <a:lvl1pPr>
              <a:defRPr sz="1100" i="1">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GB" dirty="0">
                <a:solidFill>
                  <a:schemeClr val="tx1"/>
                </a:solidFill>
                <a:latin typeface="Century Gothic" panose="020B0502020202020204" pitchFamily="34" charset="0"/>
              </a:rPr>
              <a:t>Sensor's</a:t>
            </a:r>
            <a:r>
              <a:rPr lang="en-GB" i="1" dirty="0">
                <a:solidFill>
                  <a:schemeClr val="tx1"/>
                </a:solidFill>
                <a:effectLst/>
                <a:latin typeface="Century Gothic" panose="020B0502020202020204" pitchFamily="34" charset="0"/>
              </a:rPr>
              <a:t> topology optimized </a:t>
            </a:r>
            <a:r>
              <a:rPr lang="en-GB" sz="1200" b="1" i="1" dirty="0">
                <a:solidFill>
                  <a:srgbClr val="7030A0"/>
                </a:solidFill>
                <a:effectLst/>
                <a:latin typeface="Century Gothic" panose="020B0502020202020204" pitchFamily="34" charset="0"/>
              </a:rPr>
              <a:t>for reconstruction of the X-point and strike points</a:t>
            </a:r>
            <a:r>
              <a:rPr lang="en-GB" b="1" i="1" dirty="0">
                <a:solidFill>
                  <a:srgbClr val="7030A0"/>
                </a:solidFill>
                <a:effectLst/>
                <a:latin typeface="Century Gothic" panose="020B0502020202020204" pitchFamily="34" charset="0"/>
              </a:rPr>
              <a:t> </a:t>
            </a:r>
            <a:r>
              <a:rPr lang="en-GB" i="1" dirty="0">
                <a:solidFill>
                  <a:schemeClr val="tx1"/>
                </a:solidFill>
                <a:effectLst/>
                <a:latin typeface="Century Gothic" panose="020B0502020202020204" pitchFamily="34" charset="0"/>
              </a:rPr>
              <a:t>positions</a:t>
            </a:r>
            <a:endParaRPr lang="en-GB" dirty="0">
              <a:solidFill>
                <a:schemeClr val="tx1"/>
              </a:solidFill>
              <a:effectLst/>
              <a:latin typeface="Century Gothic" panose="020B0502020202020204" pitchFamily="34" charset="0"/>
            </a:endParaRPr>
          </a:p>
        </p:txBody>
      </p:sp>
      <p:sp>
        <p:nvSpPr>
          <p:cNvPr id="99" name="TextBox 98">
            <a:extLst>
              <a:ext uri="{FF2B5EF4-FFF2-40B4-BE49-F238E27FC236}">
                <a16:creationId xmlns:a16="http://schemas.microsoft.com/office/drawing/2014/main" xmlns="" id="{D6E56793-CD81-9969-1D99-B718DE3E1700}"/>
              </a:ext>
            </a:extLst>
          </p:cNvPr>
          <p:cNvSpPr txBox="1"/>
          <p:nvPr/>
        </p:nvSpPr>
        <p:spPr>
          <a:xfrm>
            <a:off x="2296161" y="3291916"/>
            <a:ext cx="1876665" cy="1446550"/>
          </a:xfrm>
          <a:prstGeom prst="rect">
            <a:avLst/>
          </a:prstGeom>
          <a:solidFill>
            <a:schemeClr val="bg1"/>
          </a:solidFill>
          <a:ln>
            <a:solidFill>
              <a:srgbClr val="0070C0"/>
            </a:solidFill>
          </a:ln>
        </p:spPr>
        <p:txBody>
          <a:bodyPr wrap="square" rtlCol="0">
            <a:spAutoFit/>
          </a:bodyPr>
          <a:lstStyle>
            <a:defPPr>
              <a:defRPr lang="it-IT"/>
            </a:defPPr>
            <a:lvl1pPr>
              <a:defRPr sz="1100" i="1">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defRPr>
            </a:lvl1pPr>
          </a:lstStyle>
          <a:p>
            <a:r>
              <a:rPr lang="en-GB" b="1" i="1" dirty="0">
                <a:effectLst/>
                <a:latin typeface="Century Gothic" panose="020B0502020202020204" pitchFamily="34" charset="0"/>
              </a:rPr>
              <a:t>Optical </a:t>
            </a:r>
            <a:r>
              <a:rPr lang="en-GB" b="1" dirty="0">
                <a:latin typeface="Century Gothic" panose="020B0502020202020204" pitchFamily="34" charset="0"/>
              </a:rPr>
              <a:t>F</a:t>
            </a:r>
            <a:r>
              <a:rPr lang="en-GB" b="1" i="1" dirty="0">
                <a:effectLst/>
                <a:latin typeface="Century Gothic" panose="020B0502020202020204" pitchFamily="34" charset="0"/>
              </a:rPr>
              <a:t>ibers installation scheme under assessment </a:t>
            </a:r>
            <a:r>
              <a:rPr lang="en-GB" b="1" i="1" dirty="0">
                <a:effectLst/>
                <a:latin typeface="Century Gothic" panose="020B0502020202020204" pitchFamily="34" charset="0"/>
                <a:sym typeface="Wingdings" pitchFamily="2" charset="2"/>
              </a:rPr>
              <a:t></a:t>
            </a:r>
            <a:r>
              <a:rPr lang="en-GB" b="1" i="1" dirty="0">
                <a:effectLst/>
                <a:latin typeface="Century Gothic" panose="020B0502020202020204" pitchFamily="34" charset="0"/>
              </a:rPr>
              <a:t> </a:t>
            </a:r>
            <a:r>
              <a:rPr lang="en-GB" i="1" dirty="0">
                <a:solidFill>
                  <a:schemeClr val="tx1"/>
                </a:solidFill>
                <a:effectLst/>
                <a:latin typeface="Century Gothic" panose="020B0502020202020204" pitchFamily="34" charset="0"/>
              </a:rPr>
              <a:t>in a groove along the side</a:t>
            </a:r>
            <a:endParaRPr lang="en-GB" dirty="0">
              <a:solidFill>
                <a:schemeClr val="tx1"/>
              </a:solidFill>
              <a:effectLst/>
              <a:latin typeface="Century Gothic" panose="020B0502020202020204" pitchFamily="34" charset="0"/>
            </a:endParaRPr>
          </a:p>
          <a:p>
            <a:r>
              <a:rPr lang="en-GB" i="1" dirty="0">
                <a:solidFill>
                  <a:schemeClr val="tx1"/>
                </a:solidFill>
                <a:effectLst/>
                <a:latin typeface="Century Gothic" panose="020B0502020202020204" pitchFamily="34" charset="0"/>
              </a:rPr>
              <a:t>surface of the mono-block (below the top surface exposed to the plasma)</a:t>
            </a:r>
            <a:endParaRPr lang="en-GB" dirty="0">
              <a:solidFill>
                <a:schemeClr val="tx1"/>
              </a:solidFill>
              <a:effectLst/>
              <a:latin typeface="Century Gothic" panose="020B0502020202020204" pitchFamily="34" charset="0"/>
            </a:endParaRPr>
          </a:p>
        </p:txBody>
      </p:sp>
      <p:sp>
        <p:nvSpPr>
          <p:cNvPr id="14" name="Rettangolo 13"/>
          <p:cNvSpPr/>
          <p:nvPr/>
        </p:nvSpPr>
        <p:spPr>
          <a:xfrm>
            <a:off x="0" y="4904684"/>
            <a:ext cx="9114228" cy="246221"/>
          </a:xfrm>
          <a:prstGeom prst="rect">
            <a:avLst/>
          </a:prstGeom>
          <a:solidFill>
            <a:schemeClr val="bg1"/>
          </a:solidFill>
        </p:spPr>
        <p:txBody>
          <a:bodyPr wrap="square">
            <a:spAutoFit/>
          </a:bodyPr>
          <a:lstStyle/>
          <a:p>
            <a:pPr lvl="0"/>
            <a:r>
              <a:rPr lang="it-IT" sz="1000" dirty="0">
                <a:solidFill>
                  <a:srgbClr val="70AD47"/>
                </a:solidFill>
              </a:rPr>
              <a:t>Marco Ciotti- KFE-ENEA Meeting- 28-11-2024</a:t>
            </a:r>
          </a:p>
        </p:txBody>
      </p:sp>
      <p:sp>
        <p:nvSpPr>
          <p:cNvPr id="98" name="TextBox 97">
            <a:extLst>
              <a:ext uri="{FF2B5EF4-FFF2-40B4-BE49-F238E27FC236}">
                <a16:creationId xmlns:a16="http://schemas.microsoft.com/office/drawing/2014/main" xmlns="" id="{14C8EC9C-4371-8120-E40C-1C4B44B4915D}"/>
              </a:ext>
            </a:extLst>
          </p:cNvPr>
          <p:cNvSpPr txBox="1"/>
          <p:nvPr/>
        </p:nvSpPr>
        <p:spPr>
          <a:xfrm>
            <a:off x="4250743" y="4646753"/>
            <a:ext cx="4763988" cy="430887"/>
          </a:xfrm>
          <a:prstGeom prst="rect">
            <a:avLst/>
          </a:prstGeom>
          <a:solidFill>
            <a:schemeClr val="bg1"/>
          </a:solidFill>
          <a:ln>
            <a:solidFill>
              <a:srgbClr val="0070C0"/>
            </a:solidFill>
          </a:ln>
        </p:spPr>
        <p:txBody>
          <a:bodyPr wrap="square" rtlCol="0">
            <a:spAutoFit/>
          </a:bodyPr>
          <a:lstStyle>
            <a:defPPr>
              <a:defRPr lang="it-IT"/>
            </a:defPPr>
            <a:lvl1pPr>
              <a:defRPr sz="1100" b="1" i="1">
                <a:latin typeface="Century Gothic" panose="020B0502020202020204" pitchFamily="34" charset="0"/>
                <a:ea typeface="Segoe UI Historic" panose="020B0502040204020203" pitchFamily="34" charset="0"/>
                <a:cs typeface="Segoe UI Historic" panose="020B0502040204020203" pitchFamily="34" charset="0"/>
              </a:defRPr>
            </a:lvl1pPr>
          </a:lstStyle>
          <a:p>
            <a:r>
              <a:rPr lang="en-GB" b="0" dirty="0"/>
              <a:t>Highlighted regions potentially useful for the embedded sensors integration </a:t>
            </a:r>
            <a:r>
              <a:rPr lang="en-GB" b="0" dirty="0">
                <a:solidFill>
                  <a:srgbClr val="0070C0"/>
                </a:solidFill>
                <a:sym typeface="Wingdings" pitchFamily="2" charset="2"/>
              </a:rPr>
              <a:t></a:t>
            </a:r>
            <a:r>
              <a:rPr lang="en-GB" b="0" dirty="0">
                <a:sym typeface="Wingdings" pitchFamily="2" charset="2"/>
              </a:rPr>
              <a:t> </a:t>
            </a:r>
            <a:r>
              <a:rPr lang="en-GB" b="0" dirty="0"/>
              <a:t> </a:t>
            </a:r>
            <a:r>
              <a:rPr lang="en-GB" dirty="0">
                <a:solidFill>
                  <a:srgbClr val="0070C0"/>
                </a:solidFill>
              </a:rPr>
              <a:t>specific integration schemes under assessment </a:t>
            </a:r>
          </a:p>
        </p:txBody>
      </p:sp>
      <p:cxnSp>
        <p:nvCxnSpPr>
          <p:cNvPr id="94" name="Straight Arrow Connector 87">
            <a:extLst>
              <a:ext uri="{FF2B5EF4-FFF2-40B4-BE49-F238E27FC236}">
                <a16:creationId xmlns:a16="http://schemas.microsoft.com/office/drawing/2014/main" xmlns="" id="{1FCB5444-3250-0900-A578-44220BCE8FED}"/>
              </a:ext>
            </a:extLst>
          </p:cNvPr>
          <p:cNvCxnSpPr>
            <a:cxnSpLocks/>
          </p:cNvCxnSpPr>
          <p:nvPr/>
        </p:nvCxnSpPr>
        <p:spPr>
          <a:xfrm flipV="1">
            <a:off x="2434372" y="816649"/>
            <a:ext cx="0" cy="11086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88">
            <a:extLst>
              <a:ext uri="{FF2B5EF4-FFF2-40B4-BE49-F238E27FC236}">
                <a16:creationId xmlns:a16="http://schemas.microsoft.com/office/drawing/2014/main" xmlns="" id="{D87D2C39-E8D5-D7B6-2D6F-892763E2762F}"/>
              </a:ext>
            </a:extLst>
          </p:cNvPr>
          <p:cNvCxnSpPr>
            <a:cxnSpLocks/>
          </p:cNvCxnSpPr>
          <p:nvPr/>
        </p:nvCxnSpPr>
        <p:spPr>
          <a:xfrm rot="5400000" flipV="1">
            <a:off x="2489803" y="875159"/>
            <a:ext cx="0" cy="11086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919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81E74A-F305-55A7-CAF9-99D3942ACAF9}"/>
              </a:ext>
            </a:extLst>
          </p:cNvPr>
          <p:cNvSpPr>
            <a:spLocks noGrp="1"/>
          </p:cNvSpPr>
          <p:nvPr>
            <p:ph type="title" idx="4294967295"/>
          </p:nvPr>
        </p:nvSpPr>
        <p:spPr>
          <a:xfrm>
            <a:off x="731520" y="76241"/>
            <a:ext cx="7562088" cy="693556"/>
          </a:xfrm>
          <a:solidFill>
            <a:schemeClr val="accent5">
              <a:lumMod val="50000"/>
            </a:schemeClr>
          </a:solidFill>
        </p:spPr>
        <p:txBody>
          <a:bodyPr>
            <a:normAutofit fontScale="90000"/>
          </a:bodyPr>
          <a:lstStyle/>
          <a:p>
            <a:r>
              <a:rPr lang="en-GB" dirty="0">
                <a:solidFill>
                  <a:schemeClr val="bg1"/>
                </a:solidFill>
                <a:latin typeface="Century Gothic" panose="020B0502020202020204" pitchFamily="34" charset="0"/>
              </a:rPr>
              <a:t>Divertor Test module diagnostic instrumentation and cables routing</a:t>
            </a:r>
          </a:p>
        </p:txBody>
      </p:sp>
      <p:sp>
        <p:nvSpPr>
          <p:cNvPr id="3" name="Slide Number Placeholder 2">
            <a:extLst>
              <a:ext uri="{FF2B5EF4-FFF2-40B4-BE49-F238E27FC236}">
                <a16:creationId xmlns:a16="http://schemas.microsoft.com/office/drawing/2014/main" xmlns="" id="{BF698EBD-EC61-AD81-2937-F4AC86F1DCA9}"/>
              </a:ext>
            </a:extLst>
          </p:cNvPr>
          <p:cNvSpPr>
            <a:spLocks noGrp="1"/>
          </p:cNvSpPr>
          <p:nvPr>
            <p:ph type="sldNum" sz="quarter" idx="4294967295"/>
          </p:nvPr>
        </p:nvSpPr>
        <p:spPr>
          <a:xfrm>
            <a:off x="0" y="4903736"/>
            <a:ext cx="9144000" cy="239764"/>
          </a:xfrm>
          <a:solidFill>
            <a:schemeClr val="bg1"/>
          </a:solidFill>
        </p:spPr>
        <p:txBody>
          <a:bodyPr/>
          <a:lstStyle/>
          <a:p>
            <a:pPr lvl="0" algn="l"/>
            <a:r>
              <a:rPr lang="it-IT" sz="1000" dirty="0">
                <a:solidFill>
                  <a:srgbClr val="70AD47"/>
                </a:solidFill>
              </a:rPr>
              <a:t>Marco Ciotti- KFE-ENEA Meeting- 28-11-2024</a:t>
            </a:r>
          </a:p>
        </p:txBody>
      </p:sp>
      <p:graphicFrame>
        <p:nvGraphicFramePr>
          <p:cNvPr id="5" name="Table 4">
            <a:extLst>
              <a:ext uri="{FF2B5EF4-FFF2-40B4-BE49-F238E27FC236}">
                <a16:creationId xmlns:a16="http://schemas.microsoft.com/office/drawing/2014/main" xmlns="" id="{C1C19FDC-6E27-CD31-A30C-84C8A98344C1}"/>
              </a:ext>
            </a:extLst>
          </p:cNvPr>
          <p:cNvGraphicFramePr>
            <a:graphicFrameLocks noGrp="1"/>
          </p:cNvGraphicFramePr>
          <p:nvPr>
            <p:extLst>
              <p:ext uri="{D42A27DB-BD31-4B8C-83A1-F6EECF244321}">
                <p14:modId xmlns:p14="http://schemas.microsoft.com/office/powerpoint/2010/main" val="2132812388"/>
              </p:ext>
            </p:extLst>
          </p:nvPr>
        </p:nvGraphicFramePr>
        <p:xfrm>
          <a:off x="200105" y="1007165"/>
          <a:ext cx="8589660" cy="3002280"/>
        </p:xfrm>
        <a:graphic>
          <a:graphicData uri="http://schemas.openxmlformats.org/drawingml/2006/table">
            <a:tbl>
              <a:tblPr firstRow="1" bandRow="1">
                <a:tableStyleId>{5C22544A-7EE6-4342-B048-85BDC9FD1C3A}</a:tableStyleId>
              </a:tblPr>
              <a:tblGrid>
                <a:gridCol w="512064">
                  <a:extLst>
                    <a:ext uri="{9D8B030D-6E8A-4147-A177-3AD203B41FA5}">
                      <a16:colId xmlns:a16="http://schemas.microsoft.com/office/drawing/2014/main" xmlns="" val="1208670641"/>
                    </a:ext>
                  </a:extLst>
                </a:gridCol>
                <a:gridCol w="950976">
                  <a:extLst>
                    <a:ext uri="{9D8B030D-6E8A-4147-A177-3AD203B41FA5}">
                      <a16:colId xmlns:a16="http://schemas.microsoft.com/office/drawing/2014/main" xmlns="" val="2140996626"/>
                    </a:ext>
                  </a:extLst>
                </a:gridCol>
                <a:gridCol w="617284">
                  <a:extLst>
                    <a:ext uri="{9D8B030D-6E8A-4147-A177-3AD203B41FA5}">
                      <a16:colId xmlns:a16="http://schemas.microsoft.com/office/drawing/2014/main" xmlns="" val="1659981527"/>
                    </a:ext>
                  </a:extLst>
                </a:gridCol>
                <a:gridCol w="417285">
                  <a:extLst>
                    <a:ext uri="{9D8B030D-6E8A-4147-A177-3AD203B41FA5}">
                      <a16:colId xmlns:a16="http://schemas.microsoft.com/office/drawing/2014/main" xmlns="" val="3337642284"/>
                    </a:ext>
                  </a:extLst>
                </a:gridCol>
                <a:gridCol w="305119">
                  <a:extLst>
                    <a:ext uri="{9D8B030D-6E8A-4147-A177-3AD203B41FA5}">
                      <a16:colId xmlns:a16="http://schemas.microsoft.com/office/drawing/2014/main" xmlns="" val="3892054448"/>
                    </a:ext>
                  </a:extLst>
                </a:gridCol>
                <a:gridCol w="330462">
                  <a:extLst>
                    <a:ext uri="{9D8B030D-6E8A-4147-A177-3AD203B41FA5}">
                      <a16:colId xmlns:a16="http://schemas.microsoft.com/office/drawing/2014/main" xmlns="" val="2938150711"/>
                    </a:ext>
                  </a:extLst>
                </a:gridCol>
                <a:gridCol w="493296">
                  <a:extLst>
                    <a:ext uri="{9D8B030D-6E8A-4147-A177-3AD203B41FA5}">
                      <a16:colId xmlns:a16="http://schemas.microsoft.com/office/drawing/2014/main" xmlns="" val="3820987234"/>
                    </a:ext>
                  </a:extLst>
                </a:gridCol>
                <a:gridCol w="335397">
                  <a:extLst>
                    <a:ext uri="{9D8B030D-6E8A-4147-A177-3AD203B41FA5}">
                      <a16:colId xmlns:a16="http://schemas.microsoft.com/office/drawing/2014/main" xmlns="" val="1348829914"/>
                    </a:ext>
                  </a:extLst>
                </a:gridCol>
                <a:gridCol w="429728">
                  <a:extLst>
                    <a:ext uri="{9D8B030D-6E8A-4147-A177-3AD203B41FA5}">
                      <a16:colId xmlns:a16="http://schemas.microsoft.com/office/drawing/2014/main" xmlns="" val="449690213"/>
                    </a:ext>
                  </a:extLst>
                </a:gridCol>
                <a:gridCol w="303954">
                  <a:extLst>
                    <a:ext uri="{9D8B030D-6E8A-4147-A177-3AD203B41FA5}">
                      <a16:colId xmlns:a16="http://schemas.microsoft.com/office/drawing/2014/main" xmlns="" val="145070052"/>
                    </a:ext>
                  </a:extLst>
                </a:gridCol>
                <a:gridCol w="335397">
                  <a:extLst>
                    <a:ext uri="{9D8B030D-6E8A-4147-A177-3AD203B41FA5}">
                      <a16:colId xmlns:a16="http://schemas.microsoft.com/office/drawing/2014/main" xmlns="" val="1867401195"/>
                    </a:ext>
                  </a:extLst>
                </a:gridCol>
                <a:gridCol w="366841">
                  <a:extLst>
                    <a:ext uri="{9D8B030D-6E8A-4147-A177-3AD203B41FA5}">
                      <a16:colId xmlns:a16="http://schemas.microsoft.com/office/drawing/2014/main" xmlns="" val="2258755700"/>
                    </a:ext>
                  </a:extLst>
                </a:gridCol>
                <a:gridCol w="353773">
                  <a:extLst>
                    <a:ext uri="{9D8B030D-6E8A-4147-A177-3AD203B41FA5}">
                      <a16:colId xmlns:a16="http://schemas.microsoft.com/office/drawing/2014/main" xmlns="" val="902114316"/>
                    </a:ext>
                  </a:extLst>
                </a:gridCol>
                <a:gridCol w="548640">
                  <a:extLst>
                    <a:ext uri="{9D8B030D-6E8A-4147-A177-3AD203B41FA5}">
                      <a16:colId xmlns:a16="http://schemas.microsoft.com/office/drawing/2014/main" xmlns="" val="679947442"/>
                    </a:ext>
                  </a:extLst>
                </a:gridCol>
                <a:gridCol w="566928">
                  <a:extLst>
                    <a:ext uri="{9D8B030D-6E8A-4147-A177-3AD203B41FA5}">
                      <a16:colId xmlns:a16="http://schemas.microsoft.com/office/drawing/2014/main" xmlns="" val="1233795526"/>
                    </a:ext>
                  </a:extLst>
                </a:gridCol>
                <a:gridCol w="521208">
                  <a:extLst>
                    <a:ext uri="{9D8B030D-6E8A-4147-A177-3AD203B41FA5}">
                      <a16:colId xmlns:a16="http://schemas.microsoft.com/office/drawing/2014/main" xmlns="" val="2509100065"/>
                    </a:ext>
                  </a:extLst>
                </a:gridCol>
                <a:gridCol w="686395">
                  <a:extLst>
                    <a:ext uri="{9D8B030D-6E8A-4147-A177-3AD203B41FA5}">
                      <a16:colId xmlns:a16="http://schemas.microsoft.com/office/drawing/2014/main" xmlns="" val="195274616"/>
                    </a:ext>
                  </a:extLst>
                </a:gridCol>
                <a:gridCol w="514913">
                  <a:extLst>
                    <a:ext uri="{9D8B030D-6E8A-4147-A177-3AD203B41FA5}">
                      <a16:colId xmlns:a16="http://schemas.microsoft.com/office/drawing/2014/main" xmlns="" val="3437160226"/>
                    </a:ext>
                  </a:extLst>
                </a:gridCol>
              </a:tblGrid>
              <a:tr h="4072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dirty="0">
                        <a:solidFill>
                          <a:schemeClr val="tx1"/>
                        </a:solidFill>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1" dirty="0">
                          <a:solidFill>
                            <a:srgbClr val="0070C0"/>
                          </a:solidFill>
                          <a:latin typeface="Century Gothic" panose="020B0502020202020204" pitchFamily="34" charset="0"/>
                        </a:rPr>
                        <a:t>Sector  number</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10">
                  <a:txBody>
                    <a:bodyPr/>
                    <a:lstStyle/>
                    <a:p>
                      <a:pPr algn="ctr"/>
                      <a:r>
                        <a:rPr lang="en-GB" sz="1100" b="1" i="1" dirty="0">
                          <a:solidFill>
                            <a:srgbClr val="0070C0"/>
                          </a:solidFill>
                          <a:latin typeface="Century Gothic" panose="020B0502020202020204" pitchFamily="34" charset="0"/>
                        </a:rPr>
                        <a:t>Magnetic sensors</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lnL w="6350" cap="flat" cmpd="sng" algn="ctr">
                      <a:solidFill>
                        <a:srgbClr val="0070C0"/>
                      </a:solidFill>
                      <a:prstDash val="solid"/>
                      <a:round/>
                      <a:headEnd type="none" w="med" len="med"/>
                      <a:tailEnd type="none" w="med" len="med"/>
                    </a:ln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algn="ctr"/>
                      <a:r>
                        <a:rPr lang="en-GB" sz="1100" b="1" i="1" dirty="0">
                          <a:solidFill>
                            <a:srgbClr val="0070C0"/>
                          </a:solidFill>
                          <a:latin typeface="Century Gothic" panose="020B0502020202020204" pitchFamily="34" charset="0"/>
                        </a:rPr>
                        <a:t>Embedded</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a:r>
                        <a:rPr lang="en-GB" sz="1100" b="1" i="1" dirty="0">
                          <a:solidFill>
                            <a:srgbClr val="0070C0"/>
                          </a:solidFill>
                          <a:latin typeface="Century Gothic" panose="020B0502020202020204" pitchFamily="34" charset="0"/>
                        </a:rPr>
                        <a:t>Fiber Optics Sensors (FOS)</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xmlns="" val="4283782559"/>
                  </a:ext>
                </a:extLst>
              </a:tr>
              <a:tr h="247264">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1" u="none" strike="noStrike" dirty="0">
                          <a:solidFill>
                            <a:srgbClr val="0070C0"/>
                          </a:solidFill>
                          <a:effectLst/>
                          <a:latin typeface="Century Gothic" panose="020B0502020202020204" pitchFamily="34" charset="0"/>
                        </a:rPr>
                        <a:t>Sensors/Array per sector</a:t>
                      </a: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algn="ctr"/>
                      <a:r>
                        <a:rPr lang="en-GB" sz="1100" b="1" i="1" dirty="0">
                          <a:solidFill>
                            <a:srgbClr val="FF0000"/>
                          </a:solidFill>
                          <a:latin typeface="Century Gothic" panose="020B0502020202020204" pitchFamily="34" charset="0"/>
                        </a:rPr>
                        <a:t>1</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Bi-axial Pick up Coil</a:t>
                      </a: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13</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Mono-Axial pickup Coil</a:t>
                      </a: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2</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rowSpan="4">
                  <a:txBody>
                    <a:bodyPr/>
                    <a:lstStyle/>
                    <a:p>
                      <a:pPr algn="ctr"/>
                      <a:r>
                        <a:rPr lang="en-GB" sz="1100" b="0" i="0" u="none" strike="noStrike" dirty="0">
                          <a:solidFill>
                            <a:srgbClr val="000000"/>
                          </a:solidFill>
                          <a:effectLst/>
                          <a:latin typeface="Century Gothic" panose="020B0502020202020204" pitchFamily="34" charset="0"/>
                        </a:rPr>
                        <a:t>Hall Probe Hybrid</a:t>
                      </a:r>
                      <a:endParaRPr lang="en-GB" sz="1100" b="0" dirty="0">
                        <a:solidFill>
                          <a:schemeClr val="tx1"/>
                        </a:solidFill>
                        <a:latin typeface="Century Gothic" panose="020B0502020202020204" pitchFamily="34" charset="0"/>
                      </a:endParaRP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6">
                        <a:lumMod val="60000"/>
                        <a:lumOff val="40000"/>
                      </a:schemeClr>
                    </a:solidFill>
                  </a:tcPr>
                </a:tc>
                <a:tc>
                  <a:txBody>
                    <a:bodyPr/>
                    <a:lstStyle/>
                    <a:p>
                      <a:pPr algn="ctr"/>
                      <a:r>
                        <a:rPr lang="en-GB" sz="1100" b="0" dirty="0">
                          <a:solidFill>
                            <a:schemeClr val="tx1"/>
                          </a:solidFill>
                          <a:latin typeface="Century Gothic" panose="020B0502020202020204" pitchFamily="34" charset="0"/>
                        </a:rPr>
                        <a:t>1</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Halo current</a:t>
                      </a:r>
                      <a:r>
                        <a:rPr lang="en-GB" sz="1100" b="0" i="0" u="none" strike="noStrike" dirty="0">
                          <a:solidFill>
                            <a:schemeClr val="tx1"/>
                          </a:solidFill>
                          <a:effectLst/>
                          <a:latin typeface="Century Gothic" panose="020B0502020202020204" pitchFamily="34" charset="0"/>
                        </a:rPr>
                        <a:t> (Rogowski)</a:t>
                      </a:r>
                      <a:endParaRPr lang="en-GB" sz="1100" b="0" i="0" u="none" strike="noStrike" dirty="0">
                        <a:solidFill>
                          <a:srgbClr val="000000"/>
                        </a:solidFill>
                        <a:effectLst/>
                        <a:latin typeface="Century Gothic" panose="020B0502020202020204" pitchFamily="34" charset="0"/>
                      </a:endParaRP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8</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Current Shunt</a:t>
                      </a: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4</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Verdana" panose="020B0604030504040204" pitchFamily="34" charset="0"/>
                        </a:rPr>
                        <a:t>Langmuir Probes</a:t>
                      </a: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Verdana" panose="020B0604030504040204" pitchFamily="34" charset="0"/>
                        </a:rPr>
                        <a:t>600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Verdana" panose="020B0604030504040204" pitchFamily="34" charset="0"/>
                        </a:rPr>
                        <a:t>Thermocouples (Science)</a:t>
                      </a: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Verdana" panose="020B0604030504040204" pitchFamily="34" charset="0"/>
                        </a:rPr>
                        <a:t>150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1" u="none" strike="noStrike" dirty="0">
                          <a:solidFill>
                            <a:schemeClr val="tx1"/>
                          </a:solidFill>
                          <a:effectLst/>
                          <a:latin typeface="Verdana" panose="020B0604030504040204" pitchFamily="34" charset="0"/>
                        </a:rPr>
                        <a:t>FOS Array</a:t>
                      </a: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1" u="none" strike="noStrike" dirty="0">
                          <a:solidFill>
                            <a:schemeClr val="tx1"/>
                          </a:solidFill>
                          <a:effectLst/>
                          <a:latin typeface="Verdana" panose="020B0604030504040204" pitchFamily="34" charset="0"/>
                        </a:rPr>
                        <a:t>5</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409234757"/>
                  </a:ext>
                </a:extLst>
              </a:tr>
              <a:tr h="247264">
                <a:tc vMerge="1">
                  <a:txBody>
                    <a:bodyPr/>
                    <a:lstStyle/>
                    <a:p>
                      <a:pPr algn="ctr"/>
                      <a:endParaRPr lang="en-GB" sz="1100" b="0" dirty="0">
                        <a:solidFill>
                          <a:schemeClr val="tx1"/>
                        </a:solidFill>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algn="ctr"/>
                      <a:r>
                        <a:rPr lang="en-GB" sz="1100" b="1" i="1" dirty="0">
                          <a:solidFill>
                            <a:srgbClr val="FF0000"/>
                          </a:solidFill>
                          <a:latin typeface="Century Gothic" panose="020B0502020202020204" pitchFamily="34" charset="0"/>
                        </a:rPr>
                        <a:t>5</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13</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2</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1</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8</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4</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150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vert="vert270">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150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1" u="none" strike="noStrike" dirty="0">
                          <a:solidFill>
                            <a:schemeClr val="tx1"/>
                          </a:solidFill>
                          <a:effectLst/>
                          <a:latin typeface="Verdana" panose="020B0604030504040204" pitchFamily="34" charset="0"/>
                        </a:rPr>
                        <a:t>5</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764242795"/>
                  </a:ext>
                </a:extLst>
              </a:tr>
              <a:tr h="247264">
                <a:tc vMerge="1">
                  <a:txBody>
                    <a:bodyPr/>
                    <a:lstStyle/>
                    <a:p>
                      <a:pPr algn="ctr"/>
                      <a:endParaRPr lang="en-GB" sz="1100" b="0" dirty="0">
                        <a:solidFill>
                          <a:schemeClr val="tx1"/>
                        </a:solidFill>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algn="ctr"/>
                      <a:r>
                        <a:rPr lang="en-GB" sz="1100" b="1" i="1" dirty="0">
                          <a:solidFill>
                            <a:srgbClr val="FF0000"/>
                          </a:solidFill>
                          <a:latin typeface="Century Gothic" panose="020B0502020202020204" pitchFamily="34" charset="0"/>
                        </a:rPr>
                        <a:t>10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13</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2</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1</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8</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4</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150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vert="vert270">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150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1" u="none" strike="noStrike" dirty="0">
                          <a:solidFill>
                            <a:schemeClr val="tx1"/>
                          </a:solidFill>
                          <a:effectLst/>
                          <a:latin typeface="Verdana" panose="020B0604030504040204" pitchFamily="34" charset="0"/>
                        </a:rPr>
                        <a:t>5</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911198297"/>
                  </a:ext>
                </a:extLst>
              </a:tr>
              <a:tr h="247264">
                <a:tc vMerge="1">
                  <a:txBody>
                    <a:bodyPr/>
                    <a:lstStyle/>
                    <a:p>
                      <a:pPr algn="ctr"/>
                      <a:endParaRPr lang="en-GB" sz="1100" b="0" dirty="0">
                        <a:solidFill>
                          <a:schemeClr val="tx1"/>
                        </a:solidFill>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algn="ctr"/>
                      <a:r>
                        <a:rPr lang="en-GB" sz="1100" b="1" i="1" dirty="0">
                          <a:solidFill>
                            <a:srgbClr val="FF0000"/>
                          </a:solidFill>
                          <a:latin typeface="Century Gothic" panose="020B0502020202020204" pitchFamily="34" charset="0"/>
                        </a:rPr>
                        <a:t>15</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13</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2</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algn="ctr"/>
                      <a:r>
                        <a:rPr lang="en-GB" sz="1100" b="0" dirty="0">
                          <a:solidFill>
                            <a:schemeClr val="tx1"/>
                          </a:solidFill>
                          <a:latin typeface="Century Gothic" panose="020B0502020202020204" pitchFamily="34" charset="0"/>
                        </a:rPr>
                        <a:t>1</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8</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4</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150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vert="vert270">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150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vMerge="1">
                  <a:txBody>
                    <a:bodyPr/>
                    <a:lstStyle/>
                    <a:p>
                      <a:pPr algn="ctr"/>
                      <a:endParaRPr lang="en-GB" sz="1100" b="0" dirty="0">
                        <a:solidFill>
                          <a:schemeClr val="tx1"/>
                        </a:solidFill>
                        <a:latin typeface="Century Gothic" panose="020B0502020202020204" pitchFamily="34" charset="0"/>
                      </a:endParaRPr>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1" u="none" strike="noStrike" dirty="0">
                          <a:solidFill>
                            <a:schemeClr val="tx1"/>
                          </a:solidFill>
                          <a:effectLst/>
                          <a:latin typeface="Verdana" panose="020B0604030504040204" pitchFamily="34" charset="0"/>
                        </a:rPr>
                        <a:t>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810595629"/>
                  </a:ext>
                </a:extLst>
              </a:tr>
              <a:tr h="407258">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1" dirty="0">
                          <a:solidFill>
                            <a:srgbClr val="0070C0"/>
                          </a:solidFill>
                          <a:latin typeface="Century Gothic" panose="020B0502020202020204" pitchFamily="34" charset="0"/>
                        </a:rPr>
                        <a:t>Cables</a:t>
                      </a: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1" kern="1200" dirty="0">
                          <a:solidFill>
                            <a:srgbClr val="0070C0"/>
                          </a:solidFill>
                          <a:latin typeface="Century Gothic" panose="020B0502020202020204" pitchFamily="34" charset="0"/>
                          <a:ea typeface="+mn-ea"/>
                          <a:cs typeface="+mn-cs"/>
                        </a:rPr>
                        <a:t>Type</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10">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MIC</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Century Gothic" panose="020B0502020202020204" pitchFamily="34" charset="0"/>
                      </a:endParaRP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Century Gothic" panose="020B0502020202020204" pitchFamily="34" charset="0"/>
                      </a:endParaRP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Century Gothic" panose="020B0502020202020204" pitchFamily="34" charset="0"/>
                      </a:endParaRP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algn="ctr"/>
                      <a:endParaRPr lang="en-GB" sz="1100" b="0" dirty="0">
                        <a:solidFill>
                          <a:schemeClr val="tx1"/>
                        </a:solidFill>
                        <a:latin typeface="Century Gothic" panose="020B0502020202020204" pitchFamily="34" charset="0"/>
                      </a:endParaRP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algn="ctr"/>
                      <a:endParaRPr lang="en-GB" sz="1100" b="0" dirty="0">
                        <a:solidFill>
                          <a:schemeClr val="tx1"/>
                        </a:solidFill>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Century Gothic" panose="020B0502020202020204" pitchFamily="34" charset="0"/>
                      </a:endParaRP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4">
                  <a:txBody>
                    <a:bodyPr/>
                    <a:lstStyle/>
                    <a:p>
                      <a:pPr algn="ctr"/>
                      <a:r>
                        <a:rPr lang="en-GB" sz="1100" b="0" i="0" u="none" strike="noStrike" dirty="0">
                          <a:solidFill>
                            <a:srgbClr val="000000"/>
                          </a:solidFill>
                          <a:effectLst/>
                          <a:latin typeface="Century Gothic" panose="020B0502020202020204" pitchFamily="34" charset="0"/>
                        </a:rPr>
                        <a:t>MIC/</a:t>
                      </a:r>
                      <a:r>
                        <a:rPr lang="en-GB" sz="1100" b="0" i="0" u="none" strike="noStrike" dirty="0" err="1">
                          <a:solidFill>
                            <a:srgbClr val="000000"/>
                          </a:solidFill>
                          <a:effectLst/>
                          <a:latin typeface="Century Gothic" panose="020B0502020202020204" pitchFamily="34" charset="0"/>
                        </a:rPr>
                        <a:t>fiber</a:t>
                      </a:r>
                      <a:r>
                        <a:rPr lang="en-GB" sz="1100" b="0" i="0" u="none" strike="noStrike" dirty="0">
                          <a:solidFill>
                            <a:srgbClr val="000000"/>
                          </a:solidFill>
                          <a:effectLst/>
                          <a:latin typeface="Century Gothic" panose="020B0502020202020204" pitchFamily="34" charset="0"/>
                        </a:rPr>
                        <a:t> glass insulated conductors</a:t>
                      </a:r>
                      <a:endParaRPr lang="en-GB" dirty="0"/>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Verdana" panose="020B0604030504040204" pitchFamily="34" charset="0"/>
                      </a:endParaRPr>
                    </a:p>
                  </a:txBody>
                  <a:tcPr vert="vert27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1" u="none" strike="noStrike">
                          <a:solidFill>
                            <a:schemeClr val="tx1"/>
                          </a:solidFill>
                          <a:effectLst/>
                          <a:latin typeface="Century Gothic" panose="020B0502020202020204" pitchFamily="34" charset="0"/>
                        </a:rPr>
                        <a:t>Optic fiber</a:t>
                      </a:r>
                      <a:endParaRPr lang="en-GB" sz="1100" b="0" i="0" u="none" strike="noStrike" dirty="0">
                        <a:solidFill>
                          <a:srgbClr val="000000"/>
                        </a:solidFill>
                        <a:effectLst/>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i="1" u="none" strike="noStrike" dirty="0">
                        <a:solidFill>
                          <a:schemeClr val="tx1"/>
                        </a:solidFill>
                        <a:effectLst/>
                        <a:latin typeface="Verdana" panose="020B060403050404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63064914"/>
                  </a:ext>
                </a:extLst>
              </a:tr>
              <a:tr h="24726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dirty="0">
                        <a:solidFill>
                          <a:schemeClr val="tx1"/>
                        </a:solidFill>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1" kern="1200" dirty="0">
                          <a:solidFill>
                            <a:srgbClr val="0070C0"/>
                          </a:solidFill>
                          <a:latin typeface="Century Gothic" panose="020B0502020202020204" pitchFamily="34" charset="0"/>
                          <a:ea typeface="+mn-ea"/>
                          <a:cs typeface="+mn-cs"/>
                        </a:rPr>
                        <a:t>Diameter</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10">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100" b="0" i="0" u="none" strike="noStrike" dirty="0">
                          <a:solidFill>
                            <a:srgbClr val="000000"/>
                          </a:solidFill>
                          <a:effectLst/>
                          <a:latin typeface="Century Gothic" panose="020B0502020202020204" pitchFamily="34" charset="0"/>
                        </a:rPr>
                        <a:t>Φ </a:t>
                      </a:r>
                      <a:r>
                        <a:rPr lang="it-IT" sz="1100" b="0" i="0" u="none" strike="noStrike" dirty="0">
                          <a:solidFill>
                            <a:srgbClr val="000000"/>
                          </a:solidFill>
                          <a:effectLst/>
                          <a:latin typeface="Century Gothic" panose="020B0502020202020204" pitchFamily="34" charset="0"/>
                        </a:rPr>
                        <a:t>4mm</a:t>
                      </a:r>
                      <a:endParaRPr lang="en-GB" sz="1100" b="0" i="0" u="none" strike="noStrike" dirty="0">
                        <a:solidFill>
                          <a:srgbClr val="000000"/>
                        </a:solidFill>
                        <a:effectLst/>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4">
                  <a:txBody>
                    <a:bodyPr/>
                    <a:lstStyle/>
                    <a:p>
                      <a:pPr algn="ctr"/>
                      <a:r>
                        <a:rPr lang="el-GR" sz="1100" b="0" i="0" u="none" strike="noStrike" dirty="0">
                          <a:solidFill>
                            <a:srgbClr val="000000"/>
                          </a:solidFill>
                          <a:effectLst/>
                          <a:latin typeface="Century Gothic" panose="020B0502020202020204" pitchFamily="34" charset="0"/>
                        </a:rPr>
                        <a:t>Φ </a:t>
                      </a:r>
                      <a:r>
                        <a:rPr lang="it-IT" sz="1100" b="0" i="0" u="none" strike="noStrike" dirty="0">
                          <a:solidFill>
                            <a:srgbClr val="000000"/>
                          </a:solidFill>
                          <a:effectLst/>
                          <a:latin typeface="Century Gothic" panose="020B0502020202020204" pitchFamily="34" charset="0"/>
                        </a:rPr>
                        <a:t>4/1,5mm</a:t>
                      </a:r>
                      <a:endParaRPr lang="en-GB" dirty="0"/>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100" b="1" i="0" u="none" strike="noStrike" dirty="0">
                          <a:solidFill>
                            <a:srgbClr val="FF0000"/>
                          </a:solidFill>
                          <a:effectLst/>
                          <a:latin typeface="Century Gothic" panose="020B0502020202020204" pitchFamily="34" charset="0"/>
                        </a:rPr>
                        <a:t>Φ </a:t>
                      </a:r>
                      <a:r>
                        <a:rPr lang="it-IT" sz="1100" b="1" i="0" u="none" strike="noStrike" dirty="0">
                          <a:solidFill>
                            <a:srgbClr val="FF0000"/>
                          </a:solidFill>
                          <a:effectLst/>
                          <a:latin typeface="Century Gothic" panose="020B0502020202020204" pitchFamily="34" charset="0"/>
                        </a:rPr>
                        <a:t>8mm</a:t>
                      </a:r>
                      <a:endParaRPr lang="en-GB" sz="1100" b="1" i="0" u="none" strike="noStrike" dirty="0">
                        <a:solidFill>
                          <a:srgbClr val="FF0000"/>
                        </a:solidFill>
                        <a:effectLst/>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491637015"/>
                  </a:ext>
                </a:extLst>
              </a:tr>
              <a:tr h="407258">
                <a:tc vMerge="1">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1" kern="1200" dirty="0">
                          <a:solidFill>
                            <a:srgbClr val="0070C0"/>
                          </a:solidFill>
                          <a:latin typeface="Century Gothic" panose="020B0502020202020204" pitchFamily="34" charset="0"/>
                          <a:ea typeface="+mn-ea"/>
                          <a:cs typeface="+mn-cs"/>
                        </a:rPr>
                        <a:t>Cable per sensor </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10">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Century Gothic" panose="020B0502020202020204" pitchFamily="34" charset="0"/>
                        </a:rPr>
                        <a:t>Bi-axial Pick up Coil </a:t>
                      </a:r>
                      <a:r>
                        <a:rPr lang="en-GB" sz="1100" b="0" i="0" u="none" strike="noStrike" dirty="0">
                          <a:solidFill>
                            <a:srgbClr val="000000"/>
                          </a:solidFill>
                          <a:effectLst/>
                          <a:latin typeface="Century Gothic" panose="020B0502020202020204" pitchFamily="34" charset="0"/>
                          <a:sym typeface="Wingdings" pitchFamily="2" charset="2"/>
                        </a:rPr>
                        <a:t> 2x, Others  1x</a:t>
                      </a:r>
                      <a:endParaRPr lang="en-GB" sz="1100" b="0" i="0" u="none" strike="noStrike" dirty="0">
                        <a:solidFill>
                          <a:srgbClr val="000000"/>
                        </a:solidFill>
                        <a:effectLst/>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kern="1200" dirty="0">
                          <a:solidFill>
                            <a:srgbClr val="000000"/>
                          </a:solidFill>
                          <a:effectLst/>
                          <a:latin typeface="Century Gothic" panose="020B0502020202020204" pitchFamily="34" charset="0"/>
                          <a:ea typeface="+mn-ea"/>
                          <a:cs typeface="+mn-cs"/>
                        </a:rPr>
                        <a:t>1x</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0" i="0" u="none" strike="noStrike" kern="1200" dirty="0">
                          <a:solidFill>
                            <a:srgbClr val="000000"/>
                          </a:solidFill>
                          <a:effectLst/>
                          <a:latin typeface="Century Gothic" panose="020B0502020202020204" pitchFamily="34" charset="0"/>
                          <a:ea typeface="+mn-ea"/>
                          <a:cs typeface="+mn-cs"/>
                        </a:rPr>
                        <a:t>1x</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tc>
                <a:extLst>
                  <a:ext uri="{0D108BD9-81ED-4DB2-BD59-A6C34878D82A}">
                    <a16:rowId xmlns:a16="http://schemas.microsoft.com/office/drawing/2014/main" xmlns="" val="2394703649"/>
                  </a:ext>
                </a:extLst>
              </a:tr>
              <a:tr h="407258">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100" b="0" dirty="0">
                        <a:solidFill>
                          <a:schemeClr val="tx1"/>
                        </a:solidFill>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1" kern="1200" dirty="0">
                          <a:solidFill>
                            <a:srgbClr val="0070C0"/>
                          </a:solidFill>
                          <a:latin typeface="Century Gothic" panose="020B0502020202020204" pitchFamily="34" charset="0"/>
                          <a:ea typeface="+mn-ea"/>
                          <a:cs typeface="+mn-cs"/>
                        </a:rPr>
                        <a:t>Total Number</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10">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1" u="none" strike="noStrike" dirty="0">
                          <a:solidFill>
                            <a:srgbClr val="FF0000"/>
                          </a:solidFill>
                          <a:effectLst/>
                          <a:latin typeface="Century Gothic" panose="020B0502020202020204" pitchFamily="34" charset="0"/>
                        </a:rPr>
                        <a:t>41 =&gt; sector 1, 5, 10 and 1</a:t>
                      </a:r>
                      <a:r>
                        <a:rPr lang="en-GB" sz="1100" b="0" i="1" u="none" strike="noStrike" dirty="0">
                          <a:solidFill>
                            <a:srgbClr val="FF0000"/>
                          </a:solidFill>
                          <a:effectLst/>
                          <a:latin typeface="Century Gothic" panose="020B0502020202020204" pitchFamily="34" charset="0"/>
                        </a:rPr>
                        <a:t>5</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u="none" strike="noStrike" kern="1200" dirty="0">
                          <a:solidFill>
                            <a:srgbClr val="FF0000"/>
                          </a:solidFill>
                          <a:effectLst/>
                          <a:latin typeface="Century Gothic" panose="020B0502020202020204" pitchFamily="34" charset="0"/>
                          <a:ea typeface="+mn-ea"/>
                          <a:cs typeface="+mn-cs"/>
                        </a:rPr>
                        <a:t>750 =&gt; Sector 1</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b="1" i="1" u="none" strike="noStrike" kern="1200" dirty="0">
                          <a:solidFill>
                            <a:srgbClr val="FF0000"/>
                          </a:solidFill>
                          <a:effectLst/>
                          <a:latin typeface="Century Gothic" panose="020B0502020202020204" pitchFamily="34" charset="0"/>
                          <a:ea typeface="+mn-ea"/>
                          <a:cs typeface="+mn-cs"/>
                        </a:rPr>
                        <a:t>300 =&gt; Sector 5, 10 and 15</a:t>
                      </a:r>
                      <a:endParaRPr lang="en-GB" sz="1100" b="1" i="1" u="none" strike="noStrike" kern="1200" dirty="0">
                        <a:solidFill>
                          <a:srgbClr val="FF0000"/>
                        </a:solidFill>
                        <a:effectLst/>
                        <a:latin typeface="Century Gothic" panose="020B0502020202020204" pitchFamily="34" charset="0"/>
                        <a:ea typeface="+mn-ea"/>
                        <a:cs typeface="+mn-cs"/>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00" b="1" i="1" u="none" strike="noStrike" kern="1200" dirty="0">
                          <a:solidFill>
                            <a:srgbClr val="FF0000"/>
                          </a:solidFill>
                          <a:effectLst/>
                          <a:latin typeface="Century Gothic" panose="020B0502020202020204" pitchFamily="34" charset="0"/>
                          <a:ea typeface="+mn-ea"/>
                          <a:cs typeface="+mn-cs"/>
                        </a:rPr>
                        <a:t>5 =&gt; sector 1, 5, 10</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tc hMerge="1">
                  <a:txBody>
                    <a:bodyPr/>
                    <a:lstStyle/>
                    <a:p>
                      <a:endParaRPr lang="en-GB" dirty="0"/>
                    </a:p>
                  </a:txBody>
                  <a:tcP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813755707"/>
                  </a:ext>
                </a:extLst>
              </a:tr>
            </a:tbl>
          </a:graphicData>
        </a:graphic>
      </p:graphicFrame>
      <p:graphicFrame>
        <p:nvGraphicFramePr>
          <p:cNvPr id="7" name="Table 6">
            <a:extLst>
              <a:ext uri="{FF2B5EF4-FFF2-40B4-BE49-F238E27FC236}">
                <a16:creationId xmlns:a16="http://schemas.microsoft.com/office/drawing/2014/main" xmlns="" id="{A617D1F3-41A3-F072-4F5E-763D82D8859C}"/>
              </a:ext>
            </a:extLst>
          </p:cNvPr>
          <p:cNvGraphicFramePr>
            <a:graphicFrameLocks noGrp="1"/>
          </p:cNvGraphicFramePr>
          <p:nvPr>
            <p:extLst>
              <p:ext uri="{D42A27DB-BD31-4B8C-83A1-F6EECF244321}">
                <p14:modId xmlns:p14="http://schemas.microsoft.com/office/powerpoint/2010/main" val="783673482"/>
              </p:ext>
            </p:extLst>
          </p:nvPr>
        </p:nvGraphicFramePr>
        <p:xfrm>
          <a:off x="200105" y="4132820"/>
          <a:ext cx="1549401" cy="502920"/>
        </p:xfrm>
        <a:graphic>
          <a:graphicData uri="http://schemas.openxmlformats.org/drawingml/2006/table">
            <a:tbl>
              <a:tblPr firstRow="1" bandRow="1">
                <a:tableStyleId>{5C22544A-7EE6-4342-B048-85BDC9FD1C3A}</a:tableStyleId>
              </a:tblPr>
              <a:tblGrid>
                <a:gridCol w="1299644">
                  <a:extLst>
                    <a:ext uri="{9D8B030D-6E8A-4147-A177-3AD203B41FA5}">
                      <a16:colId xmlns:a16="http://schemas.microsoft.com/office/drawing/2014/main" xmlns="" val="420232328"/>
                    </a:ext>
                  </a:extLst>
                </a:gridCol>
                <a:gridCol w="249757">
                  <a:extLst>
                    <a:ext uri="{9D8B030D-6E8A-4147-A177-3AD203B41FA5}">
                      <a16:colId xmlns:a16="http://schemas.microsoft.com/office/drawing/2014/main" xmlns="" val="2364583520"/>
                    </a:ext>
                  </a:extLst>
                </a:gridCol>
              </a:tblGrid>
              <a:tr h="0">
                <a:tc>
                  <a:txBody>
                    <a:bodyPr/>
                    <a:lstStyle/>
                    <a:p>
                      <a:pPr marL="0" algn="l" defTabSz="914400" rtl="0" eaLnBrk="1" latinLnBrk="0" hangingPunct="1"/>
                      <a:r>
                        <a:rPr lang="en-GB" sz="1050" b="0" i="1" kern="1200" dirty="0">
                          <a:solidFill>
                            <a:schemeClr val="tx1"/>
                          </a:solidFill>
                          <a:latin typeface="Century Gothic" panose="020B0502020202020204" pitchFamily="34" charset="0"/>
                          <a:ea typeface="+mn-ea"/>
                          <a:cs typeface="+mn-cs"/>
                        </a:rPr>
                        <a:t>Confirmed</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50" b="1" i="1" dirty="0">
                        <a:solidFill>
                          <a:schemeClr val="tx1"/>
                        </a:solidFill>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xmlns="" val="480408387"/>
                  </a:ext>
                </a:extLst>
              </a:tr>
              <a:tr h="207749">
                <a:tc>
                  <a:txBody>
                    <a:bodyPr/>
                    <a:lstStyle/>
                    <a:p>
                      <a:r>
                        <a:rPr lang="en-GB" sz="1050" b="0" i="1" dirty="0">
                          <a:solidFill>
                            <a:schemeClr val="tx1"/>
                          </a:solidFill>
                          <a:latin typeface="Century Gothic" panose="020B0502020202020204" pitchFamily="34" charset="0"/>
                        </a:rPr>
                        <a:t>To be confirmed</a:t>
                      </a: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050" b="1" i="1" dirty="0">
                        <a:solidFill>
                          <a:schemeClr val="tx1"/>
                        </a:solidFill>
                        <a:latin typeface="Century Gothic" panose="020B0502020202020204" pitchFamily="34" charset="0"/>
                      </a:endParaRPr>
                    </a:p>
                  </a:txBody>
                  <a:tcPr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xmlns="" val="4268099595"/>
                  </a:ext>
                </a:extLst>
              </a:tr>
            </a:tbl>
          </a:graphicData>
        </a:graphic>
      </p:graphicFrame>
    </p:spTree>
    <p:extLst>
      <p:ext uri="{BB962C8B-B14F-4D97-AF65-F5344CB8AC3E}">
        <p14:creationId xmlns:p14="http://schemas.microsoft.com/office/powerpoint/2010/main" val="532908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FE8AD0F8-9068-E0FA-0008-9903AE9D1E46}"/>
              </a:ext>
            </a:extLst>
          </p:cNvPr>
          <p:cNvSpPr>
            <a:spLocks noGrp="1"/>
          </p:cNvSpPr>
          <p:nvPr>
            <p:ph type="sldNum" sz="quarter" idx="4294967295"/>
          </p:nvPr>
        </p:nvSpPr>
        <p:spPr>
          <a:xfrm>
            <a:off x="6850147" y="4872468"/>
            <a:ext cx="2057400" cy="273844"/>
          </a:xfrm>
        </p:spPr>
        <p:txBody>
          <a:bodyPr/>
          <a:lstStyle/>
          <a:p>
            <a:fld id="{6A6D9FA1-99C7-4910-8E32-B85D378B0060}" type="slidenum">
              <a:rPr lang="en-GB" smtClean="0">
                <a:solidFill>
                  <a:prstClr val="white"/>
                </a:solidFill>
              </a:rPr>
              <a:pPr/>
              <a:t>17</a:t>
            </a:fld>
            <a:endParaRPr lang="en-GB" dirty="0">
              <a:solidFill>
                <a:prstClr val="white"/>
              </a:solidFill>
            </a:endParaRPr>
          </a:p>
        </p:txBody>
      </p:sp>
      <p:sp>
        <p:nvSpPr>
          <p:cNvPr id="7" name="CasellaDiTesto 22">
            <a:extLst>
              <a:ext uri="{FF2B5EF4-FFF2-40B4-BE49-F238E27FC236}">
                <a16:creationId xmlns:a16="http://schemas.microsoft.com/office/drawing/2014/main" xmlns="" id="{E514F9F9-5ADB-844A-1371-2A511E0251D5}"/>
              </a:ext>
            </a:extLst>
          </p:cNvPr>
          <p:cNvSpPr txBox="1"/>
          <p:nvPr/>
        </p:nvSpPr>
        <p:spPr>
          <a:xfrm>
            <a:off x="13418" y="847811"/>
            <a:ext cx="2372528" cy="2146742"/>
          </a:xfrm>
          <a:prstGeom prst="rect">
            <a:avLst/>
          </a:prstGeom>
          <a:solidFill>
            <a:schemeClr val="bg1"/>
          </a:solidFill>
          <a:ln>
            <a:solidFill>
              <a:srgbClr val="0070C0"/>
            </a:solidFill>
          </a:ln>
        </p:spPr>
        <p:txBody>
          <a:bodyPr wrap="square" rtlCol="0">
            <a:spAutoFit/>
          </a:bodyPr>
          <a:lstStyle>
            <a:defPPr>
              <a:defRPr lang="it-IT"/>
            </a:defPPr>
            <a:lvl1pPr marL="213750" lvl="0" indent="-213750">
              <a:buClr>
                <a:srgbClr val="0070C0"/>
              </a:buClr>
              <a:buFont typeface="Wingdings" pitchFamily="2" charset="2"/>
              <a:buChar char="q"/>
              <a:defRPr sz="1600">
                <a:latin typeface="Segoe UI Historic" panose="020B0502040204020203" pitchFamily="34" charset="0"/>
                <a:ea typeface="Segoe UI Historic" panose="020B0502040204020203" pitchFamily="34" charset="0"/>
                <a:cs typeface="Segoe UI Historic" panose="020B0502040204020203" pitchFamily="34" charset="0"/>
              </a:defRPr>
            </a:lvl1pPr>
          </a:lstStyle>
          <a:p>
            <a:pPr>
              <a:spcBef>
                <a:spcPts val="300"/>
              </a:spcBef>
            </a:pPr>
            <a:r>
              <a:rPr lang="en-US" sz="1200" dirty="0">
                <a:latin typeface="Century Gothic" panose="020B0502020202020204" pitchFamily="34" charset="0"/>
                <a:ea typeface="Times New Roman" panose="02020603050405020304" pitchFamily="18" charset="0"/>
                <a:cs typeface="Times New Roman" panose="02020603050405020304" pitchFamily="18" charset="0"/>
              </a:rPr>
              <a:t>The design aims to </a:t>
            </a:r>
            <a:r>
              <a:rPr lang="en-US" sz="1400" b="1" i="1" dirty="0">
                <a:solidFill>
                  <a:srgbClr val="FF0000"/>
                </a:solidFill>
                <a:latin typeface="Century Gothic" panose="020B0502020202020204" pitchFamily="34" charset="0"/>
                <a:ea typeface="Times New Roman" panose="02020603050405020304" pitchFamily="18" charset="0"/>
                <a:cs typeface="Times New Roman" panose="02020603050405020304" pitchFamily="18" charset="0"/>
              </a:rPr>
              <a:t>maximum coverage of the divertor region</a:t>
            </a:r>
          </a:p>
          <a:p>
            <a:pPr>
              <a:spcBef>
                <a:spcPts val="300"/>
              </a:spcBef>
            </a:pPr>
            <a:r>
              <a:rPr lang="en-US" sz="1400" b="1" i="1" dirty="0">
                <a:solidFill>
                  <a:srgbClr val="0070C0"/>
                </a:solidFill>
                <a:latin typeface="Century Gothic" panose="020B0502020202020204" pitchFamily="34" charset="0"/>
                <a:ea typeface="Times New Roman" panose="02020603050405020304" pitchFamily="18" charset="0"/>
                <a:cs typeface="Times New Roman" panose="02020603050405020304" pitchFamily="18" charset="0"/>
              </a:rPr>
              <a:t>Two telescopes </a:t>
            </a:r>
            <a:r>
              <a:rPr lang="en-US" sz="1200" b="1" i="1" dirty="0">
                <a:solidFill>
                  <a:srgbClr val="0070C0"/>
                </a:solidFill>
                <a:latin typeface="Century Gothic" panose="020B0502020202020204" pitchFamily="34" charset="0"/>
                <a:ea typeface="Times New Roman" panose="02020603050405020304" pitchFamily="18" charset="0"/>
                <a:cs typeface="Times New Roman" panose="02020603050405020304" pitchFamily="18" charset="0"/>
              </a:rPr>
              <a:t>to optimize Divertor view</a:t>
            </a:r>
            <a:r>
              <a:rPr lang="en-US" sz="1200" dirty="0">
                <a:latin typeface="Century Gothic" panose="020B0502020202020204" pitchFamily="34" charset="0"/>
                <a:ea typeface="Times New Roman" panose="02020603050405020304" pitchFamily="18" charset="0"/>
                <a:cs typeface="Times New Roman" panose="02020603050405020304" pitchFamily="18" charset="0"/>
              </a:rPr>
              <a:t>:</a:t>
            </a:r>
          </a:p>
          <a:p>
            <a:pPr marL="340650" lvl="1" indent="-171450">
              <a:spcBef>
                <a:spcPts val="300"/>
              </a:spcBef>
              <a:buFont typeface="Courier New" panose="02070309020205020404" pitchFamily="49" charset="0"/>
              <a:buChar char="o"/>
            </a:pPr>
            <a:r>
              <a:rPr lang="en-US" sz="1200" b="1" i="1" dirty="0">
                <a:solidFill>
                  <a:srgbClr val="6566EC"/>
                </a:solidFill>
                <a:latin typeface="Century Gothic" panose="020B0502020202020204" pitchFamily="34" charset="0"/>
                <a:cs typeface="Times New Roman" panose="02020603050405020304" pitchFamily="18" charset="0"/>
              </a:rPr>
              <a:t>UPPER</a:t>
            </a:r>
            <a:r>
              <a:rPr lang="en-US" sz="1200" dirty="0">
                <a:latin typeface="Century Gothic" panose="020B0502020202020204" pitchFamily="34" charset="0"/>
                <a:ea typeface="Times New Roman" panose="02020603050405020304" pitchFamily="18" charset="0"/>
                <a:cs typeface="Times New Roman" panose="02020603050405020304" pitchFamily="18" charset="0"/>
              </a:rPr>
              <a:t> </a:t>
            </a:r>
            <a:r>
              <a:rPr lang="en-US" sz="1200" dirty="0">
                <a:latin typeface="Century Gothic" panose="020B0502020202020204" pitchFamily="34" charset="0"/>
                <a:ea typeface="Times New Roman" panose="02020603050405020304" pitchFamily="18" charset="0"/>
                <a:cs typeface="Times New Roman" panose="02020603050405020304" pitchFamily="18" charset="0"/>
                <a:sym typeface="Wingdings" pitchFamily="2" charset="2"/>
              </a:rPr>
              <a:t> an </a:t>
            </a:r>
            <a:r>
              <a:rPr lang="en-US" sz="1200" dirty="0">
                <a:latin typeface="Century Gothic" panose="020B0502020202020204" pitchFamily="34" charset="0"/>
                <a:ea typeface="Times New Roman" panose="02020603050405020304" pitchFamily="18" charset="0"/>
                <a:cs typeface="Times New Roman" panose="02020603050405020304" pitchFamily="18" charset="0"/>
              </a:rPr>
              <a:t>almost perpendicular (</a:t>
            </a:r>
            <a:r>
              <a:rPr lang="en-US" sz="1200" b="1" i="1" dirty="0">
                <a:solidFill>
                  <a:srgbClr val="6566EC"/>
                </a:solidFill>
                <a:latin typeface="Century Gothic" panose="020B0502020202020204" pitchFamily="34" charset="0"/>
                <a:ea typeface="Times New Roman" panose="02020603050405020304" pitchFamily="18" charset="0"/>
                <a:cs typeface="Times New Roman" panose="02020603050405020304" pitchFamily="18" charset="0"/>
              </a:rPr>
              <a:t>darker blue</a:t>
            </a:r>
            <a:r>
              <a:rPr lang="en-US"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340650" lvl="1" indent="-171450">
              <a:spcBef>
                <a:spcPts val="300"/>
              </a:spcBef>
              <a:buFont typeface="Courier New" panose="02070309020205020404" pitchFamily="49" charset="0"/>
              <a:buChar char="o"/>
            </a:pPr>
            <a:r>
              <a:rPr lang="en-US" sz="1200" b="1" i="1" dirty="0">
                <a:solidFill>
                  <a:srgbClr val="6EDBE8"/>
                </a:solidFill>
                <a:latin typeface="Century Gothic" panose="020B0502020202020204" pitchFamily="34" charset="0"/>
                <a:cs typeface="Times New Roman" panose="02020603050405020304" pitchFamily="18" charset="0"/>
              </a:rPr>
              <a:t>LOWER</a:t>
            </a:r>
            <a:r>
              <a:rPr lang="en-US" sz="1200" dirty="0">
                <a:latin typeface="Century Gothic" panose="020B0502020202020204" pitchFamily="34" charset="0"/>
                <a:ea typeface="Times New Roman" panose="02020603050405020304" pitchFamily="18" charset="0"/>
                <a:cs typeface="Times New Roman" panose="02020603050405020304" pitchFamily="18" charset="0"/>
              </a:rPr>
              <a:t> more tangential (</a:t>
            </a:r>
            <a:r>
              <a:rPr lang="en-US" sz="1200" b="1" i="1" dirty="0">
                <a:solidFill>
                  <a:srgbClr val="6EDBE8"/>
                </a:solidFill>
                <a:latin typeface="Century Gothic" panose="020B0502020202020204" pitchFamily="34" charset="0"/>
                <a:ea typeface="Times New Roman" panose="02020603050405020304" pitchFamily="18" charset="0"/>
                <a:cs typeface="Times New Roman" panose="02020603050405020304" pitchFamily="18" charset="0"/>
              </a:rPr>
              <a:t>lighter blue</a:t>
            </a:r>
            <a:r>
              <a:rPr lang="en-US" sz="1200" dirty="0">
                <a:latin typeface="Century Gothic" panose="020B0502020202020204" pitchFamily="34" charset="0"/>
                <a:ea typeface="Times New Roman" panose="02020603050405020304" pitchFamily="18" charset="0"/>
                <a:cs typeface="Times New Roman" panose="02020603050405020304" pitchFamily="18" charset="0"/>
              </a:rPr>
              <a:t>)</a:t>
            </a:r>
            <a:endParaRPr lang="en-US" sz="1200" dirty="0">
              <a:latin typeface="Century Gothic" panose="020B0502020202020204" pitchFamily="34" charset="0"/>
            </a:endParaRPr>
          </a:p>
        </p:txBody>
      </p:sp>
      <p:grpSp>
        <p:nvGrpSpPr>
          <p:cNvPr id="4" name="Group 3">
            <a:extLst>
              <a:ext uri="{FF2B5EF4-FFF2-40B4-BE49-F238E27FC236}">
                <a16:creationId xmlns:a16="http://schemas.microsoft.com/office/drawing/2014/main" xmlns="" id="{E2CDABAB-5974-5B70-E120-EF1E3379211B}"/>
              </a:ext>
            </a:extLst>
          </p:cNvPr>
          <p:cNvGrpSpPr/>
          <p:nvPr/>
        </p:nvGrpSpPr>
        <p:grpSpPr>
          <a:xfrm>
            <a:off x="2483087" y="9730"/>
            <a:ext cx="6743745" cy="3558649"/>
            <a:chOff x="2344514" y="-11857"/>
            <a:chExt cx="6743745" cy="3558649"/>
          </a:xfrm>
        </p:grpSpPr>
        <p:pic>
          <p:nvPicPr>
            <p:cNvPr id="9" name="Picture 8" descr="A diagram of a machine&#10;&#10;Description automatically generated">
              <a:extLst>
                <a:ext uri="{FF2B5EF4-FFF2-40B4-BE49-F238E27FC236}">
                  <a16:creationId xmlns:a16="http://schemas.microsoft.com/office/drawing/2014/main" xmlns="" id="{269D285D-8B72-E4DA-698F-123C25893C46}"/>
                </a:ext>
              </a:extLst>
            </p:cNvPr>
            <p:cNvPicPr>
              <a:picLocks noChangeAspect="1"/>
            </p:cNvPicPr>
            <p:nvPr/>
          </p:nvPicPr>
          <p:blipFill>
            <a:blip r:embed="rId3"/>
            <a:stretch>
              <a:fillRect/>
            </a:stretch>
          </p:blipFill>
          <p:spPr>
            <a:xfrm>
              <a:off x="2440764" y="392213"/>
              <a:ext cx="2454052" cy="1722141"/>
            </a:xfrm>
            <a:prstGeom prst="rect">
              <a:avLst/>
            </a:prstGeom>
            <a:solidFill>
              <a:schemeClr val="bg1"/>
            </a:solidFill>
          </p:spPr>
        </p:pic>
        <p:pic>
          <p:nvPicPr>
            <p:cNvPr id="5" name="Immagine 11">
              <a:extLst>
                <a:ext uri="{FF2B5EF4-FFF2-40B4-BE49-F238E27FC236}">
                  <a16:creationId xmlns:a16="http://schemas.microsoft.com/office/drawing/2014/main" xmlns="" id="{E8894D76-9A76-2BC8-4C62-1D53FF08F905}"/>
                </a:ext>
              </a:extLst>
            </p:cNvPr>
            <p:cNvPicPr>
              <a:picLocks noChangeAspect="1"/>
            </p:cNvPicPr>
            <p:nvPr/>
          </p:nvPicPr>
          <p:blipFill>
            <a:blip r:embed="rId4"/>
            <a:srcRect t="1317" b="1317"/>
            <a:stretch/>
          </p:blipFill>
          <p:spPr bwMode="auto">
            <a:xfrm>
              <a:off x="3123935" y="-11857"/>
              <a:ext cx="5964324" cy="2631388"/>
            </a:xfrm>
            <a:prstGeom prst="rect">
              <a:avLst/>
            </a:prstGeom>
            <a:ln>
              <a:noFill/>
            </a:ln>
            <a:extLst>
              <a:ext uri="{53640926-AAD7-44D8-BBD7-CCE9431645EC}">
                <a14:shadowObscured xmlns:a14="http://schemas.microsoft.com/office/drawing/2010/main"/>
              </a:ext>
            </a:extLst>
          </p:spPr>
        </p:pic>
        <p:grpSp>
          <p:nvGrpSpPr>
            <p:cNvPr id="18" name="Group 17">
              <a:extLst>
                <a:ext uri="{FF2B5EF4-FFF2-40B4-BE49-F238E27FC236}">
                  <a16:creationId xmlns:a16="http://schemas.microsoft.com/office/drawing/2014/main" xmlns="" id="{2E323837-CBFD-45CE-BAF1-F7C8B6066601}"/>
                </a:ext>
              </a:extLst>
            </p:cNvPr>
            <p:cNvGrpSpPr>
              <a:grpSpLocks noChangeAspect="1"/>
            </p:cNvGrpSpPr>
            <p:nvPr/>
          </p:nvGrpSpPr>
          <p:grpSpPr>
            <a:xfrm>
              <a:off x="2491220" y="1585816"/>
              <a:ext cx="1579659" cy="1780156"/>
              <a:chOff x="3302502" y="2133063"/>
              <a:chExt cx="2359906" cy="2659435"/>
            </a:xfrm>
          </p:grpSpPr>
          <p:pic>
            <p:nvPicPr>
              <p:cNvPr id="10" name="Picture 9">
                <a:extLst>
                  <a:ext uri="{FF2B5EF4-FFF2-40B4-BE49-F238E27FC236}">
                    <a16:creationId xmlns:a16="http://schemas.microsoft.com/office/drawing/2014/main" xmlns="" id="{1FA34A55-361B-4FB6-B0A1-AAC5A0307A83}"/>
                  </a:ext>
                </a:extLst>
              </p:cNvPr>
              <p:cNvPicPr>
                <a:picLocks noChangeAspect="1"/>
              </p:cNvPicPr>
              <p:nvPr/>
            </p:nvPicPr>
            <p:blipFill>
              <a:blip r:embed="rId5"/>
              <a:stretch>
                <a:fillRect/>
              </a:stretch>
            </p:blipFill>
            <p:spPr>
              <a:xfrm>
                <a:off x="3302502" y="3166076"/>
                <a:ext cx="2359906" cy="1626422"/>
              </a:xfrm>
              <a:prstGeom prst="rect">
                <a:avLst/>
              </a:prstGeom>
              <a:ln>
                <a:noFill/>
              </a:ln>
            </p:spPr>
          </p:pic>
          <p:sp>
            <p:nvSpPr>
              <p:cNvPr id="17" name="Oval 16">
                <a:extLst>
                  <a:ext uri="{FF2B5EF4-FFF2-40B4-BE49-F238E27FC236}">
                    <a16:creationId xmlns:a16="http://schemas.microsoft.com/office/drawing/2014/main" xmlns="" id="{CBD03A32-0521-44ED-BC2A-68B732D5A7F7}"/>
                  </a:ext>
                </a:extLst>
              </p:cNvPr>
              <p:cNvSpPr/>
              <p:nvPr/>
            </p:nvSpPr>
            <p:spPr>
              <a:xfrm>
                <a:off x="4918859" y="2133063"/>
                <a:ext cx="54000" cy="54000"/>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5" name="Oval 14">
              <a:extLst>
                <a:ext uri="{FF2B5EF4-FFF2-40B4-BE49-F238E27FC236}">
                  <a16:creationId xmlns:a16="http://schemas.microsoft.com/office/drawing/2014/main" xmlns="" id="{1316CE9F-551F-9349-01CB-5ACFA1BF732E}"/>
                </a:ext>
              </a:extLst>
            </p:cNvPr>
            <p:cNvSpPr/>
            <p:nvPr/>
          </p:nvSpPr>
          <p:spPr>
            <a:xfrm>
              <a:off x="2344514" y="2334987"/>
              <a:ext cx="1935539" cy="1211805"/>
            </a:xfrm>
            <a:prstGeom prst="ellipse">
              <a:avLst/>
            </a:prstGeom>
            <a:noFill/>
            <a:ln>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Casella di testo 1">
              <a:extLst>
                <a:ext uri="{FF2B5EF4-FFF2-40B4-BE49-F238E27FC236}">
                  <a16:creationId xmlns:a16="http://schemas.microsoft.com/office/drawing/2014/main" xmlns="" id="{D9CDD8B0-802D-CB82-CD31-4ACDC6CBE2A9}"/>
                </a:ext>
              </a:extLst>
            </p:cNvPr>
            <p:cNvSpPr txBox="1"/>
            <p:nvPr/>
          </p:nvSpPr>
          <p:spPr>
            <a:xfrm>
              <a:off x="4522099" y="2821630"/>
              <a:ext cx="3821801" cy="307777"/>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US" sz="1000" i="1" dirty="0">
                  <a:solidFill>
                    <a:srgbClr val="0070C0"/>
                  </a:solidFill>
                  <a:latin typeface="Century Gothic" panose="020B0502020202020204" pitchFamily="34" charset="0"/>
                  <a:ea typeface="Times New Roman" panose="02020603050405020304" pitchFamily="18" charset="0"/>
                  <a:cs typeface="Times New Roman" panose="02020603050405020304" pitchFamily="18" charset="0"/>
                </a:rPr>
                <a:t>Overview of the Divertor Visible Imaging (Zeff poloidal </a:t>
              </a:r>
              <a:r>
                <a:rPr lang="en-US" sz="1000" i="1" dirty="0" err="1">
                  <a:solidFill>
                    <a:srgbClr val="0070C0"/>
                  </a:solidFill>
                  <a:latin typeface="Century Gothic" panose="020B0502020202020204" pitchFamily="34" charset="0"/>
                  <a:ea typeface="Times New Roman" panose="02020603050405020304" pitchFamily="18" charset="0"/>
                  <a:cs typeface="Times New Roman" panose="02020603050405020304" pitchFamily="18" charset="0"/>
                </a:rPr>
                <a:t>LoS</a:t>
              </a:r>
              <a:r>
                <a:rPr lang="en-US" sz="1000" i="1" dirty="0">
                  <a:solidFill>
                    <a:srgbClr val="0070C0"/>
                  </a:solidFill>
                  <a:latin typeface="Century Gothic" panose="020B0502020202020204" pitchFamily="34" charset="0"/>
                  <a:ea typeface="Times New Roman" panose="02020603050405020304" pitchFamily="18" charset="0"/>
                  <a:cs typeface="Times New Roman" panose="02020603050405020304" pitchFamily="18" charset="0"/>
                </a:rPr>
                <a:t> profile in </a:t>
              </a:r>
              <a:r>
                <a:rPr lang="en-US" sz="1000" i="1" dirty="0">
                  <a:solidFill>
                    <a:srgbClr val="46FF00"/>
                  </a:solidFill>
                  <a:latin typeface="Century Gothic" panose="020B0502020202020204" pitchFamily="34" charset="0"/>
                  <a:ea typeface="Times New Roman" panose="02020603050405020304" pitchFamily="18" charset="0"/>
                  <a:cs typeface="Times New Roman" panose="02020603050405020304" pitchFamily="18" charset="0"/>
                </a:rPr>
                <a:t>green color</a:t>
              </a:r>
              <a:r>
                <a:rPr lang="en-US" sz="1000" i="1" dirty="0">
                  <a:solidFill>
                    <a:srgbClr val="0070C0"/>
                  </a:solidFill>
                  <a:latin typeface="Century Gothic" panose="020B0502020202020204" pitchFamily="34" charset="0"/>
                  <a:ea typeface="Times New Roman" panose="02020603050405020304" pitchFamily="18" charset="0"/>
                  <a:cs typeface="Times New Roman" panose="02020603050405020304" pitchFamily="18" charset="0"/>
                </a:rPr>
                <a:t>)</a:t>
              </a:r>
              <a:endParaRPr lang="x-none" sz="1000" i="1" dirty="0">
                <a:solidFill>
                  <a:srgbClr val="0070C0"/>
                </a:solidFill>
                <a:latin typeface="Century Gothic" panose="020B0502020202020204" pitchFamily="34" charset="0"/>
                <a:ea typeface="Times New Roman" panose="02020603050405020304" pitchFamily="18" charset="0"/>
                <a:cs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xmlns="" id="{398074A2-8767-AE43-0C4F-FD4A430919E2}"/>
                </a:ext>
              </a:extLst>
            </p:cNvPr>
            <p:cNvCxnSpPr>
              <a:cxnSpLocks/>
            </p:cNvCxnSpPr>
            <p:nvPr/>
          </p:nvCxnSpPr>
          <p:spPr>
            <a:xfrm flipV="1">
              <a:off x="2697956" y="1142966"/>
              <a:ext cx="1228653" cy="1942775"/>
            </a:xfrm>
            <a:prstGeom prst="straightConnector1">
              <a:avLst/>
            </a:prstGeom>
            <a:ln>
              <a:solidFill>
                <a:srgbClr val="FF0000"/>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xmlns="" id="{847C3601-53F8-B494-A639-779C178A7DD1}"/>
                </a:ext>
              </a:extLst>
            </p:cNvPr>
            <p:cNvCxnSpPr>
              <a:cxnSpLocks/>
            </p:cNvCxnSpPr>
            <p:nvPr/>
          </p:nvCxnSpPr>
          <p:spPr>
            <a:xfrm flipV="1">
              <a:off x="2753483" y="1794749"/>
              <a:ext cx="1173126" cy="1180769"/>
            </a:xfrm>
            <a:prstGeom prst="straightConnector1">
              <a:avLst/>
            </a:prstGeom>
            <a:ln>
              <a:solidFill>
                <a:srgbClr val="FF0000"/>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xmlns="" id="{E5E34455-F990-379A-55B5-F45BF26B4F2F}"/>
              </a:ext>
            </a:extLst>
          </p:cNvPr>
          <p:cNvSpPr>
            <a:spLocks noGrp="1"/>
          </p:cNvSpPr>
          <p:nvPr>
            <p:ph type="title"/>
          </p:nvPr>
        </p:nvSpPr>
        <p:spPr>
          <a:xfrm>
            <a:off x="0" y="29915"/>
            <a:ext cx="7680960" cy="404069"/>
          </a:xfrm>
          <a:solidFill>
            <a:srgbClr val="002060"/>
          </a:solidFill>
        </p:spPr>
        <p:txBody>
          <a:bodyPr>
            <a:noAutofit/>
          </a:bodyPr>
          <a:lstStyle/>
          <a:p>
            <a:r>
              <a:rPr lang="en-GB" sz="2400" dirty="0">
                <a:solidFill>
                  <a:schemeClr val="bg1"/>
                </a:solidFill>
              </a:rPr>
              <a:t>Divertor Visible Imaging</a:t>
            </a:r>
          </a:p>
        </p:txBody>
      </p:sp>
      <p:sp>
        <p:nvSpPr>
          <p:cNvPr id="11" name="Rettangolo 10"/>
          <p:cNvSpPr/>
          <p:nvPr/>
        </p:nvSpPr>
        <p:spPr>
          <a:xfrm>
            <a:off x="0" y="4897279"/>
            <a:ext cx="7157838" cy="246221"/>
          </a:xfrm>
          <a:prstGeom prst="rect">
            <a:avLst/>
          </a:prstGeom>
          <a:solidFill>
            <a:schemeClr val="bg1"/>
          </a:solidFill>
        </p:spPr>
        <p:txBody>
          <a:bodyPr wrap="square">
            <a:spAutoFit/>
          </a:bodyPr>
          <a:lstStyle/>
          <a:p>
            <a:pPr lvl="0"/>
            <a:r>
              <a:rPr lang="it-IT" sz="1000" dirty="0">
                <a:solidFill>
                  <a:srgbClr val="70AD47"/>
                </a:solidFill>
              </a:rPr>
              <a:t>Marco Ciotti- KFE-ENEA Meeting- 28-11-2024</a:t>
            </a:r>
          </a:p>
        </p:txBody>
      </p:sp>
      <p:sp>
        <p:nvSpPr>
          <p:cNvPr id="8" name="CasellaDiTesto 22">
            <a:extLst>
              <a:ext uri="{FF2B5EF4-FFF2-40B4-BE49-F238E27FC236}">
                <a16:creationId xmlns:a16="http://schemas.microsoft.com/office/drawing/2014/main" xmlns="" id="{83EE766B-537F-E529-5559-4F4D06C82D1A}"/>
              </a:ext>
            </a:extLst>
          </p:cNvPr>
          <p:cNvSpPr txBox="1"/>
          <p:nvPr/>
        </p:nvSpPr>
        <p:spPr>
          <a:xfrm>
            <a:off x="109302" y="3472785"/>
            <a:ext cx="8907235" cy="1461939"/>
          </a:xfrm>
          <a:prstGeom prst="rect">
            <a:avLst/>
          </a:prstGeom>
          <a:solidFill>
            <a:schemeClr val="bg1"/>
          </a:solidFill>
          <a:ln>
            <a:solidFill>
              <a:srgbClr val="0070C0"/>
            </a:solidFill>
          </a:ln>
        </p:spPr>
        <p:txBody>
          <a:bodyPr wrap="square" rtlCol="0">
            <a:spAutoFit/>
          </a:bodyPr>
          <a:lstStyle>
            <a:defPPr>
              <a:defRPr lang="it-IT"/>
            </a:defPPr>
            <a:lvl1pPr marL="213750" lvl="0" indent="-213750">
              <a:buClr>
                <a:srgbClr val="0070C0"/>
              </a:buClr>
              <a:buFont typeface="Wingdings" pitchFamily="2" charset="2"/>
              <a:buChar char="q"/>
              <a:defRPr sz="1600">
                <a:latin typeface="Segoe UI Historic" panose="020B0502040204020203" pitchFamily="34" charset="0"/>
                <a:ea typeface="Segoe UI Historic" panose="020B0502040204020203" pitchFamily="34" charset="0"/>
                <a:cs typeface="Segoe UI Historic" panose="020B0502040204020203" pitchFamily="34" charset="0"/>
              </a:defRPr>
            </a:lvl1pPr>
          </a:lstStyle>
          <a:p>
            <a:pPr marL="0" indent="0">
              <a:spcBef>
                <a:spcPts val="900"/>
              </a:spcBef>
              <a:buNone/>
            </a:pPr>
            <a:r>
              <a:rPr lang="en-US" sz="1400" b="1" i="1" dirty="0">
                <a:solidFill>
                  <a:srgbClr val="FF0000"/>
                </a:solidFill>
                <a:latin typeface="Century Gothic" panose="020B0502020202020204" pitchFamily="34" charset="0"/>
                <a:ea typeface="Times New Roman" panose="02020603050405020304" pitchFamily="18" charset="0"/>
                <a:cs typeface="Times New Roman" panose="02020603050405020304" pitchFamily="18" charset="0"/>
              </a:rPr>
              <a:t>Collected light can be shared among different spectrometers and interferential filter devices:</a:t>
            </a:r>
          </a:p>
          <a:p>
            <a:pPr>
              <a:spcBef>
                <a:spcPts val="900"/>
              </a:spcBef>
            </a:pPr>
            <a:r>
              <a:rPr lang="en-US" sz="1200" b="1" dirty="0">
                <a:solidFill>
                  <a:srgbClr val="6566EC"/>
                </a:solidFill>
                <a:latin typeface="Century Gothic" panose="020B0502020202020204" pitchFamily="34" charset="0"/>
                <a:cs typeface="Times New Roman" panose="02020603050405020304" pitchFamily="18" charset="0"/>
              </a:rPr>
              <a:t>UPPER VIEW</a:t>
            </a:r>
            <a:r>
              <a:rPr lang="en-US" sz="1200" dirty="0">
                <a:latin typeface="Century Gothic" panose="020B0502020202020204" pitchFamily="34" charset="0"/>
              </a:rPr>
              <a:t>: The “</a:t>
            </a:r>
            <a:r>
              <a:rPr lang="en-US" sz="1200" b="1" dirty="0">
                <a:solidFill>
                  <a:srgbClr val="91CD51"/>
                </a:solidFill>
                <a:latin typeface="Century Gothic" panose="020B0502020202020204" pitchFamily="34" charset="0"/>
              </a:rPr>
              <a:t>vertical integrated image</a:t>
            </a:r>
            <a:r>
              <a:rPr lang="en-US" sz="1200" dirty="0">
                <a:latin typeface="Century Gothic" panose="020B0502020202020204" pitchFamily="34" charset="0"/>
              </a:rPr>
              <a:t>” is directed to a </a:t>
            </a:r>
            <a:r>
              <a:rPr lang="en-US" sz="1200" i="1" dirty="0">
                <a:solidFill>
                  <a:srgbClr val="0070C0"/>
                </a:solidFill>
                <a:latin typeface="Century Gothic" panose="020B0502020202020204" pitchFamily="34" charset="0"/>
              </a:rPr>
              <a:t>high resolution (HR) CT spectrometer</a:t>
            </a:r>
            <a:r>
              <a:rPr lang="en-US" sz="1200" dirty="0">
                <a:latin typeface="Century Gothic" panose="020B0502020202020204" pitchFamily="34" charset="0"/>
              </a:rPr>
              <a:t>, while the “</a:t>
            </a:r>
            <a:r>
              <a:rPr lang="en-US" sz="1200" b="1" dirty="0">
                <a:solidFill>
                  <a:srgbClr val="EC7DD3"/>
                </a:solidFill>
                <a:latin typeface="Century Gothic" panose="020B0502020202020204" pitchFamily="34" charset="0"/>
              </a:rPr>
              <a:t>horizontal integrated image</a:t>
            </a:r>
            <a:r>
              <a:rPr lang="en-US" sz="1200" dirty="0">
                <a:latin typeface="Century Gothic" panose="020B0502020202020204" pitchFamily="34" charset="0"/>
              </a:rPr>
              <a:t>” is further split between </a:t>
            </a:r>
            <a:r>
              <a:rPr lang="en-US" sz="1200" i="1" dirty="0">
                <a:solidFill>
                  <a:srgbClr val="0070C0"/>
                </a:solidFill>
                <a:latin typeface="Century Gothic" panose="020B0502020202020204" pitchFamily="34" charset="0"/>
              </a:rPr>
              <a:t>HR and several low resolution (LR) spectrometers</a:t>
            </a:r>
          </a:p>
          <a:p>
            <a:pPr>
              <a:spcBef>
                <a:spcPts val="900"/>
              </a:spcBef>
            </a:pPr>
            <a:r>
              <a:rPr lang="en-US" sz="1200" b="1" dirty="0">
                <a:solidFill>
                  <a:srgbClr val="6EDBE8"/>
                </a:solidFill>
                <a:latin typeface="Century Gothic" panose="020B0502020202020204" pitchFamily="34" charset="0"/>
              </a:rPr>
              <a:t>LOWER VIEW</a:t>
            </a:r>
            <a:r>
              <a:rPr lang="en-US" sz="1200" dirty="0">
                <a:latin typeface="Century Gothic" panose="020B0502020202020204" pitchFamily="34" charset="0"/>
              </a:rPr>
              <a:t>: The image collected with the more tangential observation of the DIVERTOR and it is split between a </a:t>
            </a:r>
            <a:r>
              <a:rPr lang="en-US" sz="1200" b="1" i="1" dirty="0">
                <a:solidFill>
                  <a:srgbClr val="0070C0"/>
                </a:solidFill>
                <a:latin typeface="Century Gothic" panose="020B0502020202020204" pitchFamily="34" charset="0"/>
              </a:rPr>
              <a:t>Multispectral Imaging system </a:t>
            </a:r>
            <a:r>
              <a:rPr lang="en-US" sz="1200" i="1" dirty="0">
                <a:solidFill>
                  <a:srgbClr val="0070C0"/>
                </a:solidFill>
                <a:latin typeface="Century Gothic" panose="020B0502020202020204" pitchFamily="34" charset="0"/>
              </a:rPr>
              <a:t>(VFID) MANTIS-type </a:t>
            </a:r>
            <a:r>
              <a:rPr lang="en-US" sz="1200" dirty="0">
                <a:latin typeface="Century Gothic" panose="020B0502020202020204" pitchFamily="34" charset="0"/>
              </a:rPr>
              <a:t>(plasma detachment through tomographic reconstruction with high spatial resolution (&lt;5mm)) and a </a:t>
            </a:r>
            <a:r>
              <a:rPr lang="en-US" sz="1200" i="1" dirty="0">
                <a:solidFill>
                  <a:srgbClr val="0070C0"/>
                </a:solidFill>
                <a:latin typeface="Century Gothic" panose="020B0502020202020204" pitchFamily="34" charset="0"/>
              </a:rPr>
              <a:t>HR CT Spectrometer</a:t>
            </a:r>
            <a:r>
              <a:rPr lang="en-US" sz="1200" dirty="0">
                <a:latin typeface="Century Gothic" panose="020B0502020202020204" pitchFamily="34" charset="0"/>
              </a:rPr>
              <a:t>.</a:t>
            </a:r>
          </a:p>
        </p:txBody>
      </p:sp>
    </p:spTree>
    <p:extLst>
      <p:ext uri="{BB962C8B-B14F-4D97-AF65-F5344CB8AC3E}">
        <p14:creationId xmlns:p14="http://schemas.microsoft.com/office/powerpoint/2010/main" val="2865541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E34455-F990-379A-55B5-F45BF26B4F2F}"/>
              </a:ext>
            </a:extLst>
          </p:cNvPr>
          <p:cNvSpPr>
            <a:spLocks noGrp="1"/>
          </p:cNvSpPr>
          <p:nvPr>
            <p:ph type="title"/>
          </p:nvPr>
        </p:nvSpPr>
        <p:spPr/>
        <p:txBody>
          <a:bodyPr>
            <a:normAutofit/>
          </a:bodyPr>
          <a:lstStyle/>
          <a:p>
            <a:r>
              <a:rPr lang="en-GB" sz="2000" b="1" dirty="0">
                <a:effectLst/>
              </a:rPr>
              <a:t>VIS/IR tangential views </a:t>
            </a:r>
            <a:r>
              <a:rPr lang="en-GB" sz="2000" b="1" dirty="0">
                <a:effectLst/>
                <a:sym typeface="Wingdings" pitchFamily="2" charset="2"/>
              </a:rPr>
              <a:t> </a:t>
            </a:r>
            <a:r>
              <a:rPr lang="en-GB" sz="2000" b="1" dirty="0">
                <a:effectLst/>
              </a:rPr>
              <a:t>Tangential Viewing System (TVS)</a:t>
            </a:r>
            <a:endParaRPr lang="en-GB" sz="2000" dirty="0">
              <a:effectLst/>
            </a:endParaRPr>
          </a:p>
        </p:txBody>
      </p:sp>
      <p:sp>
        <p:nvSpPr>
          <p:cNvPr id="3" name="Slide Number Placeholder 2">
            <a:extLst>
              <a:ext uri="{FF2B5EF4-FFF2-40B4-BE49-F238E27FC236}">
                <a16:creationId xmlns:a16="http://schemas.microsoft.com/office/drawing/2014/main" xmlns="" id="{FE8AD0F8-9068-E0FA-0008-9903AE9D1E46}"/>
              </a:ext>
            </a:extLst>
          </p:cNvPr>
          <p:cNvSpPr>
            <a:spLocks noGrp="1"/>
          </p:cNvSpPr>
          <p:nvPr>
            <p:ph type="sldNum" sz="quarter" idx="4294967295"/>
          </p:nvPr>
        </p:nvSpPr>
        <p:spPr>
          <a:xfrm>
            <a:off x="6850147" y="4872468"/>
            <a:ext cx="2057400" cy="273844"/>
          </a:xfrm>
        </p:spPr>
        <p:txBody>
          <a:bodyPr/>
          <a:lstStyle/>
          <a:p>
            <a:fld id="{6A6D9FA1-99C7-4910-8E32-B85D378B0060}" type="slidenum">
              <a:rPr lang="en-GB" smtClean="0">
                <a:solidFill>
                  <a:prstClr val="white"/>
                </a:solidFill>
              </a:rPr>
              <a:pPr/>
              <a:t>18</a:t>
            </a:fld>
            <a:endParaRPr lang="en-GB" dirty="0">
              <a:solidFill>
                <a:prstClr val="white"/>
              </a:solidFill>
            </a:endParaRPr>
          </a:p>
        </p:txBody>
      </p:sp>
      <p:grpSp>
        <p:nvGrpSpPr>
          <p:cNvPr id="42" name="Group 41">
            <a:extLst>
              <a:ext uri="{FF2B5EF4-FFF2-40B4-BE49-F238E27FC236}">
                <a16:creationId xmlns:a16="http://schemas.microsoft.com/office/drawing/2014/main" xmlns="" id="{7C39C3EE-E16F-E652-D126-01E5E4DBF510}"/>
              </a:ext>
            </a:extLst>
          </p:cNvPr>
          <p:cNvGrpSpPr/>
          <p:nvPr/>
        </p:nvGrpSpPr>
        <p:grpSpPr>
          <a:xfrm>
            <a:off x="72796" y="732956"/>
            <a:ext cx="4495275" cy="1025866"/>
            <a:chOff x="1289050" y="1828800"/>
            <a:chExt cx="6764199" cy="1543657"/>
          </a:xfrm>
        </p:grpSpPr>
        <p:pic>
          <p:nvPicPr>
            <p:cNvPr id="4" name="Picture 3">
              <a:extLst>
                <a:ext uri="{FF2B5EF4-FFF2-40B4-BE49-F238E27FC236}">
                  <a16:creationId xmlns:a16="http://schemas.microsoft.com/office/drawing/2014/main" xmlns="" id="{8770744E-20EB-EB9C-C1BC-F9E1C4EE42AE}"/>
                </a:ext>
              </a:extLst>
            </p:cNvPr>
            <p:cNvPicPr>
              <a:picLocks noChangeAspect="1"/>
            </p:cNvPicPr>
            <p:nvPr/>
          </p:nvPicPr>
          <p:blipFill>
            <a:blip r:embed="rId3"/>
            <a:stretch>
              <a:fillRect/>
            </a:stretch>
          </p:blipFill>
          <p:spPr>
            <a:xfrm>
              <a:off x="1289050" y="1828800"/>
              <a:ext cx="6565900" cy="1485900"/>
            </a:xfrm>
            <a:prstGeom prst="rect">
              <a:avLst/>
            </a:prstGeom>
          </p:spPr>
        </p:pic>
        <p:sp>
          <p:nvSpPr>
            <p:cNvPr id="8" name="Rectangle 7">
              <a:extLst>
                <a:ext uri="{FF2B5EF4-FFF2-40B4-BE49-F238E27FC236}">
                  <a16:creationId xmlns:a16="http://schemas.microsoft.com/office/drawing/2014/main" xmlns="" id="{CE09513E-7DD2-797E-B6CB-4BB15307F7ED}"/>
                </a:ext>
              </a:extLst>
            </p:cNvPr>
            <p:cNvSpPr/>
            <p:nvPr/>
          </p:nvSpPr>
          <p:spPr>
            <a:xfrm>
              <a:off x="4400175" y="1836227"/>
              <a:ext cx="983751" cy="298842"/>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nSpc>
                  <a:spcPct val="100000"/>
                </a:lnSpc>
                <a:spcBef>
                  <a:spcPts val="400"/>
                </a:spcBef>
                <a:buNone/>
              </a:pPr>
              <a:r>
                <a:rPr lang="en-GB" sz="700" i="1" strike="noStrike" spc="-1" dirty="0">
                  <a:latin typeface="Century Gothic" panose="020B0502020202020204" pitchFamily="34" charset="0"/>
                  <a:ea typeface="Verdana"/>
                </a:rPr>
                <a:t>Dichroic</a:t>
              </a:r>
              <a:endParaRPr lang="en-US" sz="700" strike="noStrike" spc="-1" dirty="0">
                <a:latin typeface="Century Gothic" panose="020B0502020202020204" pitchFamily="34" charset="0"/>
              </a:endParaRPr>
            </a:p>
          </p:txBody>
        </p:sp>
        <p:sp>
          <p:nvSpPr>
            <p:cNvPr id="9" name="Rectangle 8">
              <a:extLst>
                <a:ext uri="{FF2B5EF4-FFF2-40B4-BE49-F238E27FC236}">
                  <a16:creationId xmlns:a16="http://schemas.microsoft.com/office/drawing/2014/main" xmlns="" id="{40453FC6-2A03-4B9B-36E1-C7EFB2859080}"/>
                </a:ext>
              </a:extLst>
            </p:cNvPr>
            <p:cNvSpPr/>
            <p:nvPr/>
          </p:nvSpPr>
          <p:spPr>
            <a:xfrm>
              <a:off x="4409380" y="3046513"/>
              <a:ext cx="1424246" cy="298842"/>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nSpc>
                  <a:spcPct val="100000"/>
                </a:lnSpc>
                <a:spcBef>
                  <a:spcPts val="400"/>
                </a:spcBef>
                <a:buNone/>
              </a:pPr>
              <a:r>
                <a:rPr lang="en-GB" sz="700" i="1" strike="noStrike" spc="-1" dirty="0">
                  <a:latin typeface="Century Gothic" panose="020B0502020202020204" pitchFamily="34" charset="0"/>
                  <a:ea typeface="Verdana"/>
                </a:rPr>
                <a:t>Folding Mirrors</a:t>
              </a:r>
              <a:endParaRPr lang="en-US" sz="700" strike="noStrike" spc="-1" dirty="0">
                <a:latin typeface="Century Gothic" panose="020B0502020202020204" pitchFamily="34" charset="0"/>
              </a:endParaRPr>
            </a:p>
          </p:txBody>
        </p:sp>
        <p:sp>
          <p:nvSpPr>
            <p:cNvPr id="10" name="Rectangle 9">
              <a:extLst>
                <a:ext uri="{FF2B5EF4-FFF2-40B4-BE49-F238E27FC236}">
                  <a16:creationId xmlns:a16="http://schemas.microsoft.com/office/drawing/2014/main" xmlns="" id="{31AB43F3-9F0F-83AE-425D-1535018F3FCD}"/>
                </a:ext>
              </a:extLst>
            </p:cNvPr>
            <p:cNvSpPr/>
            <p:nvPr/>
          </p:nvSpPr>
          <p:spPr>
            <a:xfrm>
              <a:off x="6187114" y="3073615"/>
              <a:ext cx="962618" cy="298842"/>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nSpc>
                  <a:spcPct val="100000"/>
                </a:lnSpc>
                <a:spcBef>
                  <a:spcPts val="400"/>
                </a:spcBef>
                <a:buNone/>
              </a:pPr>
              <a:r>
                <a:rPr lang="en-GB" sz="700" i="1" strike="noStrike" spc="-1" dirty="0">
                  <a:latin typeface="Century Gothic" panose="020B0502020202020204" pitchFamily="34" charset="0"/>
                  <a:ea typeface="Verdana"/>
                </a:rPr>
                <a:t>IR channel</a:t>
              </a:r>
              <a:endParaRPr lang="en-US" sz="700" strike="noStrike" spc="-1" dirty="0">
                <a:latin typeface="Century Gothic" panose="020B0502020202020204" pitchFamily="34" charset="0"/>
              </a:endParaRPr>
            </a:p>
          </p:txBody>
        </p:sp>
        <p:sp>
          <p:nvSpPr>
            <p:cNvPr id="11" name="Rectangle 10">
              <a:extLst>
                <a:ext uri="{FF2B5EF4-FFF2-40B4-BE49-F238E27FC236}">
                  <a16:creationId xmlns:a16="http://schemas.microsoft.com/office/drawing/2014/main" xmlns="" id="{7F6E6CA3-1153-8EA4-E1C6-608C7223D5D0}"/>
                </a:ext>
              </a:extLst>
            </p:cNvPr>
            <p:cNvSpPr/>
            <p:nvPr/>
          </p:nvSpPr>
          <p:spPr>
            <a:xfrm>
              <a:off x="2520452" y="2966110"/>
              <a:ext cx="1424244" cy="298842"/>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gn="ctr">
                <a:lnSpc>
                  <a:spcPct val="100000"/>
                </a:lnSpc>
                <a:spcBef>
                  <a:spcPts val="400"/>
                </a:spcBef>
                <a:buNone/>
              </a:pPr>
              <a:r>
                <a:rPr lang="en-GB" sz="700" i="1" strike="noStrike" spc="-1" dirty="0">
                  <a:latin typeface="Century Gothic" panose="020B0502020202020204" pitchFamily="34" charset="0"/>
                  <a:ea typeface="Verdana"/>
                </a:rPr>
                <a:t>Cryostat Flange</a:t>
              </a:r>
              <a:endParaRPr lang="en-US" sz="700" strike="noStrike" spc="-1" dirty="0">
                <a:latin typeface="Century Gothic" panose="020B0502020202020204" pitchFamily="34" charset="0"/>
              </a:endParaRPr>
            </a:p>
          </p:txBody>
        </p:sp>
        <p:sp>
          <p:nvSpPr>
            <p:cNvPr id="12" name="Rectangle 11">
              <a:extLst>
                <a:ext uri="{FF2B5EF4-FFF2-40B4-BE49-F238E27FC236}">
                  <a16:creationId xmlns:a16="http://schemas.microsoft.com/office/drawing/2014/main" xmlns="" id="{DC05C491-CD74-8514-5A5B-20BBA78CFE03}"/>
                </a:ext>
              </a:extLst>
            </p:cNvPr>
            <p:cNvSpPr/>
            <p:nvPr/>
          </p:nvSpPr>
          <p:spPr>
            <a:xfrm>
              <a:off x="1462888" y="1829369"/>
              <a:ext cx="1424246" cy="298842"/>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nSpc>
                  <a:spcPct val="100000"/>
                </a:lnSpc>
                <a:spcBef>
                  <a:spcPts val="400"/>
                </a:spcBef>
                <a:buNone/>
              </a:pPr>
              <a:r>
                <a:rPr lang="en-GB" sz="700" i="1" strike="noStrike" spc="-1" dirty="0">
                  <a:latin typeface="Century Gothic" panose="020B0502020202020204" pitchFamily="34" charset="0"/>
                  <a:ea typeface="Verdana"/>
                </a:rPr>
                <a:t>Optical Head</a:t>
              </a:r>
              <a:endParaRPr lang="en-US" sz="700" strike="noStrike" spc="-1" dirty="0">
                <a:latin typeface="Century Gothic" panose="020B0502020202020204" pitchFamily="34" charset="0"/>
              </a:endParaRPr>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xmlns="" id="{DC0BBFF9-5A94-8013-EE1F-F4725C363C1A}"/>
                    </a:ext>
                  </a:extLst>
                </p:cNvPr>
                <p:cNvSpPr/>
                <p:nvPr/>
              </p:nvSpPr>
              <p:spPr>
                <a:xfrm rot="711062">
                  <a:off x="2361038" y="2374130"/>
                  <a:ext cx="542100" cy="460935"/>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nSpc>
                      <a:spcPct val="100000"/>
                    </a:lnSpc>
                    <a:spcBef>
                      <a:spcPts val="400"/>
                    </a:spcBef>
                    <a:buNone/>
                  </a:pPr>
                  <a14:m>
                    <m:oMath xmlns:m="http://schemas.openxmlformats.org/officeDocument/2006/math">
                      <m:r>
                        <a:rPr lang="en-GB" sz="700" b="0" i="1" strike="noStrike" spc="-1" dirty="0" smtClean="0">
                          <a:latin typeface="Cambria Math" panose="02040503050406030204" pitchFamily="18" charset="0"/>
                          <a:ea typeface="Cambria Math" panose="02040503050406030204" pitchFamily="18" charset="0"/>
                        </a:rPr>
                        <m:t>~</m:t>
                      </m:r>
                    </m:oMath>
                  </a14:m>
                  <a:r>
                    <a:rPr lang="en-US" sz="700" strike="noStrike" spc="-1" dirty="0">
                      <a:latin typeface="Century Gothic" panose="020B0502020202020204" pitchFamily="34" charset="0"/>
                    </a:rPr>
                    <a:t> 3m</a:t>
                  </a:r>
                </a:p>
              </p:txBody>
            </p:sp>
          </mc:Choice>
          <mc:Fallback xmlns="">
            <p:sp>
              <p:nvSpPr>
                <p:cNvPr id="13" name="Rectangle 12">
                  <a:extLst>
                    <a:ext uri="{FF2B5EF4-FFF2-40B4-BE49-F238E27FC236}">
                      <a16:creationId xmlns:a16="http://schemas.microsoft.com/office/drawing/2014/main" id="{DC0BBFF9-5A94-8013-EE1F-F4725C363C1A}"/>
                    </a:ext>
                  </a:extLst>
                </p:cNvPr>
                <p:cNvSpPr>
                  <a:spLocks noRot="1" noChangeAspect="1" noMove="1" noResize="1" noEditPoints="1" noAdjustHandles="1" noChangeArrowheads="1" noChangeShapeType="1" noTextEdit="1"/>
                </p:cNvSpPr>
                <p:nvPr/>
              </p:nvSpPr>
              <p:spPr>
                <a:xfrm rot="711062">
                  <a:off x="2361038" y="2374130"/>
                  <a:ext cx="542100" cy="460935"/>
                </a:xfrm>
                <a:prstGeom prst="rect">
                  <a:avLst/>
                </a:prstGeom>
                <a:blipFill>
                  <a:blip r:embed="rId4"/>
                  <a:stretch>
                    <a:fillRect/>
                  </a:stretch>
                </a:blipFill>
                <a:ln>
                  <a:noFill/>
                </a:ln>
              </p:spPr>
              <p:txBody>
                <a:bodyPr/>
                <a:lstStyle/>
                <a:p>
                  <a:r>
                    <a:rPr lang="en-GB">
                      <a:noFill/>
                    </a:rPr>
                    <a:t> </a:t>
                  </a:r>
                </a:p>
              </p:txBody>
            </p:sp>
          </mc:Fallback>
        </mc:AlternateContent>
        <p:cxnSp>
          <p:nvCxnSpPr>
            <p:cNvPr id="15" name="Straight Arrow Connector 14">
              <a:extLst>
                <a:ext uri="{FF2B5EF4-FFF2-40B4-BE49-F238E27FC236}">
                  <a16:creationId xmlns:a16="http://schemas.microsoft.com/office/drawing/2014/main" xmlns="" id="{6378794F-0BC0-03AE-7A64-75663BE62E61}"/>
                </a:ext>
              </a:extLst>
            </p:cNvPr>
            <p:cNvCxnSpPr/>
            <p:nvPr/>
          </p:nvCxnSpPr>
          <p:spPr>
            <a:xfrm>
              <a:off x="1490133" y="2289636"/>
              <a:ext cx="2794000" cy="572097"/>
            </a:xfrm>
            <a:prstGeom prst="straightConnector1">
              <a:avLst/>
            </a:prstGeom>
            <a:ln>
              <a:solidFill>
                <a:schemeClr val="bg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FABEDCDF-AD53-2CD2-0072-D123B2B396F2}"/>
                </a:ext>
              </a:extLst>
            </p:cNvPr>
            <p:cNvSpPr/>
            <p:nvPr/>
          </p:nvSpPr>
          <p:spPr>
            <a:xfrm>
              <a:off x="6417272" y="2134997"/>
              <a:ext cx="1635977" cy="460935"/>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nSpc>
                  <a:spcPct val="100000"/>
                </a:lnSpc>
                <a:buNone/>
              </a:pPr>
              <a:r>
                <a:rPr lang="en-GB" sz="700" i="1" strike="noStrike" spc="-1" dirty="0">
                  <a:latin typeface="Century Gothic" panose="020B0502020202020204" pitchFamily="34" charset="0"/>
                  <a:ea typeface="Verdana"/>
                </a:rPr>
                <a:t>VIS channel</a:t>
              </a:r>
            </a:p>
            <a:p>
              <a:pPr>
                <a:lnSpc>
                  <a:spcPct val="100000"/>
                </a:lnSpc>
                <a:buNone/>
              </a:pPr>
              <a:r>
                <a:rPr lang="en-GB" sz="700" i="1" strike="noStrike" spc="-1" dirty="0">
                  <a:latin typeface="Century Gothic" panose="020B0502020202020204" pitchFamily="34" charset="0"/>
                  <a:ea typeface="Verdana"/>
                </a:rPr>
                <a:t>(</a:t>
              </a:r>
              <a:r>
                <a:rPr lang="en-GB" sz="700" i="1" strike="noStrike" spc="-1" dirty="0">
                  <a:solidFill>
                    <a:srgbClr val="FF0000"/>
                  </a:solidFill>
                  <a:latin typeface="Century Gothic" panose="020B0502020202020204" pitchFamily="34" charset="0"/>
                  <a:ea typeface="Verdana"/>
                </a:rPr>
                <a:t>to be completed</a:t>
              </a:r>
              <a:r>
                <a:rPr lang="en-GB" sz="700" i="1" strike="noStrike" spc="-1" dirty="0">
                  <a:latin typeface="Century Gothic" panose="020B0502020202020204" pitchFamily="34" charset="0"/>
                  <a:ea typeface="Verdana"/>
                </a:rPr>
                <a:t>)</a:t>
              </a:r>
              <a:endParaRPr lang="en-US" sz="700" strike="noStrike" spc="-1" dirty="0">
                <a:latin typeface="Century Gothic" panose="020B0502020202020204" pitchFamily="34" charset="0"/>
              </a:endParaRPr>
            </a:p>
          </p:txBody>
        </p:sp>
        <p:cxnSp>
          <p:nvCxnSpPr>
            <p:cNvPr id="17" name="Straight Arrow Connector 16">
              <a:extLst>
                <a:ext uri="{FF2B5EF4-FFF2-40B4-BE49-F238E27FC236}">
                  <a16:creationId xmlns:a16="http://schemas.microsoft.com/office/drawing/2014/main" xmlns="" id="{C75BDAE4-79FF-5852-F0CC-E4FC7BB10707}"/>
                </a:ext>
              </a:extLst>
            </p:cNvPr>
            <p:cNvCxnSpPr>
              <a:cxnSpLocks/>
              <a:stCxn id="9" idx="0"/>
            </p:cNvCxnSpPr>
            <p:nvPr/>
          </p:nvCxnSpPr>
          <p:spPr>
            <a:xfrm flipH="1" flipV="1">
              <a:off x="4604799" y="2795233"/>
              <a:ext cx="516705" cy="25128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E5915D26-7D99-CD73-76AE-AA191262BBDC}"/>
                </a:ext>
              </a:extLst>
            </p:cNvPr>
            <p:cNvCxnSpPr>
              <a:cxnSpLocks/>
              <a:stCxn id="9" idx="0"/>
            </p:cNvCxnSpPr>
            <p:nvPr/>
          </p:nvCxnSpPr>
          <p:spPr>
            <a:xfrm flipH="1" flipV="1">
              <a:off x="4631628" y="2524189"/>
              <a:ext cx="489876" cy="52232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C90FE6A4-F3FF-8E63-1C64-14127E32A8F4}"/>
                </a:ext>
              </a:extLst>
            </p:cNvPr>
            <p:cNvCxnSpPr>
              <a:cxnSpLocks/>
              <a:stCxn id="8" idx="2"/>
            </p:cNvCxnSpPr>
            <p:nvPr/>
          </p:nvCxnSpPr>
          <p:spPr>
            <a:xfrm>
              <a:off x="4892050" y="2135069"/>
              <a:ext cx="704" cy="389120"/>
            </a:xfrm>
            <a:prstGeom prst="straightConnector1">
              <a:avLst/>
            </a:prstGeom>
            <a:ln>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374E914A-6F26-395F-893B-5F7586202AB8}"/>
                </a:ext>
              </a:extLst>
            </p:cNvPr>
            <p:cNvCxnSpPr>
              <a:cxnSpLocks/>
              <a:stCxn id="11" idx="0"/>
            </p:cNvCxnSpPr>
            <p:nvPr/>
          </p:nvCxnSpPr>
          <p:spPr>
            <a:xfrm flipV="1">
              <a:off x="3232574" y="2785351"/>
              <a:ext cx="907540" cy="1807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xmlns="" id="{FD606A86-4987-68C6-16BB-DA3FA6A23E84}"/>
              </a:ext>
            </a:extLst>
          </p:cNvPr>
          <p:cNvSpPr/>
          <p:nvPr/>
        </p:nvSpPr>
        <p:spPr>
          <a:xfrm>
            <a:off x="72796" y="364525"/>
            <a:ext cx="8945019" cy="30777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r>
              <a:rPr lang="en-GB" sz="1400" b="1" i="1" dirty="0">
                <a:solidFill>
                  <a:srgbClr val="0070C0"/>
                </a:solidFill>
                <a:latin typeface="Century Gothic" panose="020B0502020202020204" pitchFamily="34" charset="0"/>
              </a:rPr>
              <a:t>TVS Optical Design</a:t>
            </a:r>
          </a:p>
        </p:txBody>
      </p:sp>
      <p:graphicFrame>
        <p:nvGraphicFramePr>
          <p:cNvPr id="44" name="Table 43">
            <a:extLst>
              <a:ext uri="{FF2B5EF4-FFF2-40B4-BE49-F238E27FC236}">
                <a16:creationId xmlns:a16="http://schemas.microsoft.com/office/drawing/2014/main" xmlns="" id="{E40D7B4D-BA1B-217E-032F-3204D8AFC3EC}"/>
              </a:ext>
            </a:extLst>
          </p:cNvPr>
          <p:cNvGraphicFramePr>
            <a:graphicFrameLocks noGrp="1"/>
          </p:cNvGraphicFramePr>
          <p:nvPr>
            <p:extLst>
              <p:ext uri="{D42A27DB-BD31-4B8C-83A1-F6EECF244321}">
                <p14:modId xmlns:p14="http://schemas.microsoft.com/office/powerpoint/2010/main" val="787664119"/>
              </p:ext>
            </p:extLst>
          </p:nvPr>
        </p:nvGraphicFramePr>
        <p:xfrm>
          <a:off x="7057621" y="1520017"/>
          <a:ext cx="1981200" cy="365760"/>
        </p:xfrm>
        <a:graphic>
          <a:graphicData uri="http://schemas.openxmlformats.org/drawingml/2006/table">
            <a:tbl>
              <a:tblPr firstRow="1" firstCol="1" bandRow="1">
                <a:tableStyleId>{5C22544A-7EE6-4342-B048-85BDC9FD1C3A}</a:tableStyleId>
              </a:tblPr>
              <a:tblGrid>
                <a:gridCol w="1075267">
                  <a:extLst>
                    <a:ext uri="{9D8B030D-6E8A-4147-A177-3AD203B41FA5}">
                      <a16:colId xmlns:a16="http://schemas.microsoft.com/office/drawing/2014/main" xmlns="" val="1165417929"/>
                    </a:ext>
                  </a:extLst>
                </a:gridCol>
                <a:gridCol w="905933">
                  <a:extLst>
                    <a:ext uri="{9D8B030D-6E8A-4147-A177-3AD203B41FA5}">
                      <a16:colId xmlns:a16="http://schemas.microsoft.com/office/drawing/2014/main" xmlns="" val="787845460"/>
                    </a:ext>
                  </a:extLst>
                </a:gridCol>
              </a:tblGrid>
              <a:tr h="0">
                <a:tc gridSpan="2">
                  <a:txBody>
                    <a:bodyPr/>
                    <a:lstStyle/>
                    <a:p>
                      <a:pPr algn="ctr"/>
                      <a:r>
                        <a:rPr lang="x-none" sz="1200" b="1" i="1"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IR cameras</a:t>
                      </a: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pPr algn="ctr"/>
                      <a:endParaRPr lang="x-none" sz="1000" b="1" i="1" dirty="0">
                        <a:solidFill>
                          <a:srgbClr val="0070C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523078785"/>
                  </a:ext>
                </a:extLst>
              </a:tr>
              <a:tr h="0">
                <a:tc>
                  <a:txBody>
                    <a:bodyPr/>
                    <a:lstStyle/>
                    <a:p>
                      <a:pPr algn="ctr"/>
                      <a:r>
                        <a:rPr lang="en-GB" sz="1200" b="0" i="1" dirty="0">
                          <a:solidFill>
                            <a:schemeClr val="tx1"/>
                          </a:solidFill>
                          <a:effectLst/>
                          <a:latin typeface="Century Gothic" panose="020B0502020202020204" pitchFamily="34" charset="0"/>
                        </a:rPr>
                        <a:t>Wide Angle</a:t>
                      </a:r>
                      <a:endParaRPr lang="x-none" sz="1200" b="0" i="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a:r>
                        <a:rPr lang="en-GB" sz="1200" b="1" i="1" dirty="0">
                          <a:solidFill>
                            <a:srgbClr val="0070C0"/>
                          </a:solidFill>
                          <a:effectLst/>
                          <a:latin typeface="Century Gothic" panose="020B0502020202020204" pitchFamily="34" charset="0"/>
                        </a:rPr>
                        <a:t>50-100 Hz</a:t>
                      </a:r>
                      <a:endParaRPr lang="x-none" sz="1200" b="1" i="1" dirty="0">
                        <a:solidFill>
                          <a:srgbClr val="0070C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259638806"/>
                  </a:ext>
                </a:extLst>
              </a:tr>
            </a:tbl>
          </a:graphicData>
        </a:graphic>
      </p:graphicFrame>
      <p:graphicFrame>
        <p:nvGraphicFramePr>
          <p:cNvPr id="45" name="Table 44">
            <a:extLst>
              <a:ext uri="{FF2B5EF4-FFF2-40B4-BE49-F238E27FC236}">
                <a16:creationId xmlns:a16="http://schemas.microsoft.com/office/drawing/2014/main" xmlns="" id="{4B7EEF30-909D-6897-A00B-D28D31462EE2}"/>
              </a:ext>
            </a:extLst>
          </p:cNvPr>
          <p:cNvGraphicFramePr>
            <a:graphicFrameLocks noGrp="1"/>
          </p:cNvGraphicFramePr>
          <p:nvPr>
            <p:extLst>
              <p:ext uri="{D42A27DB-BD31-4B8C-83A1-F6EECF244321}">
                <p14:modId xmlns:p14="http://schemas.microsoft.com/office/powerpoint/2010/main" val="1233553429"/>
              </p:ext>
            </p:extLst>
          </p:nvPr>
        </p:nvGraphicFramePr>
        <p:xfrm>
          <a:off x="7057621" y="818744"/>
          <a:ext cx="1981199" cy="548640"/>
        </p:xfrm>
        <a:graphic>
          <a:graphicData uri="http://schemas.openxmlformats.org/drawingml/2006/table">
            <a:tbl>
              <a:tblPr firstRow="1" firstCol="1" bandRow="1">
                <a:tableStyleId>{5C22544A-7EE6-4342-B048-85BDC9FD1C3A}</a:tableStyleId>
              </a:tblPr>
              <a:tblGrid>
                <a:gridCol w="1075266">
                  <a:extLst>
                    <a:ext uri="{9D8B030D-6E8A-4147-A177-3AD203B41FA5}">
                      <a16:colId xmlns:a16="http://schemas.microsoft.com/office/drawing/2014/main" xmlns="" val="1165417929"/>
                    </a:ext>
                  </a:extLst>
                </a:gridCol>
                <a:gridCol w="905933">
                  <a:extLst>
                    <a:ext uri="{9D8B030D-6E8A-4147-A177-3AD203B41FA5}">
                      <a16:colId xmlns:a16="http://schemas.microsoft.com/office/drawing/2014/main" xmlns="" val="787845460"/>
                    </a:ext>
                  </a:extLst>
                </a:gridCol>
              </a:tblGrid>
              <a:tr h="0">
                <a:tc gridSpan="2">
                  <a:txBody>
                    <a:bodyPr/>
                    <a:lstStyle/>
                    <a:p>
                      <a:pPr algn="ctr"/>
                      <a:r>
                        <a:rPr lang="x-none" sz="1200" b="1" i="1" dirty="0">
                          <a:solidFill>
                            <a:srgbClr val="FF0000"/>
                          </a:solidFill>
                          <a:effectLst/>
                          <a:latin typeface="Century Gothic" panose="020B0502020202020204" pitchFamily="34" charset="0"/>
                          <a:ea typeface="Times New Roman" panose="02020603050405020304" pitchFamily="18" charset="0"/>
                          <a:cs typeface="Times New Roman" panose="02020603050405020304" pitchFamily="18" charset="0"/>
                        </a:rPr>
                        <a:t>VIS cameras</a:t>
                      </a: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hMerge="1">
                  <a:txBody>
                    <a:bodyPr/>
                    <a:lstStyle/>
                    <a:p>
                      <a:pPr algn="ctr"/>
                      <a:endParaRPr lang="x-none" sz="1000" b="1" i="1" dirty="0">
                        <a:solidFill>
                          <a:srgbClr val="0070C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523078785"/>
                  </a:ext>
                </a:extLst>
              </a:tr>
              <a:tr h="0">
                <a:tc>
                  <a:txBody>
                    <a:bodyPr/>
                    <a:lstStyle/>
                    <a:p>
                      <a:pPr algn="l"/>
                      <a:r>
                        <a:rPr lang="en-GB" sz="1200" b="0" i="1" dirty="0">
                          <a:solidFill>
                            <a:schemeClr val="tx1"/>
                          </a:solidFill>
                          <a:effectLst/>
                          <a:latin typeface="Century Gothic" panose="020B0502020202020204" pitchFamily="34" charset="0"/>
                        </a:rPr>
                        <a:t>Wide Angle</a:t>
                      </a:r>
                      <a:endParaRPr lang="x-none" sz="1200" b="0" i="1" dirty="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a:r>
                        <a:rPr lang="en-GB" sz="1200" b="1" i="1" dirty="0">
                          <a:solidFill>
                            <a:srgbClr val="0070C0"/>
                          </a:solidFill>
                          <a:effectLst/>
                          <a:latin typeface="Century Gothic" panose="020B0502020202020204" pitchFamily="34" charset="0"/>
                        </a:rPr>
                        <a:t>50-500 Hz</a:t>
                      </a:r>
                      <a:endParaRPr lang="x-none" sz="1200" b="1" i="1" dirty="0">
                        <a:solidFill>
                          <a:srgbClr val="0070C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259638806"/>
                  </a:ext>
                </a:extLst>
              </a:tr>
              <a:tr h="0">
                <a:tc>
                  <a:txBody>
                    <a:bodyPr/>
                    <a:lstStyle/>
                    <a:p>
                      <a:pPr algn="l"/>
                      <a:r>
                        <a:rPr lang="en-GB" sz="1200" b="0" i="1" dirty="0">
                          <a:solidFill>
                            <a:schemeClr val="tx1"/>
                          </a:solidFill>
                          <a:effectLst/>
                          <a:latin typeface="Century Gothic" panose="020B0502020202020204" pitchFamily="34" charset="0"/>
                        </a:rPr>
                        <a:t>Fast</a:t>
                      </a:r>
                      <a:endParaRPr lang="x-none" sz="1200" b="0" i="1" dirty="0">
                        <a:solidFill>
                          <a:schemeClr val="tx1"/>
                        </a:solidFill>
                        <a:effectLst/>
                        <a:latin typeface="Century Gothic" panose="020B0502020202020204" pitchFamily="34" charset="0"/>
                      </a:endParaRP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a:r>
                        <a:rPr lang="en-GB" sz="1200" b="1" dirty="0">
                          <a:solidFill>
                            <a:srgbClr val="0070C0"/>
                          </a:solidFill>
                          <a:effectLst/>
                          <a:latin typeface="Century Gothic" panose="020B0502020202020204" pitchFamily="34" charset="0"/>
                        </a:rPr>
                        <a:t> 10-50 </a:t>
                      </a:r>
                      <a:r>
                        <a:rPr lang="en-GB" sz="1200" b="1" dirty="0" err="1">
                          <a:solidFill>
                            <a:srgbClr val="0070C0"/>
                          </a:solidFill>
                          <a:effectLst/>
                          <a:latin typeface="Century Gothic" panose="020B0502020202020204" pitchFamily="34" charset="0"/>
                        </a:rPr>
                        <a:t>Khz</a:t>
                      </a:r>
                      <a:endParaRPr lang="x-none" sz="1200" b="1" dirty="0">
                        <a:solidFill>
                          <a:srgbClr val="0070C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658504233"/>
                  </a:ext>
                </a:extLst>
              </a:tr>
            </a:tbl>
          </a:graphicData>
        </a:graphic>
      </p:graphicFrame>
      <p:sp>
        <p:nvSpPr>
          <p:cNvPr id="55" name="Rectangle 54">
            <a:extLst>
              <a:ext uri="{FF2B5EF4-FFF2-40B4-BE49-F238E27FC236}">
                <a16:creationId xmlns:a16="http://schemas.microsoft.com/office/drawing/2014/main" xmlns="" id="{48E3391A-1BEE-DF23-8C24-052789E97D2A}"/>
              </a:ext>
            </a:extLst>
          </p:cNvPr>
          <p:cNvSpPr/>
          <p:nvPr/>
        </p:nvSpPr>
        <p:spPr>
          <a:xfrm>
            <a:off x="106952" y="1776518"/>
            <a:ext cx="6743195" cy="30777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r>
              <a:rPr lang="en-GB" sz="1400" b="1" i="1" dirty="0">
                <a:solidFill>
                  <a:srgbClr val="0070C0"/>
                </a:solidFill>
                <a:latin typeface="Century Gothic" panose="020B0502020202020204" pitchFamily="34" charset="0"/>
              </a:rPr>
              <a:t>TVS </a:t>
            </a:r>
            <a:r>
              <a:rPr lang="en-GB" sz="1400" b="1" i="1" dirty="0">
                <a:solidFill>
                  <a:srgbClr val="0070C0"/>
                </a:solidFill>
                <a:effectLst/>
                <a:latin typeface="Century Gothic" panose="020B0502020202020204" pitchFamily="34" charset="0"/>
              </a:rPr>
              <a:t>spatial coverage</a:t>
            </a:r>
          </a:p>
        </p:txBody>
      </p:sp>
      <p:grpSp>
        <p:nvGrpSpPr>
          <p:cNvPr id="73" name="Group 72">
            <a:extLst>
              <a:ext uri="{FF2B5EF4-FFF2-40B4-BE49-F238E27FC236}">
                <a16:creationId xmlns:a16="http://schemas.microsoft.com/office/drawing/2014/main" xmlns="" id="{3A778EFD-5579-8B36-C94C-9C9A2548ECF2}"/>
              </a:ext>
            </a:extLst>
          </p:cNvPr>
          <p:cNvGrpSpPr/>
          <p:nvPr/>
        </p:nvGrpSpPr>
        <p:grpSpPr>
          <a:xfrm>
            <a:off x="106952" y="2105472"/>
            <a:ext cx="9023133" cy="2039873"/>
            <a:chOff x="106952" y="2175141"/>
            <a:chExt cx="9023133" cy="2039873"/>
          </a:xfrm>
        </p:grpSpPr>
        <p:pic>
          <p:nvPicPr>
            <p:cNvPr id="50" name="Picture 49">
              <a:extLst>
                <a:ext uri="{FF2B5EF4-FFF2-40B4-BE49-F238E27FC236}">
                  <a16:creationId xmlns:a16="http://schemas.microsoft.com/office/drawing/2014/main" xmlns="" id="{13BDECAF-3693-A4EF-9947-268FFE1C90C9}"/>
                </a:ext>
              </a:extLst>
            </p:cNvPr>
            <p:cNvPicPr>
              <a:picLocks noChangeAspect="1"/>
            </p:cNvPicPr>
            <p:nvPr/>
          </p:nvPicPr>
          <p:blipFill>
            <a:blip r:embed="rId5"/>
            <a:stretch>
              <a:fillRect/>
            </a:stretch>
          </p:blipFill>
          <p:spPr>
            <a:xfrm>
              <a:off x="106952" y="2175141"/>
              <a:ext cx="5869313" cy="2039873"/>
            </a:xfrm>
            <a:prstGeom prst="rect">
              <a:avLst/>
            </a:prstGeom>
          </p:spPr>
        </p:pic>
        <p:sp>
          <p:nvSpPr>
            <p:cNvPr id="51" name="Rectangle 50">
              <a:extLst>
                <a:ext uri="{FF2B5EF4-FFF2-40B4-BE49-F238E27FC236}">
                  <a16:creationId xmlns:a16="http://schemas.microsoft.com/office/drawing/2014/main" xmlns="" id="{263A09D2-E352-AE71-B5B9-5AD6E13769C1}"/>
                </a:ext>
              </a:extLst>
            </p:cNvPr>
            <p:cNvSpPr/>
            <p:nvPr/>
          </p:nvSpPr>
          <p:spPr>
            <a:xfrm>
              <a:off x="2002364" y="3050838"/>
              <a:ext cx="1478488" cy="252462"/>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gn="ctr">
                <a:lnSpc>
                  <a:spcPct val="100000"/>
                </a:lnSpc>
                <a:spcBef>
                  <a:spcPts val="400"/>
                </a:spcBef>
                <a:buNone/>
              </a:pPr>
              <a:r>
                <a:rPr lang="en-GB" sz="1050" b="1" i="1" strike="noStrike" spc="-1" dirty="0">
                  <a:solidFill>
                    <a:schemeClr val="bg1"/>
                  </a:solidFill>
                  <a:latin typeface="Century Gothic" panose="020B0502020202020204" pitchFamily="34" charset="0"/>
                  <a:ea typeface="Verdana"/>
                </a:rPr>
                <a:t>Outer First Wall</a:t>
              </a:r>
              <a:endParaRPr lang="en-US" sz="1050" b="1" strike="noStrike" spc="-1" dirty="0">
                <a:solidFill>
                  <a:schemeClr val="bg1"/>
                </a:solidFill>
                <a:latin typeface="Century Gothic" panose="020B0502020202020204" pitchFamily="34" charset="0"/>
              </a:endParaRPr>
            </a:p>
          </p:txBody>
        </p:sp>
        <p:sp>
          <p:nvSpPr>
            <p:cNvPr id="52" name="Rectangle 51">
              <a:extLst>
                <a:ext uri="{FF2B5EF4-FFF2-40B4-BE49-F238E27FC236}">
                  <a16:creationId xmlns:a16="http://schemas.microsoft.com/office/drawing/2014/main" xmlns="" id="{ED5921C5-D2D9-FE71-CB35-A030ECF47E7F}"/>
                </a:ext>
              </a:extLst>
            </p:cNvPr>
            <p:cNvSpPr/>
            <p:nvPr/>
          </p:nvSpPr>
          <p:spPr>
            <a:xfrm>
              <a:off x="2002364" y="3661569"/>
              <a:ext cx="1574554" cy="252462"/>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gn="ctr">
                <a:lnSpc>
                  <a:spcPct val="100000"/>
                </a:lnSpc>
                <a:spcBef>
                  <a:spcPts val="400"/>
                </a:spcBef>
                <a:buNone/>
              </a:pPr>
              <a:r>
                <a:rPr lang="en-GB" sz="1050" b="1" i="1" strike="noStrike" spc="-1" dirty="0">
                  <a:solidFill>
                    <a:srgbClr val="FF0000"/>
                  </a:solidFill>
                  <a:latin typeface="Century Gothic" panose="020B0502020202020204" pitchFamily="34" charset="0"/>
                  <a:ea typeface="Verdana"/>
                </a:rPr>
                <a:t>Divertor</a:t>
              </a:r>
              <a:endParaRPr lang="en-US" sz="1050" b="1" strike="noStrike" spc="-1" dirty="0">
                <a:solidFill>
                  <a:srgbClr val="FF0000"/>
                </a:solidFill>
                <a:latin typeface="Century Gothic" panose="020B0502020202020204" pitchFamily="34" charset="0"/>
              </a:endParaRPr>
            </a:p>
          </p:txBody>
        </p:sp>
        <p:sp>
          <p:nvSpPr>
            <p:cNvPr id="53" name="Rectangle 52">
              <a:extLst>
                <a:ext uri="{FF2B5EF4-FFF2-40B4-BE49-F238E27FC236}">
                  <a16:creationId xmlns:a16="http://schemas.microsoft.com/office/drawing/2014/main" xmlns="" id="{C9F12266-6A15-6D03-9562-0C8CBB920F6B}"/>
                </a:ext>
              </a:extLst>
            </p:cNvPr>
            <p:cNvSpPr/>
            <p:nvPr/>
          </p:nvSpPr>
          <p:spPr>
            <a:xfrm>
              <a:off x="1910274" y="2227464"/>
              <a:ext cx="1478487" cy="252462"/>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gn="ctr">
                <a:lnSpc>
                  <a:spcPct val="100000"/>
                </a:lnSpc>
                <a:spcBef>
                  <a:spcPts val="400"/>
                </a:spcBef>
                <a:buNone/>
              </a:pPr>
              <a:r>
                <a:rPr lang="en-GB" sz="1050" b="1" i="1" strike="noStrike" spc="-1" dirty="0">
                  <a:latin typeface="Century Gothic" panose="020B0502020202020204" pitchFamily="34" charset="0"/>
                  <a:ea typeface="Verdana"/>
                </a:rPr>
                <a:t>Inner First Wall</a:t>
              </a:r>
              <a:endParaRPr lang="en-US" sz="1050" b="1" strike="noStrike" spc="-1" dirty="0">
                <a:latin typeface="Century Gothic" panose="020B0502020202020204" pitchFamily="34" charset="0"/>
              </a:endParaRPr>
            </a:p>
          </p:txBody>
        </p:sp>
        <p:sp>
          <p:nvSpPr>
            <p:cNvPr id="54" name="Rectangle 53">
              <a:extLst>
                <a:ext uri="{FF2B5EF4-FFF2-40B4-BE49-F238E27FC236}">
                  <a16:creationId xmlns:a16="http://schemas.microsoft.com/office/drawing/2014/main" xmlns="" id="{CAB3AF65-8FCC-D2E9-8F12-EFAA188BB2F5}"/>
                </a:ext>
              </a:extLst>
            </p:cNvPr>
            <p:cNvSpPr/>
            <p:nvPr/>
          </p:nvSpPr>
          <p:spPr>
            <a:xfrm>
              <a:off x="2063233" y="3925267"/>
              <a:ext cx="1782625" cy="252462"/>
            </a:xfrm>
            <a:prstGeom prst="rect">
              <a:avLst/>
            </a:prstGeom>
            <a:noFill/>
            <a:ln>
              <a:noFill/>
            </a:ln>
          </p:spPr>
          <p:style>
            <a:lnRef idx="2">
              <a:schemeClr val="accent1">
                <a:shade val="15000"/>
              </a:schemeClr>
            </a:lnRef>
            <a:fillRef idx="1">
              <a:schemeClr val="accent1"/>
            </a:fillRef>
            <a:effectRef idx="0">
              <a:schemeClr val="accent1"/>
            </a:effectRef>
            <a:fontRef idx="minor"/>
          </p:style>
          <p:txBody>
            <a:bodyPr wrap="square" lIns="90000" tIns="45000" rIns="90000" bIns="45000" anchor="t">
              <a:spAutoFit/>
            </a:bodyPr>
            <a:lstStyle/>
            <a:p>
              <a:pPr algn="ctr">
                <a:lnSpc>
                  <a:spcPct val="100000"/>
                </a:lnSpc>
                <a:spcBef>
                  <a:spcPts val="400"/>
                </a:spcBef>
                <a:buNone/>
              </a:pPr>
              <a:r>
                <a:rPr lang="en-GB" sz="1050" b="1" i="1" strike="noStrike" spc="-1" dirty="0">
                  <a:latin typeface="Century Gothic" panose="020B0502020202020204" pitchFamily="34" charset="0"/>
                  <a:ea typeface="Verdana"/>
                </a:rPr>
                <a:t>Inner First Wall</a:t>
              </a:r>
              <a:endParaRPr lang="en-US" sz="1050" b="1" strike="noStrike" spc="-1" dirty="0">
                <a:latin typeface="Century Gothic" panose="020B0502020202020204" pitchFamily="34" charset="0"/>
              </a:endParaRPr>
            </a:p>
          </p:txBody>
        </p:sp>
        <p:pic>
          <p:nvPicPr>
            <p:cNvPr id="56" name="Picture 55">
              <a:extLst>
                <a:ext uri="{FF2B5EF4-FFF2-40B4-BE49-F238E27FC236}">
                  <a16:creationId xmlns:a16="http://schemas.microsoft.com/office/drawing/2014/main" xmlns="" id="{CCC13457-B439-9BC9-38ED-E7FCB59F3F96}"/>
                </a:ext>
              </a:extLst>
            </p:cNvPr>
            <p:cNvPicPr>
              <a:picLocks noChangeAspect="1"/>
            </p:cNvPicPr>
            <p:nvPr/>
          </p:nvPicPr>
          <p:blipFill rotWithShape="1">
            <a:blip r:embed="rId6"/>
            <a:srcRect l="47637" t="83124" r="39433" b="9170"/>
            <a:stretch/>
          </p:blipFill>
          <p:spPr>
            <a:xfrm>
              <a:off x="7613305" y="3066672"/>
              <a:ext cx="1004911" cy="176991"/>
            </a:xfrm>
            <a:prstGeom prst="rect">
              <a:avLst/>
            </a:prstGeom>
          </p:spPr>
        </p:pic>
        <p:pic>
          <p:nvPicPr>
            <p:cNvPr id="57" name="Picture 56">
              <a:extLst>
                <a:ext uri="{FF2B5EF4-FFF2-40B4-BE49-F238E27FC236}">
                  <a16:creationId xmlns:a16="http://schemas.microsoft.com/office/drawing/2014/main" xmlns="" id="{043247F2-338D-2904-B077-2377230E06A0}"/>
                </a:ext>
              </a:extLst>
            </p:cNvPr>
            <p:cNvPicPr>
              <a:picLocks noChangeAspect="1"/>
            </p:cNvPicPr>
            <p:nvPr/>
          </p:nvPicPr>
          <p:blipFill rotWithShape="1">
            <a:blip r:embed="rId6"/>
            <a:srcRect l="47679" t="12775" r="30923" b="15820"/>
            <a:stretch/>
          </p:blipFill>
          <p:spPr>
            <a:xfrm>
              <a:off x="5950138" y="2374412"/>
              <a:ext cx="1663167" cy="1640091"/>
            </a:xfrm>
            <a:prstGeom prst="rect">
              <a:avLst/>
            </a:prstGeom>
          </p:spPr>
        </p:pic>
        <p:pic>
          <p:nvPicPr>
            <p:cNvPr id="65" name="Picture 64">
              <a:extLst>
                <a:ext uri="{FF2B5EF4-FFF2-40B4-BE49-F238E27FC236}">
                  <a16:creationId xmlns:a16="http://schemas.microsoft.com/office/drawing/2014/main" xmlns="" id="{D3B3C9EE-F524-0BE6-C752-14166195B033}"/>
                </a:ext>
              </a:extLst>
            </p:cNvPr>
            <p:cNvPicPr>
              <a:picLocks noChangeAspect="1"/>
            </p:cNvPicPr>
            <p:nvPr/>
          </p:nvPicPr>
          <p:blipFill rotWithShape="1">
            <a:blip r:embed="rId6"/>
            <a:srcRect l="80003" t="83778" r="639" b="2139"/>
            <a:stretch/>
          </p:blipFill>
          <p:spPr>
            <a:xfrm>
              <a:off x="7613305" y="2747612"/>
              <a:ext cx="1504568" cy="323472"/>
            </a:xfrm>
            <a:prstGeom prst="rect">
              <a:avLst/>
            </a:prstGeom>
          </p:spPr>
        </p:pic>
        <p:pic>
          <p:nvPicPr>
            <p:cNvPr id="66" name="Picture 65">
              <a:extLst>
                <a:ext uri="{FF2B5EF4-FFF2-40B4-BE49-F238E27FC236}">
                  <a16:creationId xmlns:a16="http://schemas.microsoft.com/office/drawing/2014/main" xmlns="" id="{C2900FFF-764B-16C7-CC64-BD5AF3246ADD}"/>
                </a:ext>
              </a:extLst>
            </p:cNvPr>
            <p:cNvPicPr>
              <a:picLocks noChangeAspect="1"/>
            </p:cNvPicPr>
            <p:nvPr/>
          </p:nvPicPr>
          <p:blipFill rotWithShape="1">
            <a:blip r:embed="rId6"/>
            <a:srcRect l="60757" t="83941" r="19728" b="8354"/>
            <a:stretch/>
          </p:blipFill>
          <p:spPr>
            <a:xfrm>
              <a:off x="7613305" y="2504758"/>
              <a:ext cx="1516780" cy="176991"/>
            </a:xfrm>
            <a:prstGeom prst="rect">
              <a:avLst/>
            </a:prstGeom>
          </p:spPr>
        </p:pic>
      </p:grpSp>
      <p:sp>
        <p:nvSpPr>
          <p:cNvPr id="68" name="TextBox 67">
            <a:extLst>
              <a:ext uri="{FF2B5EF4-FFF2-40B4-BE49-F238E27FC236}">
                <a16:creationId xmlns:a16="http://schemas.microsoft.com/office/drawing/2014/main" xmlns="" id="{039E221A-7DA6-3C40-50E3-4585BE5F1253}"/>
              </a:ext>
            </a:extLst>
          </p:cNvPr>
          <p:cNvSpPr txBox="1"/>
          <p:nvPr/>
        </p:nvSpPr>
        <p:spPr>
          <a:xfrm>
            <a:off x="117123" y="4257753"/>
            <a:ext cx="4318432" cy="923330"/>
          </a:xfrm>
          <a:prstGeom prst="rect">
            <a:avLst/>
          </a:prstGeom>
          <a:solidFill>
            <a:schemeClr val="bg1"/>
          </a:solidFill>
          <a:ln>
            <a:solidFill>
              <a:schemeClr val="accent1"/>
            </a:solidFill>
          </a:ln>
        </p:spPr>
        <p:txBody>
          <a:bodyPr wrap="square" rtlCol="0">
            <a:spAutoFit/>
          </a:bodyPr>
          <a:lstStyle/>
          <a:p>
            <a:pPr marL="171450" indent="-171450">
              <a:buClr>
                <a:srgbClr val="0070C0"/>
              </a:buClr>
              <a:buFont typeface="Wingdings" pitchFamily="2" charset="2"/>
              <a:buChar char="q"/>
            </a:pPr>
            <a:r>
              <a:rPr lang="en-GB" sz="1200" dirty="0">
                <a:effectLst/>
                <a:latin typeface="Century Gothic" panose="020B0502020202020204" pitchFamily="34" charset="0"/>
              </a:rPr>
              <a:t>79m² of the chamber seen </a:t>
            </a:r>
            <a:r>
              <a:rPr lang="en-GB" sz="1200" dirty="0">
                <a:effectLst/>
                <a:latin typeface="Century Gothic" panose="020B0502020202020204" pitchFamily="34" charset="0"/>
                <a:sym typeface="Wingdings" pitchFamily="2" charset="2"/>
              </a:rPr>
              <a:t> </a:t>
            </a:r>
            <a:r>
              <a:rPr lang="en-GB" b="1" i="1" dirty="0">
                <a:solidFill>
                  <a:srgbClr val="FF0000"/>
                </a:solidFill>
                <a:effectLst/>
                <a:latin typeface="Century Gothic" panose="020B0502020202020204" pitchFamily="34" charset="0"/>
              </a:rPr>
              <a:t>73.7%</a:t>
            </a:r>
            <a:r>
              <a:rPr lang="en-GB" sz="1200" i="1" dirty="0">
                <a:solidFill>
                  <a:srgbClr val="FF0000"/>
                </a:solidFill>
                <a:effectLst/>
                <a:latin typeface="Century Gothic" panose="020B0502020202020204" pitchFamily="34" charset="0"/>
              </a:rPr>
              <a:t> of the chamber inner area</a:t>
            </a:r>
          </a:p>
          <a:p>
            <a:pPr marL="171450" indent="-171450">
              <a:buClr>
                <a:srgbClr val="0070C0"/>
              </a:buClr>
              <a:buFont typeface="Wingdings" pitchFamily="2" charset="2"/>
              <a:buChar char="q"/>
            </a:pPr>
            <a:r>
              <a:rPr lang="en-GB" sz="1200" i="1" dirty="0">
                <a:solidFill>
                  <a:srgbClr val="FF0000"/>
                </a:solidFill>
                <a:effectLst/>
                <a:latin typeface="Century Gothic" panose="020B0502020202020204" pitchFamily="34" charset="0"/>
              </a:rPr>
              <a:t>Overlapping surfaces 22.1m² </a:t>
            </a:r>
            <a:r>
              <a:rPr lang="en-GB" sz="1200" dirty="0">
                <a:effectLst/>
                <a:latin typeface="Century Gothic" panose="020B0502020202020204" pitchFamily="34" charset="0"/>
              </a:rPr>
              <a:t>(i.e. covered by 2 cameras)</a:t>
            </a:r>
          </a:p>
        </p:txBody>
      </p:sp>
      <p:sp>
        <p:nvSpPr>
          <p:cNvPr id="71" name="Rectangle 70">
            <a:extLst>
              <a:ext uri="{FF2B5EF4-FFF2-40B4-BE49-F238E27FC236}">
                <a16:creationId xmlns:a16="http://schemas.microsoft.com/office/drawing/2014/main" xmlns="" id="{58D02B8F-70C1-BA19-B5D6-6337F9C59620}"/>
              </a:ext>
            </a:extLst>
          </p:cNvPr>
          <p:cNvSpPr/>
          <p:nvPr/>
        </p:nvSpPr>
        <p:spPr>
          <a:xfrm>
            <a:off x="4444864" y="816054"/>
            <a:ext cx="2477289" cy="707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171450" indent="-171450">
              <a:buClr>
                <a:srgbClr val="0070C0"/>
              </a:buClr>
              <a:buFont typeface="Wingdings" pitchFamily="2" charset="2"/>
              <a:buChar char="q"/>
            </a:pPr>
            <a:r>
              <a:rPr lang="en-GB" sz="1400" b="1" i="1" dirty="0">
                <a:solidFill>
                  <a:srgbClr val="FF0000"/>
                </a:solidFill>
                <a:effectLst/>
                <a:latin typeface="Century Gothic" panose="020B0502020202020204" pitchFamily="34" charset="0"/>
              </a:rPr>
              <a:t>3 endoscope allocated; 120° toroidally spaced</a:t>
            </a:r>
          </a:p>
          <a:p>
            <a:pPr marL="171450" indent="-171450">
              <a:buClr>
                <a:srgbClr val="0070C0"/>
              </a:buClr>
              <a:buFont typeface="Wingdings" pitchFamily="2" charset="2"/>
              <a:buChar char="q"/>
            </a:pPr>
            <a:r>
              <a:rPr lang="en-GB" sz="1200" i="1" dirty="0">
                <a:solidFill>
                  <a:srgbClr val="0070C0"/>
                </a:solidFill>
                <a:effectLst/>
                <a:latin typeface="Century Gothic" panose="020B0502020202020204" pitchFamily="34" charset="0"/>
              </a:rPr>
              <a:t>Equatorial left and right view</a:t>
            </a:r>
          </a:p>
        </p:txBody>
      </p:sp>
      <p:sp>
        <p:nvSpPr>
          <p:cNvPr id="72" name="Rectangle 71">
            <a:extLst>
              <a:ext uri="{FF2B5EF4-FFF2-40B4-BE49-F238E27FC236}">
                <a16:creationId xmlns:a16="http://schemas.microsoft.com/office/drawing/2014/main" xmlns="" id="{863DE976-BB3A-B73B-1B2D-7770D91D40AE}"/>
              </a:ext>
            </a:extLst>
          </p:cNvPr>
          <p:cNvSpPr/>
          <p:nvPr/>
        </p:nvSpPr>
        <p:spPr>
          <a:xfrm>
            <a:off x="4501841" y="4254981"/>
            <a:ext cx="4611918" cy="538609"/>
          </a:xfrm>
          <a:prstGeom prst="rect">
            <a:avLst/>
          </a:prstGeom>
          <a:solidFill>
            <a:schemeClr val="bg1"/>
          </a:solidFill>
          <a:ln>
            <a:solidFill>
              <a:schemeClr val="accent1"/>
            </a:solidFill>
          </a:ln>
        </p:spPr>
        <p:txBody>
          <a:bodyPr wrap="square" rtlCol="0">
            <a:spAutoFit/>
          </a:bodyPr>
          <a:lstStyle/>
          <a:p>
            <a:pPr algn="ctr">
              <a:spcBef>
                <a:spcPts val="600"/>
              </a:spcBef>
              <a:buClr>
                <a:srgbClr val="0070C0"/>
              </a:buClr>
            </a:pPr>
            <a:r>
              <a:rPr lang="en-GB" sz="1200" b="1" i="1" dirty="0">
                <a:solidFill>
                  <a:srgbClr val="FF0000"/>
                </a:solidFill>
                <a:latin typeface="Century Gothic" panose="020B0502020202020204" pitchFamily="34" charset="0"/>
              </a:rPr>
              <a:t>TVS </a:t>
            </a:r>
            <a:r>
              <a:rPr lang="en-GB" sz="1200" b="1" i="1" dirty="0">
                <a:solidFill>
                  <a:srgbClr val="FF0000"/>
                </a:solidFill>
                <a:latin typeface="Century Gothic" panose="020B0502020202020204" pitchFamily="34" charset="0"/>
                <a:sym typeface="Wingdings" pitchFamily="2" charset="2"/>
              </a:rPr>
              <a:t></a:t>
            </a:r>
            <a:r>
              <a:rPr lang="en-GB" sz="1200" b="1" i="1" dirty="0">
                <a:solidFill>
                  <a:srgbClr val="FF0000"/>
                </a:solidFill>
                <a:latin typeface="Century Gothic" panose="020B0502020202020204" pitchFamily="34" charset="0"/>
              </a:rPr>
              <a:t> poor/limited coverage of the divertor area</a:t>
            </a:r>
          </a:p>
          <a:p>
            <a:pPr marL="171450" indent="-171450">
              <a:spcBef>
                <a:spcPts val="600"/>
              </a:spcBef>
              <a:buClr>
                <a:srgbClr val="0070C0"/>
              </a:buClr>
              <a:buFont typeface="Wingdings" pitchFamily="2" charset="2"/>
              <a:buChar char="q"/>
            </a:pPr>
            <a:r>
              <a:rPr lang="en-GB" sz="1200" i="1" dirty="0">
                <a:solidFill>
                  <a:schemeClr val="tx1"/>
                </a:solidFill>
                <a:latin typeface="Century Gothic" panose="020B0502020202020204" pitchFamily="34" charset="0"/>
              </a:rPr>
              <a:t>Envisaged a periscope </a:t>
            </a:r>
            <a:r>
              <a:rPr lang="en-GB" sz="1200" b="1" i="1" dirty="0">
                <a:solidFill>
                  <a:srgbClr val="FF0000"/>
                </a:solidFill>
                <a:latin typeface="Century Gothic" panose="020B0502020202020204" pitchFamily="34" charset="0"/>
              </a:rPr>
              <a:t>IR camera </a:t>
            </a:r>
            <a:r>
              <a:rPr lang="en-GB" sz="1200" i="1" dirty="0">
                <a:solidFill>
                  <a:schemeClr val="tx1"/>
                </a:solidFill>
                <a:latin typeface="Century Gothic" panose="020B0502020202020204" pitchFamily="34" charset="0"/>
              </a:rPr>
              <a:t>allocated </a:t>
            </a:r>
            <a:r>
              <a:rPr lang="en-GB" sz="1200" i="1" dirty="0">
                <a:solidFill>
                  <a:schemeClr val="tx1"/>
                </a:solidFill>
                <a:latin typeface="Century Gothic" panose="020B0502020202020204" pitchFamily="34" charset="0"/>
                <a:sym typeface="Wingdings" pitchFamily="2" charset="2"/>
              </a:rPr>
              <a:t>on </a:t>
            </a:r>
            <a:r>
              <a:rPr lang="en-GB" sz="1200" b="1" i="1" dirty="0">
                <a:solidFill>
                  <a:srgbClr val="FF0000"/>
                </a:solidFill>
                <a:latin typeface="Century Gothic" panose="020B0502020202020204" pitchFamily="34" charset="0"/>
              </a:rPr>
              <a:t>port5 </a:t>
            </a:r>
            <a:endParaRPr lang="en-GB" sz="1200" i="1" dirty="0">
              <a:solidFill>
                <a:schemeClr val="tx1"/>
              </a:solidFill>
              <a:latin typeface="Century Gothic" panose="020B0502020202020204" pitchFamily="34" charset="0"/>
            </a:endParaRPr>
          </a:p>
        </p:txBody>
      </p:sp>
      <p:pic>
        <p:nvPicPr>
          <p:cNvPr id="5" name="Picture 4">
            <a:extLst>
              <a:ext uri="{FF2B5EF4-FFF2-40B4-BE49-F238E27FC236}">
                <a16:creationId xmlns:a16="http://schemas.microsoft.com/office/drawing/2014/main" xmlns="" id="{96F6AF85-8CD9-939A-80B2-C46DD9D4EC6C}"/>
              </a:ext>
            </a:extLst>
          </p:cNvPr>
          <p:cNvPicPr>
            <a:picLocks noChangeAspect="1"/>
          </p:cNvPicPr>
          <p:nvPr/>
        </p:nvPicPr>
        <p:blipFill>
          <a:blip r:embed="rId7"/>
          <a:stretch>
            <a:fillRect/>
          </a:stretch>
        </p:blipFill>
        <p:spPr>
          <a:xfrm>
            <a:off x="65540" y="1318112"/>
            <a:ext cx="383062" cy="383062"/>
          </a:xfrm>
          <a:prstGeom prst="rect">
            <a:avLst/>
          </a:prstGeom>
        </p:spPr>
      </p:pic>
      <p:pic>
        <p:nvPicPr>
          <p:cNvPr id="6" name="Picture 5">
            <a:extLst>
              <a:ext uri="{FF2B5EF4-FFF2-40B4-BE49-F238E27FC236}">
                <a16:creationId xmlns:a16="http://schemas.microsoft.com/office/drawing/2014/main" xmlns="" id="{1E376B33-4C03-4533-2400-FB234AE8E615}"/>
              </a:ext>
            </a:extLst>
          </p:cNvPr>
          <p:cNvPicPr>
            <a:picLocks noChangeAspect="1"/>
          </p:cNvPicPr>
          <p:nvPr/>
        </p:nvPicPr>
        <p:blipFill>
          <a:blip r:embed="rId7"/>
          <a:stretch>
            <a:fillRect/>
          </a:stretch>
        </p:blipFill>
        <p:spPr>
          <a:xfrm>
            <a:off x="117123" y="3753303"/>
            <a:ext cx="383062" cy="383062"/>
          </a:xfrm>
          <a:prstGeom prst="rect">
            <a:avLst/>
          </a:prstGeom>
        </p:spPr>
      </p:pic>
    </p:spTree>
    <p:extLst>
      <p:ext uri="{BB962C8B-B14F-4D97-AF65-F5344CB8AC3E}">
        <p14:creationId xmlns:p14="http://schemas.microsoft.com/office/powerpoint/2010/main" val="161789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1C4F978-0105-18B3-2E7C-501BAA4E423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EFD5093A-C85C-5337-EAA6-A293BDECB058}"/>
              </a:ext>
            </a:extLst>
          </p:cNvPr>
          <p:cNvSpPr>
            <a:spLocks noGrp="1"/>
          </p:cNvSpPr>
          <p:nvPr>
            <p:ph type="sldNum" sz="quarter" idx="4294967295"/>
          </p:nvPr>
        </p:nvSpPr>
        <p:spPr>
          <a:xfrm>
            <a:off x="6850147" y="4872468"/>
            <a:ext cx="2057400" cy="273844"/>
          </a:xfrm>
        </p:spPr>
        <p:txBody>
          <a:bodyPr/>
          <a:lstStyle/>
          <a:p>
            <a:fld id="{6A6D9FA1-99C7-4910-8E32-B85D378B0060}" type="slidenum">
              <a:rPr lang="en-GB" smtClean="0">
                <a:solidFill>
                  <a:prstClr val="white"/>
                </a:solidFill>
              </a:rPr>
              <a:pPr/>
              <a:t>19</a:t>
            </a:fld>
            <a:endParaRPr lang="en-GB" dirty="0">
              <a:solidFill>
                <a:prstClr val="white"/>
              </a:solidFill>
            </a:endParaRPr>
          </a:p>
        </p:txBody>
      </p:sp>
      <p:sp>
        <p:nvSpPr>
          <p:cNvPr id="4" name="Rectangle 3">
            <a:extLst>
              <a:ext uri="{FF2B5EF4-FFF2-40B4-BE49-F238E27FC236}">
                <a16:creationId xmlns:a16="http://schemas.microsoft.com/office/drawing/2014/main" xmlns="" id="{D09C5AB6-3E96-26B9-FA2C-D4FA6485FC31}"/>
              </a:ext>
            </a:extLst>
          </p:cNvPr>
          <p:cNvSpPr/>
          <p:nvPr/>
        </p:nvSpPr>
        <p:spPr>
          <a:xfrm>
            <a:off x="104656" y="626709"/>
            <a:ext cx="8507700" cy="954107"/>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285750" indent="-285750">
              <a:spcAft>
                <a:spcPts val="0"/>
              </a:spcAft>
              <a:buClr>
                <a:srgbClr val="0070C0"/>
              </a:buClr>
              <a:buFont typeface="Wingdings" pitchFamily="2" charset="2"/>
              <a:buChar char="q"/>
            </a:pPr>
            <a:r>
              <a:rPr lang="en-GB" sz="14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PHASE 1 </a:t>
            </a:r>
            <a:r>
              <a:rPr lang="en-GB" sz="1400" i="1" dirty="0">
                <a:solidFill>
                  <a:schemeClr val="tx1"/>
                </a:solidFill>
                <a:effectLst/>
                <a:latin typeface="Century Gothic" panose="020B0502020202020204" pitchFamily="34" charset="0"/>
                <a:ea typeface="Verdana" panose="020B0604030504040204" pitchFamily="34" charset="0"/>
                <a:cs typeface="Verdana" panose="020B0604030504040204" pitchFamily="34" charset="0"/>
              </a:rPr>
              <a:t>Diagnostic (and part of PHASE 2 Diagnostic impacting on assembly) </a:t>
            </a:r>
            <a:endParaRPr lang="en-GB" sz="1400" i="1" dirty="0" smtClean="0">
              <a:solidFill>
                <a:schemeClr val="tx1"/>
              </a:solidFill>
              <a:effectLst/>
              <a:latin typeface="Century Gothic" panose="020B0502020202020204" pitchFamily="34" charset="0"/>
              <a:ea typeface="Verdana" panose="020B0604030504040204" pitchFamily="34" charset="0"/>
              <a:cs typeface="Verdana" panose="020B0604030504040204" pitchFamily="34" charset="0"/>
            </a:endParaRPr>
          </a:p>
          <a:p>
            <a:pPr>
              <a:spcAft>
                <a:spcPts val="0"/>
              </a:spcAft>
              <a:buClr>
                <a:srgbClr val="0070C0"/>
              </a:buClr>
            </a:pPr>
            <a:r>
              <a:rPr lang="en-GB" sz="1400" i="1" dirty="0" smtClean="0">
                <a:solidFill>
                  <a:srgbClr val="0070C0"/>
                </a:solidFill>
                <a:effectLst/>
                <a:latin typeface="Century Gothic" panose="020B0502020202020204" pitchFamily="34" charset="0"/>
                <a:ea typeface="Verdana" panose="020B0604030504040204" pitchFamily="34" charset="0"/>
                <a:cs typeface="Verdana" panose="020B0604030504040204" pitchFamily="34" charset="0"/>
                <a:sym typeface="Wingdings" pitchFamily="2" charset="2"/>
              </a:rPr>
              <a:t> </a:t>
            </a:r>
            <a:r>
              <a:rPr lang="en-GB" sz="1400" b="1" i="1" dirty="0">
                <a:solidFill>
                  <a:srgbClr val="FF0000"/>
                </a:solidFill>
                <a:effectLst/>
                <a:latin typeface="Century Gothic" panose="020B0502020202020204" pitchFamily="34" charset="0"/>
                <a:ea typeface="Verdana" panose="020B0604030504040204" pitchFamily="34" charset="0"/>
                <a:cs typeface="Verdana" panose="020B0604030504040204" pitchFamily="34" charset="0"/>
              </a:rPr>
              <a:t>Conceptual Design completed </a:t>
            </a:r>
            <a:r>
              <a:rPr lang="en-GB" sz="1400" i="1" dirty="0">
                <a:solidFill>
                  <a:srgbClr val="0070C0"/>
                </a:solidFill>
                <a:effectLst/>
                <a:latin typeface="Century Gothic" panose="020B0502020202020204" pitchFamily="34" charset="0"/>
                <a:ea typeface="Verdana" panose="020B0604030504040204" pitchFamily="34" charset="0"/>
                <a:cs typeface="Verdana" panose="020B0604030504040204" pitchFamily="34" charset="0"/>
              </a:rPr>
              <a:t>in March 2024</a:t>
            </a:r>
          </a:p>
          <a:p>
            <a:pPr marL="285750" indent="-285750">
              <a:spcAft>
                <a:spcPts val="0"/>
              </a:spcAft>
              <a:buClr>
                <a:srgbClr val="0070C0"/>
              </a:buClr>
              <a:buFont typeface="Wingdings" pitchFamily="2" charset="2"/>
              <a:buChar char="q"/>
            </a:pPr>
            <a:r>
              <a:rPr lang="en-GB" sz="14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PHASE 2 </a:t>
            </a:r>
            <a:r>
              <a:rPr lang="en-GB" sz="1400" i="1" dirty="0">
                <a:solidFill>
                  <a:schemeClr val="tx1"/>
                </a:solidFill>
                <a:effectLst/>
                <a:latin typeface="Century Gothic" panose="020B0502020202020204" pitchFamily="34" charset="0"/>
                <a:ea typeface="Verdana" panose="020B0604030504040204" pitchFamily="34" charset="0"/>
                <a:cs typeface="Verdana" panose="020B0604030504040204" pitchFamily="34" charset="0"/>
              </a:rPr>
              <a:t>diagnostic </a:t>
            </a: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preliminary </a:t>
            </a:r>
            <a:r>
              <a:rPr lang="en-GB" sz="1400" i="1" dirty="0">
                <a:solidFill>
                  <a:srgbClr val="FF0000"/>
                </a:solidFill>
                <a:latin typeface="Century Gothic" panose="020B0502020202020204" pitchFamily="34" charset="0"/>
                <a:ea typeface="Verdana" panose="020B0604030504040204" pitchFamily="34" charset="0"/>
                <a:cs typeface="Verdana" panose="020B0604030504040204" pitchFamily="34" charset="0"/>
              </a:rPr>
              <a:t>conceptual design in progress</a:t>
            </a: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 </a:t>
            </a:r>
            <a:r>
              <a:rPr lang="en-GB" sz="14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with particular attention to integration and interface</a:t>
            </a:r>
            <a:r>
              <a:rPr lang="en-GB" sz="1400" i="1" dirty="0">
                <a:solidFill>
                  <a:srgbClr val="0070C0"/>
                </a:solidFill>
                <a:effectLst/>
                <a:latin typeface="Century Gothic" panose="020B0502020202020204" pitchFamily="34" charset="0"/>
                <a:ea typeface="Verdana" panose="020B0604030504040204" pitchFamily="34" charset="0"/>
                <a:cs typeface="Verdana" panose="020B0604030504040204" pitchFamily="34" charset="0"/>
              </a:rPr>
              <a:t> issues</a:t>
            </a:r>
          </a:p>
        </p:txBody>
      </p:sp>
      <p:sp>
        <p:nvSpPr>
          <p:cNvPr id="5" name="Rectangle 4">
            <a:extLst>
              <a:ext uri="{FF2B5EF4-FFF2-40B4-BE49-F238E27FC236}">
                <a16:creationId xmlns:a16="http://schemas.microsoft.com/office/drawing/2014/main" xmlns="" id="{7FDC3C77-7C4B-E1E9-449C-ADE9ADDC9DBE}"/>
              </a:ext>
            </a:extLst>
          </p:cNvPr>
          <p:cNvSpPr/>
          <p:nvPr/>
        </p:nvSpPr>
        <p:spPr>
          <a:xfrm>
            <a:off x="0" y="129770"/>
            <a:ext cx="8507700" cy="461665"/>
          </a:xfrm>
          <a:prstGeom prst="rect">
            <a:avLst/>
          </a:prstGeom>
          <a:solidFill>
            <a:srgbClr val="0070C0"/>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spcBef>
                <a:spcPts val="1200"/>
              </a:spcBef>
              <a:spcAft>
                <a:spcPts val="0"/>
              </a:spcAft>
              <a:buClr>
                <a:srgbClr val="0070C0"/>
              </a:buClr>
            </a:pPr>
            <a:r>
              <a:rPr lang="en-GB" sz="2400" b="1" i="1" dirty="0" smtClean="0">
                <a:solidFill>
                  <a:schemeClr val="bg1"/>
                </a:solidFill>
                <a:latin typeface="Century Gothic" panose="020B0502020202020204" pitchFamily="34" charset="0"/>
                <a:ea typeface="Verdana" panose="020B0604030504040204" pitchFamily="34" charset="0"/>
                <a:cs typeface="Verdana" panose="020B0604030504040204" pitchFamily="34" charset="0"/>
              </a:rPr>
              <a:t>Status </a:t>
            </a:r>
            <a:r>
              <a:rPr lang="en-GB" sz="2400" b="1" i="1" dirty="0">
                <a:solidFill>
                  <a:schemeClr val="bg1"/>
                </a:solidFill>
                <a:latin typeface="Century Gothic" panose="020B0502020202020204" pitchFamily="34" charset="0"/>
                <a:ea typeface="Verdana" panose="020B0604030504040204" pitchFamily="34" charset="0"/>
                <a:cs typeface="Verdana" panose="020B0604030504040204" pitchFamily="34" charset="0"/>
              </a:rPr>
              <a:t>of the design activities</a:t>
            </a:r>
            <a:endParaRPr lang="en-GB" sz="2400" b="1" i="1" dirty="0">
              <a:solidFill>
                <a:schemeClr val="bg1"/>
              </a:solidFill>
              <a:effectLst/>
              <a:latin typeface="Century Gothic" panose="020B0502020202020204" pitchFamily="34" charset="0"/>
              <a:ea typeface="Verdana" panose="020B0604030504040204" pitchFamily="34" charset="0"/>
              <a:cs typeface="Verdana" panose="020B0604030504040204" pitchFamily="34" charset="0"/>
            </a:endParaRPr>
          </a:p>
        </p:txBody>
      </p:sp>
      <p:sp>
        <p:nvSpPr>
          <p:cNvPr id="7" name="Rectangle 6">
            <a:extLst>
              <a:ext uri="{FF2B5EF4-FFF2-40B4-BE49-F238E27FC236}">
                <a16:creationId xmlns:a16="http://schemas.microsoft.com/office/drawing/2014/main" xmlns="" id="{D7925D8B-BF00-8D4D-F4C5-F5453E632258}"/>
              </a:ext>
            </a:extLst>
          </p:cNvPr>
          <p:cNvSpPr/>
          <p:nvPr/>
        </p:nvSpPr>
        <p:spPr>
          <a:xfrm>
            <a:off x="104656" y="2114689"/>
            <a:ext cx="8507700" cy="276999"/>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spcBef>
                <a:spcPts val="600"/>
              </a:spcBef>
              <a:buClr>
                <a:srgbClr val="0070C0"/>
              </a:buClr>
            </a:pP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On May the </a:t>
            </a:r>
            <a:r>
              <a:rPr lang="en-GB" sz="1200" i="1"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rPr>
              <a:t>7</a:t>
            </a:r>
            <a:r>
              <a:rPr lang="en-GB" sz="1200" i="1" baseline="30000"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rPr>
              <a:t>th</a:t>
            </a:r>
            <a:r>
              <a:rPr lang="en-GB" sz="1200" i="1"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rPr>
              <a:t> the </a:t>
            </a:r>
            <a:r>
              <a:rPr lang="en-GB" sz="12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DTT Diagnostics Design Review Committee (DTT-DIA-DRC) </a:t>
            </a: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has been </a:t>
            </a:r>
            <a:r>
              <a:rPr lang="en-GB" sz="1200" i="1"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rPr>
              <a:t>nominated</a:t>
            </a:r>
            <a:endPar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8" name="Rectangle 7">
            <a:extLst>
              <a:ext uri="{FF2B5EF4-FFF2-40B4-BE49-F238E27FC236}">
                <a16:creationId xmlns:a16="http://schemas.microsoft.com/office/drawing/2014/main" xmlns="" id="{F1472594-B73C-4812-28BD-E2E7AF9D4CAA}"/>
              </a:ext>
            </a:extLst>
          </p:cNvPr>
          <p:cNvSpPr/>
          <p:nvPr/>
        </p:nvSpPr>
        <p:spPr>
          <a:xfrm>
            <a:off x="104656" y="1591469"/>
            <a:ext cx="8507700" cy="523220"/>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171450" indent="-171450">
              <a:spcBef>
                <a:spcPts val="600"/>
              </a:spcBef>
              <a:spcAft>
                <a:spcPts val="0"/>
              </a:spcAft>
              <a:buClr>
                <a:srgbClr val="0070C0"/>
              </a:buClr>
              <a:buFont typeface="Wingdings" pitchFamily="2" charset="2"/>
              <a:buChar char="q"/>
            </a:pPr>
            <a:r>
              <a:rPr lang="en-GB" sz="1600" b="1" dirty="0">
                <a:solidFill>
                  <a:srgbClr val="00B050"/>
                </a:solidFill>
                <a:latin typeface="Century Gothic" panose="020B0502020202020204" pitchFamily="34" charset="0"/>
                <a:ea typeface="Verdana" panose="020B0604030504040204" pitchFamily="34" charset="0"/>
                <a:cs typeface="Verdana" panose="020B0604030504040204" pitchFamily="34" charset="0"/>
              </a:rPr>
              <a:t>The DTT Research Plan </a:t>
            </a:r>
            <a:r>
              <a:rPr lang="en-GB" sz="1200" dirty="0">
                <a:solidFill>
                  <a:schemeClr val="tx1"/>
                </a:solidFill>
                <a:latin typeface="Century Gothic" panose="020B0502020202020204" pitchFamily="34" charset="0"/>
                <a:ea typeface="Verdana" panose="020B0604030504040204" pitchFamily="34" charset="0"/>
                <a:cs typeface="Verdana" panose="020B0604030504040204" pitchFamily="34" charset="0"/>
              </a:rPr>
              <a:t>(DTT-RP) has been completed and released on June 2024 (available online on the DTT Project website </a:t>
            </a: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hlinkClick r:id="rId2">
                  <a:extLst>
                    <a:ext uri="{A12FA001-AC4F-418D-AE19-62706E023703}">
                      <ahyp:hlinkClr xmlns:ahyp="http://schemas.microsoft.com/office/drawing/2018/hyperlinkcolor" xmlns="" val="tx"/>
                    </a:ext>
                  </a:extLst>
                </a:hlinkClick>
              </a:rPr>
              <a:t>https://www.dtt-project.it/index.php/about/dtt-research-plan.html</a:t>
            </a:r>
            <a:r>
              <a:rPr lang="en-GB" sz="1200" dirty="0">
                <a:solidFill>
                  <a:schemeClr val="tx1"/>
                </a:solidFill>
                <a:latin typeface="Century Gothic" panose="020B0502020202020204" pitchFamily="34" charset="0"/>
                <a:ea typeface="Verdana" panose="020B0604030504040204" pitchFamily="34" charset="0"/>
                <a:cs typeface="Verdana" panose="020B0604030504040204" pitchFamily="34" charset="0"/>
              </a:rPr>
              <a:t>)</a:t>
            </a:r>
          </a:p>
        </p:txBody>
      </p:sp>
      <p:sp>
        <p:nvSpPr>
          <p:cNvPr id="10" name="Rettangolo 9"/>
          <p:cNvSpPr/>
          <p:nvPr/>
        </p:nvSpPr>
        <p:spPr>
          <a:xfrm>
            <a:off x="-1" y="4902788"/>
            <a:ext cx="9016409" cy="246221"/>
          </a:xfrm>
          <a:prstGeom prst="rect">
            <a:avLst/>
          </a:prstGeom>
          <a:solidFill>
            <a:schemeClr val="bg1"/>
          </a:solidFill>
        </p:spPr>
        <p:txBody>
          <a:bodyPr wrap="square">
            <a:spAutoFit/>
          </a:bodyPr>
          <a:lstStyle/>
          <a:p>
            <a:pPr lvl="0"/>
            <a:r>
              <a:rPr lang="it-IT" sz="1000" dirty="0">
                <a:solidFill>
                  <a:srgbClr val="70AD47"/>
                </a:solidFill>
              </a:rPr>
              <a:t>Marco Ciotti- KFE-ENEA Meeting- 28-11-2024</a:t>
            </a:r>
          </a:p>
        </p:txBody>
      </p:sp>
      <p:sp>
        <p:nvSpPr>
          <p:cNvPr id="6" name="Rectangle 5">
            <a:extLst>
              <a:ext uri="{FF2B5EF4-FFF2-40B4-BE49-F238E27FC236}">
                <a16:creationId xmlns:a16="http://schemas.microsoft.com/office/drawing/2014/main" xmlns="" id="{C8238DBA-575A-46EB-0903-9CE6575AC744}"/>
              </a:ext>
            </a:extLst>
          </p:cNvPr>
          <p:cNvSpPr/>
          <p:nvPr/>
        </p:nvSpPr>
        <p:spPr>
          <a:xfrm>
            <a:off x="104656" y="2391688"/>
            <a:ext cx="8507700" cy="1692771"/>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spcBef>
                <a:spcPts val="600"/>
              </a:spcBef>
              <a:spcAft>
                <a:spcPts val="0"/>
              </a:spcAft>
              <a:buClr>
                <a:srgbClr val="0070C0"/>
              </a:buClr>
            </a:pPr>
            <a:r>
              <a:rPr lang="en-GB" sz="12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The scope </a:t>
            </a: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of the DTT-DIA-DRC is to provide advices, regarding DTT diagnostic area (DTT-DIA), to the DTT management on the following aspects:</a:t>
            </a:r>
          </a:p>
          <a:p>
            <a:pPr marL="285750" indent="-285750">
              <a:spcBef>
                <a:spcPts val="600"/>
              </a:spcBef>
              <a:spcAft>
                <a:spcPts val="0"/>
              </a:spcAft>
              <a:buClr>
                <a:srgbClr val="0070C0"/>
              </a:buClr>
              <a:buFont typeface="+mj-lt"/>
              <a:buAutoNum type="romanUcPeriod"/>
            </a:pPr>
            <a:r>
              <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Consistency, completeness, and maturity of the design;</a:t>
            </a:r>
          </a:p>
          <a:p>
            <a:pPr marL="285750" indent="-285750">
              <a:spcBef>
                <a:spcPts val="600"/>
              </a:spcBef>
              <a:spcAft>
                <a:spcPts val="0"/>
              </a:spcAft>
              <a:buClr>
                <a:srgbClr val="0070C0"/>
              </a:buClr>
              <a:buFont typeface="+mj-lt"/>
              <a:buAutoNum type="romanUcPeriod"/>
            </a:pPr>
            <a:r>
              <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Incongruity of the costs, both hardware and human, exposed by the project leaders and adequacy of construction schedule;</a:t>
            </a:r>
          </a:p>
          <a:p>
            <a:pPr marL="285750" indent="-285750">
              <a:spcBef>
                <a:spcPts val="600"/>
              </a:spcBef>
              <a:spcAft>
                <a:spcPts val="0"/>
              </a:spcAft>
              <a:buClr>
                <a:srgbClr val="0070C0"/>
              </a:buClr>
              <a:buFont typeface="+mj-lt"/>
              <a:buAutoNum type="romanUcPeriod"/>
            </a:pPr>
            <a:r>
              <a:rPr lang="en-GB" sz="1200" i="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Possible simplifications and/or reduction of scope to reduce costs;</a:t>
            </a:r>
          </a:p>
          <a:p>
            <a:pPr marL="285750" indent="-285750">
              <a:spcBef>
                <a:spcPts val="600"/>
              </a:spcBef>
              <a:spcAft>
                <a:spcPts val="0"/>
              </a:spcAft>
              <a:buClr>
                <a:srgbClr val="0070C0"/>
              </a:buClr>
              <a:buFont typeface="+mj-lt"/>
              <a:buAutoNum type="romanUcPeriod"/>
            </a:pPr>
            <a:r>
              <a:rPr lang="en-GB" sz="1200" i="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Priority </a:t>
            </a:r>
            <a:r>
              <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with respect to PHASE 1 and PHASE 2 of DTT operational program.</a:t>
            </a:r>
          </a:p>
        </p:txBody>
      </p:sp>
      <p:sp>
        <p:nvSpPr>
          <p:cNvPr id="11" name="Rettangolo 10"/>
          <p:cNvSpPr/>
          <p:nvPr/>
        </p:nvSpPr>
        <p:spPr>
          <a:xfrm>
            <a:off x="72529" y="4129547"/>
            <a:ext cx="8571953" cy="646331"/>
          </a:xfrm>
          <a:prstGeom prst="rect">
            <a:avLst/>
          </a:prstGeom>
        </p:spPr>
        <p:txBody>
          <a:bodyPr wrap="square">
            <a:spAutoFit/>
          </a:bodyPr>
          <a:lstStyle/>
          <a:p>
            <a:pPr marL="171450" lvl="0" indent="-171450">
              <a:spcBef>
                <a:spcPts val="600"/>
              </a:spcBef>
              <a:buClr>
                <a:srgbClr val="0070C0"/>
              </a:buClr>
              <a:buFont typeface="Wingdings" pitchFamily="2" charset="2"/>
              <a:buChar char="q"/>
            </a:pPr>
            <a:r>
              <a:rPr lang="en-GB" sz="1200" dirty="0">
                <a:solidFill>
                  <a:prstClr val="black"/>
                </a:solidFill>
                <a:latin typeface="Century Gothic" panose="020B0502020202020204" pitchFamily="34" charset="0"/>
                <a:ea typeface="Verdana" panose="020B0604030504040204" pitchFamily="34" charset="0"/>
                <a:cs typeface="Verdana" panose="020B0604030504040204" pitchFamily="34" charset="0"/>
              </a:rPr>
              <a:t>The panel </a:t>
            </a:r>
            <a:r>
              <a:rPr lang="en-GB" sz="1200" b="1" dirty="0">
                <a:solidFill>
                  <a:prstClr val="black"/>
                </a:solidFill>
                <a:latin typeface="Century Gothic" panose="020B0502020202020204" pitchFamily="34" charset="0"/>
                <a:ea typeface="Verdana" panose="020B0604030504040204" pitchFamily="34" charset="0"/>
                <a:cs typeface="Verdana" panose="020B0604030504040204" pitchFamily="34" charset="0"/>
              </a:rPr>
              <a:t>report has been released </a:t>
            </a:r>
            <a:r>
              <a:rPr lang="en-GB" sz="1200" dirty="0">
                <a:solidFill>
                  <a:prstClr val="black"/>
                </a:solidFill>
                <a:latin typeface="Century Gothic" panose="020B0502020202020204" pitchFamily="34" charset="0"/>
                <a:ea typeface="Verdana" panose="020B0604030504040204" pitchFamily="34" charset="0"/>
                <a:cs typeface="Verdana" panose="020B0604030504040204" pitchFamily="34" charset="0"/>
              </a:rPr>
              <a:t>on </a:t>
            </a:r>
            <a:r>
              <a:rPr lang="en-GB" sz="1200" b="1" dirty="0">
                <a:solidFill>
                  <a:prstClr val="black"/>
                </a:solidFill>
                <a:latin typeface="Century Gothic" panose="020B0502020202020204" pitchFamily="34" charset="0"/>
                <a:ea typeface="Verdana" panose="020B0604030504040204" pitchFamily="34" charset="0"/>
                <a:cs typeface="Verdana" panose="020B0604030504040204" pitchFamily="34" charset="0"/>
              </a:rPr>
              <a:t>July 2024</a:t>
            </a:r>
            <a:r>
              <a:rPr lang="en-GB" sz="1200" dirty="0">
                <a:solidFill>
                  <a:prstClr val="black"/>
                </a:solidFill>
                <a:latin typeface="Century Gothic" panose="020B0502020202020204" pitchFamily="34" charset="0"/>
                <a:ea typeface="Verdana" panose="020B0604030504040204" pitchFamily="34" charset="0"/>
                <a:cs typeface="Verdana" panose="020B0604030504040204" pitchFamily="34" charset="0"/>
              </a:rPr>
              <a:t> where </a:t>
            </a:r>
            <a:r>
              <a:rPr lang="en-GB" sz="1200" b="1" dirty="0">
                <a:solidFill>
                  <a:srgbClr val="FF0000"/>
                </a:solidFill>
                <a:latin typeface="Century Gothic" panose="020B0502020202020204" pitchFamily="34" charset="0"/>
                <a:ea typeface="Verdana" panose="020B0604030504040204" pitchFamily="34" charset="0"/>
                <a:cs typeface="Verdana" panose="020B0604030504040204" pitchFamily="34" charset="0"/>
              </a:rPr>
              <a:t>the envisaged DTT diagnostic equipment has been overall confirmed</a:t>
            </a:r>
            <a:r>
              <a:rPr lang="en-GB" sz="1200" dirty="0">
                <a:solidFill>
                  <a:prstClr val="black"/>
                </a:solidFill>
                <a:latin typeface="Century Gothic" panose="020B0502020202020204" pitchFamily="34" charset="0"/>
                <a:ea typeface="Verdana" panose="020B0604030504040204" pitchFamily="34" charset="0"/>
                <a:cs typeface="Verdana" panose="020B0604030504040204" pitchFamily="34" charset="0"/>
              </a:rPr>
              <a:t> and the strategy of PHASE 1 and PHASE2 DTT diagnostic equipment has been refined following the DTT Research Plan</a:t>
            </a:r>
          </a:p>
        </p:txBody>
      </p:sp>
    </p:spTree>
    <p:extLst>
      <p:ext uri="{BB962C8B-B14F-4D97-AF65-F5344CB8AC3E}">
        <p14:creationId xmlns:p14="http://schemas.microsoft.com/office/powerpoint/2010/main" val="586758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D57C3E-72E2-AD37-FCF1-4E0194CC6649}"/>
              </a:ext>
            </a:extLst>
          </p:cNvPr>
          <p:cNvSpPr>
            <a:spLocks noGrp="1"/>
          </p:cNvSpPr>
          <p:nvPr>
            <p:ph type="title"/>
          </p:nvPr>
        </p:nvSpPr>
        <p:spPr>
          <a:xfrm>
            <a:off x="0" y="29915"/>
            <a:ext cx="8316686" cy="582490"/>
          </a:xfrm>
          <a:solidFill>
            <a:schemeClr val="accent4">
              <a:lumMod val="40000"/>
              <a:lumOff val="60000"/>
            </a:schemeClr>
          </a:solidFill>
        </p:spPr>
        <p:txBody>
          <a:bodyPr vert="horz" lIns="91440" tIns="45720" rIns="91440" bIns="45720" rtlCol="0" anchor="t">
            <a:normAutofit/>
          </a:bodyPr>
          <a:lstStyle/>
          <a:p>
            <a:r>
              <a:rPr lang="en-GB" sz="2800" dirty="0"/>
              <a:t>DTT </a:t>
            </a:r>
            <a:r>
              <a:rPr lang="en-GB" sz="2800" dirty="0" smtClean="0"/>
              <a:t>diagnostic </a:t>
            </a:r>
            <a:r>
              <a:rPr lang="en-GB" sz="2800" dirty="0"/>
              <a:t>strategy</a:t>
            </a:r>
          </a:p>
        </p:txBody>
      </p:sp>
      <p:sp>
        <p:nvSpPr>
          <p:cNvPr id="3" name="Slide Number Placeholder 2">
            <a:extLst>
              <a:ext uri="{FF2B5EF4-FFF2-40B4-BE49-F238E27FC236}">
                <a16:creationId xmlns:a16="http://schemas.microsoft.com/office/drawing/2014/main" xmlns="" id="{A71D45FA-287E-EC6B-965B-AC6F8B800E4F}"/>
              </a:ext>
            </a:extLst>
          </p:cNvPr>
          <p:cNvSpPr>
            <a:spLocks noGrp="1"/>
          </p:cNvSpPr>
          <p:nvPr>
            <p:ph type="sldNum" sz="quarter" idx="4294967295"/>
          </p:nvPr>
        </p:nvSpPr>
        <p:spPr>
          <a:xfrm>
            <a:off x="6850147" y="4872468"/>
            <a:ext cx="2057400" cy="273844"/>
          </a:xfrm>
        </p:spPr>
        <p:txBody>
          <a:bodyPr/>
          <a:lstStyle/>
          <a:p>
            <a:fld id="{BA013763-FF4F-6447-94CE-4F6DA003092A}" type="slidenum">
              <a:rPr lang="it-IT" sz="1200" smtClean="0"/>
              <a:pPr/>
              <a:t>2</a:t>
            </a:fld>
            <a:endParaRPr lang="it-IT" sz="1200" dirty="0"/>
          </a:p>
        </p:txBody>
      </p:sp>
      <p:pic>
        <p:nvPicPr>
          <p:cNvPr id="4" name="Image 5">
            <a:extLst>
              <a:ext uri="{FF2B5EF4-FFF2-40B4-BE49-F238E27FC236}">
                <a16:creationId xmlns:a16="http://schemas.microsoft.com/office/drawing/2014/main" xmlns="" id="{7CFD502F-1171-A168-77FB-570B927CAF77}"/>
              </a:ext>
            </a:extLst>
          </p:cNvPr>
          <p:cNvPicPr>
            <a:picLocks noChangeAspect="1"/>
          </p:cNvPicPr>
          <p:nvPr/>
        </p:nvPicPr>
        <p:blipFill>
          <a:blip r:embed="rId2"/>
          <a:stretch>
            <a:fillRect/>
          </a:stretch>
        </p:blipFill>
        <p:spPr>
          <a:xfrm>
            <a:off x="3950898" y="612404"/>
            <a:ext cx="5215353" cy="3263335"/>
          </a:xfrm>
          <a:prstGeom prst="rect">
            <a:avLst/>
          </a:prstGeom>
        </p:spPr>
      </p:pic>
      <p:sp>
        <p:nvSpPr>
          <p:cNvPr id="5" name="TextBox 4">
            <a:extLst>
              <a:ext uri="{FF2B5EF4-FFF2-40B4-BE49-F238E27FC236}">
                <a16:creationId xmlns:a16="http://schemas.microsoft.com/office/drawing/2014/main" xmlns="" id="{909D6F80-4940-98A8-6275-F9747356A3F9}"/>
              </a:ext>
            </a:extLst>
          </p:cNvPr>
          <p:cNvSpPr txBox="1"/>
          <p:nvPr/>
        </p:nvSpPr>
        <p:spPr>
          <a:xfrm>
            <a:off x="0" y="1560783"/>
            <a:ext cx="3748627" cy="1892826"/>
          </a:xfrm>
          <a:prstGeom prst="rect">
            <a:avLst/>
          </a:prstGeom>
          <a:solidFill>
            <a:schemeClr val="bg1"/>
          </a:solidFill>
        </p:spPr>
        <p:txBody>
          <a:bodyPr wrap="square" rtlCol="0">
            <a:spAutoFit/>
          </a:bodyPr>
          <a:lstStyle/>
          <a:p>
            <a:pPr marL="285750" indent="-285750">
              <a:spcBef>
                <a:spcPts val="600"/>
              </a:spcBef>
              <a:buClr>
                <a:srgbClr val="0070C0"/>
              </a:buClr>
              <a:buFont typeface="Wingdings" pitchFamily="2" charset="2"/>
              <a:buChar char="q"/>
            </a:pPr>
            <a:r>
              <a:rPr lang="en-GB" sz="1400" i="1" dirty="0">
                <a:latin typeface="Century Gothic" panose="020B0502020202020204" pitchFamily="34" charset="0"/>
                <a:ea typeface="Segoe UI Historic" panose="020B0502040204020203" pitchFamily="34" charset="0"/>
                <a:cs typeface="Segoe UI Historic" panose="020B0502040204020203" pitchFamily="34" charset="0"/>
              </a:rPr>
              <a:t>Equipment for Machine/Divertor </a:t>
            </a:r>
            <a:r>
              <a:rPr lang="en-GB" sz="1400" b="1" i="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rPr>
              <a:t>Protection</a:t>
            </a:r>
            <a:r>
              <a:rPr lang="en-GB" sz="1400" i="1" dirty="0">
                <a:latin typeface="Century Gothic" panose="020B0502020202020204" pitchFamily="34" charset="0"/>
                <a:ea typeface="Segoe UI Historic" panose="020B0502040204020203" pitchFamily="34" charset="0"/>
                <a:cs typeface="Segoe UI Historic" panose="020B0502040204020203" pitchFamily="34" charset="0"/>
              </a:rPr>
              <a:t> and </a:t>
            </a:r>
            <a:r>
              <a:rPr lang="en-GB" sz="1400" b="1" i="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rPr>
              <a:t>Plasma Control </a:t>
            </a:r>
            <a:r>
              <a:rPr lang="en-GB" sz="1400" i="1" dirty="0">
                <a:latin typeface="Century Gothic" panose="020B0502020202020204" pitchFamily="34" charset="0"/>
                <a:ea typeface="Segoe UI Historic" panose="020B0502040204020203" pitchFamily="34" charset="0"/>
                <a:cs typeface="Segoe UI Historic" panose="020B0502040204020203" pitchFamily="34" charset="0"/>
              </a:rPr>
              <a:t>have </a:t>
            </a:r>
            <a:r>
              <a:rPr lang="en-GB" sz="1400" i="1" dirty="0" smtClean="0">
                <a:latin typeface="Century Gothic" panose="020B0502020202020204" pitchFamily="34" charset="0"/>
                <a:ea typeface="Segoe UI Historic" panose="020B0502040204020203" pitchFamily="34" charset="0"/>
                <a:cs typeface="Segoe UI Historic" panose="020B0502040204020203" pitchFamily="34" charset="0"/>
              </a:rPr>
              <a:t>the priority </a:t>
            </a:r>
            <a:r>
              <a:rPr lang="en-GB" sz="1400" i="1" dirty="0">
                <a:latin typeface="Century Gothic" panose="020B0502020202020204" pitchFamily="34" charset="0"/>
                <a:ea typeface="Segoe UI Historic" panose="020B0502040204020203" pitchFamily="34" charset="0"/>
                <a:cs typeface="Segoe UI Historic" panose="020B0502040204020203" pitchFamily="34" charset="0"/>
              </a:rPr>
              <a:t>in the diagnostic procurement plan </a:t>
            </a:r>
            <a:endParaRPr lang="en-GB" sz="1400" i="1" dirty="0" smtClean="0">
              <a:latin typeface="Century Gothic" panose="020B0502020202020204" pitchFamily="34" charset="0"/>
              <a:ea typeface="Segoe UI Historic" panose="020B0502040204020203" pitchFamily="34" charset="0"/>
              <a:cs typeface="Segoe UI Historic" panose="020B0502040204020203" pitchFamily="34" charset="0"/>
            </a:endParaRPr>
          </a:p>
          <a:p>
            <a:pPr marL="285750" indent="-285750">
              <a:spcBef>
                <a:spcPts val="600"/>
              </a:spcBef>
              <a:buClr>
                <a:srgbClr val="0070C0"/>
              </a:buClr>
              <a:buFont typeface="Wingdings" pitchFamily="2" charset="2"/>
              <a:buChar char="q"/>
            </a:pPr>
            <a:r>
              <a:rPr lang="en-GB" sz="1400" i="1" dirty="0" smtClean="0">
                <a:latin typeface="Century Gothic" panose="020B0502020202020204" pitchFamily="34" charset="0"/>
                <a:ea typeface="Segoe UI Historic" panose="020B0502040204020203" pitchFamily="34" charset="0"/>
                <a:cs typeface="Segoe UI Historic" panose="020B0502040204020203" pitchFamily="34" charset="0"/>
              </a:rPr>
              <a:t>Final </a:t>
            </a:r>
            <a:r>
              <a:rPr lang="en-GB" sz="1400" i="1" dirty="0">
                <a:latin typeface="Century Gothic" panose="020B0502020202020204" pitchFamily="34" charset="0"/>
                <a:ea typeface="Segoe UI Historic" panose="020B0502040204020203" pitchFamily="34" charset="0"/>
                <a:cs typeface="Segoe UI Historic" panose="020B0502040204020203" pitchFamily="34" charset="0"/>
              </a:rPr>
              <a:t>selection and development </a:t>
            </a:r>
            <a:r>
              <a:rPr lang="en-GB" sz="1400" i="1" dirty="0" smtClean="0">
                <a:latin typeface="Century Gothic" panose="020B0502020202020204" pitchFamily="34" charset="0"/>
                <a:ea typeface="Segoe UI Historic" panose="020B0502040204020203" pitchFamily="34" charset="0"/>
                <a:cs typeface="Segoe UI Historic" panose="020B0502040204020203" pitchFamily="34" charset="0"/>
              </a:rPr>
              <a:t>of </a:t>
            </a:r>
            <a:r>
              <a:rPr lang="en-GB" sz="1400" i="1" dirty="0">
                <a:latin typeface="Century Gothic" panose="020B0502020202020204" pitchFamily="34" charset="0"/>
                <a:ea typeface="Segoe UI Historic" panose="020B0502040204020203" pitchFamily="34" charset="0"/>
                <a:cs typeface="Segoe UI Historic" panose="020B0502040204020203" pitchFamily="34" charset="0"/>
              </a:rPr>
              <a:t>the other diagnostics (physics studies) </a:t>
            </a:r>
            <a:r>
              <a:rPr lang="en-GB" sz="1400" i="1" dirty="0" smtClean="0">
                <a:latin typeface="Century Gothic" panose="020B0502020202020204" pitchFamily="34" charset="0"/>
                <a:ea typeface="Segoe UI Historic" panose="020B0502040204020203" pitchFamily="34" charset="0"/>
                <a:cs typeface="Segoe UI Historic" panose="020B0502040204020203" pitchFamily="34" charset="0"/>
              </a:rPr>
              <a:t>will </a:t>
            </a:r>
            <a:r>
              <a:rPr lang="en-GB" sz="1400" i="1" dirty="0">
                <a:latin typeface="Century Gothic" panose="020B0502020202020204" pitchFamily="34" charset="0"/>
                <a:ea typeface="Segoe UI Historic" panose="020B0502040204020203" pitchFamily="34" charset="0"/>
                <a:cs typeface="Segoe UI Historic" panose="020B0502040204020203" pitchFamily="34" charset="0"/>
              </a:rPr>
              <a:t>follow closely the </a:t>
            </a:r>
            <a:r>
              <a:rPr lang="en-GB" sz="1400" b="1" i="1" dirty="0">
                <a:latin typeface="Century Gothic" panose="020B0502020202020204" pitchFamily="34" charset="0"/>
                <a:ea typeface="Segoe UI Historic" panose="020B0502040204020203" pitchFamily="34" charset="0"/>
                <a:cs typeface="Segoe UI Historic" panose="020B0502040204020203" pitchFamily="34" charset="0"/>
              </a:rPr>
              <a:t>Research </a:t>
            </a:r>
            <a:r>
              <a:rPr lang="en-GB" sz="1400" b="1" i="1" dirty="0" smtClean="0">
                <a:latin typeface="Century Gothic" panose="020B0502020202020204" pitchFamily="34" charset="0"/>
                <a:ea typeface="Segoe UI Historic" panose="020B0502040204020203" pitchFamily="34" charset="0"/>
                <a:cs typeface="Segoe UI Historic" panose="020B0502040204020203" pitchFamily="34" charset="0"/>
              </a:rPr>
              <a:t>Plan</a:t>
            </a:r>
            <a:r>
              <a:rPr lang="en-GB" sz="1200" b="1" i="1" dirty="0" smtClean="0">
                <a:latin typeface="Century Gothic" panose="020B0502020202020204" pitchFamily="34" charset="0"/>
                <a:ea typeface="Segoe UI Historic" panose="020B0502040204020203" pitchFamily="34" charset="0"/>
                <a:cs typeface="Segoe UI Historic" panose="020B0502040204020203" pitchFamily="34" charset="0"/>
              </a:rPr>
              <a:t> </a:t>
            </a:r>
            <a:r>
              <a:rPr lang="en-GB" sz="1400" b="1" i="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rPr>
              <a:t>(PHASE 1 </a:t>
            </a:r>
            <a:r>
              <a:rPr lang="en-GB" sz="1400" b="1" i="1" dirty="0" smtClean="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rPr>
              <a:t>and </a:t>
            </a:r>
            <a:r>
              <a:rPr lang="en-GB" sz="1400" b="1" i="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rPr>
              <a:t>PHASE 2 equipment)</a:t>
            </a:r>
          </a:p>
        </p:txBody>
      </p:sp>
      <p:sp>
        <p:nvSpPr>
          <p:cNvPr id="6" name="Content Placeholder 2">
            <a:extLst>
              <a:ext uri="{FF2B5EF4-FFF2-40B4-BE49-F238E27FC236}">
                <a16:creationId xmlns:a16="http://schemas.microsoft.com/office/drawing/2014/main" xmlns="" id="{3C9ABD73-7641-DCC9-36BE-AAF3637E2150}"/>
              </a:ext>
            </a:extLst>
          </p:cNvPr>
          <p:cNvSpPr txBox="1">
            <a:spLocks/>
          </p:cNvSpPr>
          <p:nvPr/>
        </p:nvSpPr>
        <p:spPr>
          <a:xfrm>
            <a:off x="303738" y="671120"/>
            <a:ext cx="3452145" cy="646331"/>
          </a:xfrm>
          <a:prstGeom prst="rect">
            <a:avLst/>
          </a:prstGeom>
          <a:solidFill>
            <a:schemeClr val="bg1"/>
          </a:solidFill>
          <a:ln>
            <a:solidFill>
              <a:srgbClr val="0070C0"/>
            </a:solidFill>
          </a:ln>
        </p:spPr>
        <p:txBody>
          <a:bodyPr vert="horz" wrap="square" lIns="91440" tIns="45720" rIns="91440" bIns="45720" rtlCol="0">
            <a:spAutoFit/>
          </a:bodyPr>
          <a:lstStyle>
            <a:lvl1pPr marL="514350" indent="-514350">
              <a:lnSpc>
                <a:spcPct val="100000"/>
              </a:lnSpc>
              <a:spcBef>
                <a:spcPts val="1000"/>
              </a:spcBef>
              <a:buFont typeface="+mj-lt"/>
              <a:buAutoNum type="arabicPeriod"/>
              <a:defRPr sz="1400">
                <a:latin typeface="Segoe UI Historic" panose="020B0502040204020203" pitchFamily="34" charset="0"/>
                <a:ea typeface="Segoe UI Historic" panose="020B0502040204020203" pitchFamily="34" charset="0"/>
                <a:cs typeface="Segoe UI Historic" panose="020B0502040204020203" pitchFamily="34" charset="0"/>
              </a:defRPr>
            </a:lvl1pPr>
            <a:lvl2pPr marL="685800" indent="-228600">
              <a:lnSpc>
                <a:spcPct val="100000"/>
              </a:lnSpc>
              <a:spcBef>
                <a:spcPts val="600"/>
              </a:spcBef>
              <a:buFont typeface="Apple Symbols" panose="02000000000000000000" pitchFamily="2" charset="-79"/>
              <a:buChar char="⎼"/>
              <a:defRPr sz="2400">
                <a:latin typeface="Century Gothic" panose="020B0502020202020204" pitchFamily="34" charset="0"/>
              </a:defRPr>
            </a:lvl2pPr>
            <a:lvl3pPr marL="1143000" indent="-228600">
              <a:lnSpc>
                <a:spcPct val="100000"/>
              </a:lnSpc>
              <a:spcBef>
                <a:spcPts val="600"/>
              </a:spcBef>
              <a:buFont typeface="Courier New" panose="02070309020205020404" pitchFamily="49" charset="0"/>
              <a:buChar char="o"/>
              <a:defRPr sz="2000">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GB" sz="1600" b="1" i="1" dirty="0">
                <a:solidFill>
                  <a:srgbClr val="FF0000"/>
                </a:solidFill>
                <a:latin typeface="Century Gothic" panose="020B0502020202020204" pitchFamily="34" charset="0"/>
              </a:rPr>
              <a:t>AIM </a:t>
            </a:r>
            <a:r>
              <a:rPr lang="en-GB" sz="1200" b="1" i="1" dirty="0">
                <a:solidFill>
                  <a:srgbClr val="FF0000"/>
                </a:solidFill>
                <a:latin typeface="Century Gothic" panose="020B0502020202020204" pitchFamily="34" charset="0"/>
                <a:sym typeface="Wingdings" pitchFamily="2" charset="2"/>
              </a:rPr>
              <a:t> </a:t>
            </a:r>
            <a:r>
              <a:rPr lang="en-GB" sz="1800" i="1" dirty="0" smtClean="0">
                <a:solidFill>
                  <a:srgbClr val="0070C0"/>
                </a:solidFill>
                <a:latin typeface="Century Gothic" panose="020B0502020202020204" pitchFamily="34" charset="0"/>
              </a:rPr>
              <a:t>diagnostics to cover </a:t>
            </a:r>
            <a:r>
              <a:rPr lang="en-GB" sz="1800" i="1" dirty="0">
                <a:solidFill>
                  <a:srgbClr val="0070C0"/>
                </a:solidFill>
                <a:latin typeface="Century Gothic" panose="020B0502020202020204" pitchFamily="34" charset="0"/>
              </a:rPr>
              <a:t>the DTT </a:t>
            </a:r>
            <a:r>
              <a:rPr lang="en-GB" sz="1800" i="1" dirty="0" smtClean="0">
                <a:solidFill>
                  <a:srgbClr val="0070C0"/>
                </a:solidFill>
                <a:latin typeface="Century Gothic" panose="020B0502020202020204" pitchFamily="34" charset="0"/>
              </a:rPr>
              <a:t>scientific </a:t>
            </a:r>
            <a:r>
              <a:rPr lang="en-GB" sz="1800" i="1" dirty="0">
                <a:solidFill>
                  <a:srgbClr val="0070C0"/>
                </a:solidFill>
                <a:latin typeface="Century Gothic" panose="020B0502020202020204" pitchFamily="34" charset="0"/>
              </a:rPr>
              <a:t>mission</a:t>
            </a:r>
            <a:endParaRPr lang="en-GB" sz="1800" i="1" dirty="0">
              <a:solidFill>
                <a:srgbClr val="0070C0"/>
              </a:solidFill>
              <a:latin typeface="Century Gothic" panose="020B0502020202020204" pitchFamily="34" charset="0"/>
              <a:sym typeface="Wingdings" pitchFamily="2" charset="2"/>
            </a:endParaRPr>
          </a:p>
        </p:txBody>
      </p:sp>
      <p:sp>
        <p:nvSpPr>
          <p:cNvPr id="7" name="Content Placeholder 2">
            <a:extLst>
              <a:ext uri="{FF2B5EF4-FFF2-40B4-BE49-F238E27FC236}">
                <a16:creationId xmlns:a16="http://schemas.microsoft.com/office/drawing/2014/main" xmlns="" id="{6FBD038E-5E90-9F0B-81B9-DA56727F5DB8}"/>
              </a:ext>
            </a:extLst>
          </p:cNvPr>
          <p:cNvSpPr txBox="1">
            <a:spLocks/>
          </p:cNvSpPr>
          <p:nvPr/>
        </p:nvSpPr>
        <p:spPr>
          <a:xfrm>
            <a:off x="36496" y="3758496"/>
            <a:ext cx="5989983" cy="984885"/>
          </a:xfrm>
          <a:prstGeom prst="rect">
            <a:avLst/>
          </a:prstGeom>
          <a:solidFill>
            <a:schemeClr val="bg1"/>
          </a:solidFill>
          <a:ln>
            <a:solidFill>
              <a:srgbClr val="0070C0"/>
            </a:solidFill>
          </a:ln>
        </p:spPr>
        <p:txBody>
          <a:bodyPr vert="horz" wrap="square" lIns="91440" tIns="45720" rIns="91440" bIns="45720" rtlCol="0">
            <a:spAutoFit/>
          </a:bodyPr>
          <a:lstStyle>
            <a:defPPr>
              <a:defRPr lang="en-US"/>
            </a:defPPr>
            <a:lvl1pPr marL="529200" indent="-529200" defTabSz="3024012">
              <a:lnSpc>
                <a:spcPct val="100000"/>
              </a:lnSpc>
              <a:spcBef>
                <a:spcPts val="907"/>
              </a:spcBef>
              <a:spcAft>
                <a:spcPts val="600"/>
              </a:spcAft>
              <a:buClr>
                <a:srgbClr val="0070C0"/>
              </a:buClr>
              <a:buFont typeface="Wingdings" pitchFamily="2" charset="2"/>
              <a:buChar char="q"/>
              <a:defRPr sz="3200">
                <a:latin typeface="Segoe UI Historic" panose="020B0502040204020203" pitchFamily="34" charset="0"/>
                <a:ea typeface="Segoe UI Historic" panose="020B0502040204020203" pitchFamily="34" charset="0"/>
                <a:cs typeface="Segoe UI Historic" panose="020B0502040204020203" pitchFamily="34" charset="0"/>
              </a:defRPr>
            </a:lvl1pPr>
            <a:lvl2pPr marL="529200" lvl="1" indent="-529200" defTabSz="3024012">
              <a:lnSpc>
                <a:spcPct val="90000"/>
              </a:lnSpc>
              <a:spcBef>
                <a:spcPts val="1654"/>
              </a:spcBef>
              <a:buClr>
                <a:srgbClr val="FF0000"/>
              </a:buClr>
              <a:buFont typeface="+mj-lt"/>
              <a:buAutoNum type="arabicPeriod"/>
              <a:defRPr sz="3200">
                <a:latin typeface="Segoe UI Historic" panose="020B0502040204020203" pitchFamily="34" charset="0"/>
                <a:ea typeface="Segoe UI Historic" panose="020B0502040204020203" pitchFamily="34" charset="0"/>
                <a:cs typeface="Segoe UI Historic" panose="020B0502040204020203" pitchFamily="34" charset="0"/>
              </a:defRPr>
            </a:lvl2pPr>
            <a:lvl3pPr marL="3024012" indent="0" algn="ctr" defTabSz="3024012">
              <a:lnSpc>
                <a:spcPct val="90000"/>
              </a:lnSpc>
              <a:spcBef>
                <a:spcPts val="1654"/>
              </a:spcBef>
              <a:buFont typeface="Arial" panose="020B0604020202020204" pitchFamily="34" charset="0"/>
              <a:buNone/>
              <a:defRPr sz="5953"/>
            </a:lvl3pPr>
            <a:lvl4pPr marL="4536018" indent="0" algn="ctr" defTabSz="3024012">
              <a:lnSpc>
                <a:spcPct val="90000"/>
              </a:lnSpc>
              <a:spcBef>
                <a:spcPts val="1654"/>
              </a:spcBef>
              <a:buFont typeface="Arial" panose="020B0604020202020204" pitchFamily="34" charset="0"/>
              <a:buNone/>
              <a:defRPr sz="5291"/>
            </a:lvl4pPr>
            <a:lvl5pPr marL="6048024" indent="0" algn="ctr" defTabSz="3024012">
              <a:lnSpc>
                <a:spcPct val="90000"/>
              </a:lnSpc>
              <a:spcBef>
                <a:spcPts val="1654"/>
              </a:spcBef>
              <a:buFont typeface="Arial" panose="020B0604020202020204" pitchFamily="34" charset="0"/>
              <a:buNone/>
              <a:defRPr sz="5291"/>
            </a:lvl5pPr>
            <a:lvl6pPr marL="7560031" indent="0" algn="ctr" defTabSz="3024012">
              <a:lnSpc>
                <a:spcPct val="90000"/>
              </a:lnSpc>
              <a:spcBef>
                <a:spcPts val="1654"/>
              </a:spcBef>
              <a:buFont typeface="Arial" panose="020B0604020202020204" pitchFamily="34" charset="0"/>
              <a:buNone/>
              <a:defRPr sz="5291"/>
            </a:lvl6pPr>
            <a:lvl7pPr marL="9072037" indent="0" algn="ctr" defTabSz="3024012">
              <a:lnSpc>
                <a:spcPct val="90000"/>
              </a:lnSpc>
              <a:spcBef>
                <a:spcPts val="1654"/>
              </a:spcBef>
              <a:buFont typeface="Arial" panose="020B0604020202020204" pitchFamily="34" charset="0"/>
              <a:buNone/>
              <a:defRPr sz="5291"/>
            </a:lvl7pPr>
            <a:lvl8pPr marL="10584043" indent="0" algn="ctr" defTabSz="3024012">
              <a:lnSpc>
                <a:spcPct val="90000"/>
              </a:lnSpc>
              <a:spcBef>
                <a:spcPts val="1654"/>
              </a:spcBef>
              <a:buFont typeface="Arial" panose="020B0604020202020204" pitchFamily="34" charset="0"/>
              <a:buNone/>
              <a:defRPr sz="5291"/>
            </a:lvl8pPr>
            <a:lvl9pPr marL="12096049" indent="0" algn="ctr" defTabSz="3024012">
              <a:lnSpc>
                <a:spcPct val="90000"/>
              </a:lnSpc>
              <a:spcBef>
                <a:spcPts val="1654"/>
              </a:spcBef>
              <a:buFont typeface="Arial" panose="020B0604020202020204" pitchFamily="34" charset="0"/>
              <a:buNone/>
              <a:defRPr sz="5291"/>
            </a:lvl9pPr>
          </a:lstStyle>
          <a:p>
            <a:pPr>
              <a:spcBef>
                <a:spcPts val="600"/>
              </a:spcBef>
              <a:spcAft>
                <a:spcPts val="0"/>
              </a:spcAft>
            </a:pPr>
            <a:r>
              <a:rPr lang="en-GB" sz="1200" dirty="0">
                <a:latin typeface="Century Gothic" panose="020B0502020202020204" pitchFamily="34" charset="0"/>
                <a:sym typeface="Wingdings" pitchFamily="2" charset="2"/>
              </a:rPr>
              <a:t>About</a:t>
            </a:r>
            <a:r>
              <a:rPr lang="en-GB" sz="1200" b="1" i="1" dirty="0">
                <a:solidFill>
                  <a:srgbClr val="0070C0"/>
                </a:solidFill>
                <a:latin typeface="Century Gothic" panose="020B0502020202020204" pitchFamily="34" charset="0"/>
                <a:sym typeface="Wingdings" pitchFamily="2" charset="2"/>
              </a:rPr>
              <a:t> </a:t>
            </a:r>
            <a:r>
              <a:rPr lang="en-GB" sz="1200" b="1" i="1" dirty="0">
                <a:solidFill>
                  <a:srgbClr val="46FF00"/>
                </a:solidFill>
                <a:latin typeface="Century Gothic" panose="020B0502020202020204" pitchFamily="34" charset="0"/>
                <a:sym typeface="Wingdings" pitchFamily="2" charset="2"/>
              </a:rPr>
              <a:t>#80 diagnostic techniques</a:t>
            </a:r>
            <a:r>
              <a:rPr lang="en-GB" sz="1200" dirty="0">
                <a:solidFill>
                  <a:srgbClr val="46FF00"/>
                </a:solidFill>
                <a:latin typeface="Century Gothic" panose="020B0502020202020204" pitchFamily="34" charset="0"/>
                <a:sym typeface="Wingdings" pitchFamily="2" charset="2"/>
              </a:rPr>
              <a:t> </a:t>
            </a:r>
            <a:r>
              <a:rPr lang="en-GB" sz="1200" dirty="0">
                <a:latin typeface="Century Gothic" panose="020B0502020202020204" pitchFamily="34" charset="0"/>
                <a:sym typeface="Wingdings" pitchFamily="2" charset="2"/>
              </a:rPr>
              <a:t>are planned in full power operation</a:t>
            </a:r>
          </a:p>
          <a:p>
            <a:pPr>
              <a:spcBef>
                <a:spcPts val="600"/>
              </a:spcBef>
              <a:spcAft>
                <a:spcPts val="0"/>
              </a:spcAft>
            </a:pPr>
            <a:r>
              <a:rPr lang="en-GB" sz="1200" dirty="0">
                <a:latin typeface="Century Gothic" panose="020B0502020202020204" pitchFamily="34" charset="0"/>
                <a:sym typeface="Wingdings" pitchFamily="2" charset="2"/>
              </a:rPr>
              <a:t>About #</a:t>
            </a:r>
            <a:r>
              <a:rPr lang="en-GB" sz="1200" b="1" dirty="0">
                <a:solidFill>
                  <a:srgbClr val="00B050"/>
                </a:solidFill>
                <a:latin typeface="Century Gothic" panose="020B0502020202020204" pitchFamily="34" charset="0"/>
                <a:sym typeface="Wingdings" pitchFamily="2" charset="2"/>
              </a:rPr>
              <a:t>160 systems </a:t>
            </a:r>
            <a:r>
              <a:rPr lang="en-GB" sz="1200" dirty="0">
                <a:latin typeface="Century Gothic" panose="020B0502020202020204" pitchFamily="34" charset="0"/>
                <a:sym typeface="Wingdings" pitchFamily="2" charset="2"/>
              </a:rPr>
              <a:t>were allocated</a:t>
            </a:r>
          </a:p>
          <a:p>
            <a:pPr>
              <a:spcBef>
                <a:spcPts val="600"/>
              </a:spcBef>
              <a:spcAft>
                <a:spcPts val="0"/>
              </a:spcAft>
            </a:pPr>
            <a:r>
              <a:rPr lang="en-GB" sz="1200" b="1" i="1" dirty="0">
                <a:solidFill>
                  <a:srgbClr val="0070C0"/>
                </a:solidFill>
                <a:latin typeface="Century Gothic" panose="020B0502020202020204" pitchFamily="34" charset="0"/>
                <a:sym typeface="Wingdings" pitchFamily="2" charset="2"/>
              </a:rPr>
              <a:t>30% (about 25 systems) </a:t>
            </a:r>
            <a:r>
              <a:rPr lang="en-GB" sz="1200" b="1" i="1" dirty="0" smtClean="0">
                <a:solidFill>
                  <a:srgbClr val="0070C0"/>
                </a:solidFill>
                <a:latin typeface="Century Gothic" panose="020B0502020202020204" pitchFamily="34" charset="0"/>
                <a:sym typeface="Wingdings" pitchFamily="2" charset="2"/>
              </a:rPr>
              <a:t>phase1 </a:t>
            </a:r>
            <a:r>
              <a:rPr lang="en-GB" sz="1200" b="1" i="1" dirty="0">
                <a:solidFill>
                  <a:srgbClr val="0070C0"/>
                </a:solidFill>
                <a:latin typeface="Century Gothic" panose="020B0502020202020204" pitchFamily="34" charset="0"/>
                <a:sym typeface="Wingdings" pitchFamily="2" charset="2"/>
              </a:rPr>
              <a:t>equipment  </a:t>
            </a:r>
            <a:r>
              <a:rPr lang="en-GB" sz="1200" dirty="0">
                <a:latin typeface="Century Gothic" panose="020B0502020202020204" pitchFamily="34" charset="0"/>
                <a:sym typeface="Wingdings" pitchFamily="2" charset="2"/>
              </a:rPr>
              <a:t>to </a:t>
            </a:r>
            <a:r>
              <a:rPr lang="en-GB" sz="1200" b="1" dirty="0">
                <a:solidFill>
                  <a:srgbClr val="7030A0"/>
                </a:solidFill>
                <a:latin typeface="Century Gothic" panose="020B0502020202020204" pitchFamily="34" charset="0"/>
                <a:sym typeface="Wingdings" pitchFamily="2" charset="2"/>
              </a:rPr>
              <a:t>guarantee machine protection and plasma control</a:t>
            </a:r>
          </a:p>
        </p:txBody>
      </p:sp>
      <p:sp>
        <p:nvSpPr>
          <p:cNvPr id="9" name="CasellaDiTesto 8"/>
          <p:cNvSpPr txBox="1"/>
          <p:nvPr/>
        </p:nvSpPr>
        <p:spPr>
          <a:xfrm>
            <a:off x="6298057" y="858510"/>
            <a:ext cx="552090" cy="261610"/>
          </a:xfrm>
          <a:prstGeom prst="rect">
            <a:avLst/>
          </a:prstGeom>
          <a:solidFill>
            <a:schemeClr val="accent4">
              <a:lumMod val="75000"/>
            </a:schemeClr>
          </a:solidFill>
        </p:spPr>
        <p:txBody>
          <a:bodyPr wrap="square" rtlCol="0">
            <a:spAutoFit/>
          </a:bodyPr>
          <a:lstStyle/>
          <a:p>
            <a:r>
              <a:rPr lang="en-GB" sz="1100" dirty="0" smtClean="0">
                <a:solidFill>
                  <a:srgbClr val="7030A0"/>
                </a:solidFill>
              </a:rPr>
              <a:t>DTT</a:t>
            </a:r>
            <a:endParaRPr lang="en-GB" sz="1100" dirty="0">
              <a:solidFill>
                <a:srgbClr val="7030A0"/>
              </a:solidFill>
            </a:endParaRPr>
          </a:p>
        </p:txBody>
      </p:sp>
      <p:sp>
        <p:nvSpPr>
          <p:cNvPr id="10" name="CasellaDiTesto 9"/>
          <p:cNvSpPr txBox="1"/>
          <p:nvPr/>
        </p:nvSpPr>
        <p:spPr>
          <a:xfrm>
            <a:off x="6298057" y="3376665"/>
            <a:ext cx="552090" cy="261610"/>
          </a:xfrm>
          <a:prstGeom prst="rect">
            <a:avLst/>
          </a:prstGeom>
          <a:solidFill>
            <a:schemeClr val="accent4">
              <a:lumMod val="75000"/>
            </a:schemeClr>
          </a:solidFill>
        </p:spPr>
        <p:txBody>
          <a:bodyPr wrap="square" rtlCol="0">
            <a:spAutoFit/>
          </a:bodyPr>
          <a:lstStyle/>
          <a:p>
            <a:r>
              <a:rPr lang="en-GB" sz="1050" dirty="0" smtClean="0">
                <a:solidFill>
                  <a:srgbClr val="7030A0"/>
                </a:solidFill>
              </a:rPr>
              <a:t>DTT</a:t>
            </a:r>
            <a:endParaRPr lang="en-GB" sz="1050" dirty="0">
              <a:solidFill>
                <a:srgbClr val="7030A0"/>
              </a:solidFill>
            </a:endParaRPr>
          </a:p>
        </p:txBody>
      </p:sp>
      <p:sp>
        <p:nvSpPr>
          <p:cNvPr id="11" name="CasellaDiTesto 10"/>
          <p:cNvSpPr txBox="1"/>
          <p:nvPr/>
        </p:nvSpPr>
        <p:spPr>
          <a:xfrm>
            <a:off x="3755883" y="3317604"/>
            <a:ext cx="966096" cy="338554"/>
          </a:xfrm>
          <a:prstGeom prst="rect">
            <a:avLst/>
          </a:prstGeom>
          <a:solidFill>
            <a:schemeClr val="accent4">
              <a:lumMod val="75000"/>
            </a:schemeClr>
          </a:solidFill>
        </p:spPr>
        <p:txBody>
          <a:bodyPr wrap="square" rtlCol="0">
            <a:spAutoFit/>
          </a:bodyPr>
          <a:lstStyle/>
          <a:p>
            <a:r>
              <a:rPr lang="en-GB" sz="1400" dirty="0" smtClean="0">
                <a:solidFill>
                  <a:srgbClr val="7030A0"/>
                </a:solidFill>
              </a:rPr>
              <a:t>End </a:t>
            </a:r>
            <a:r>
              <a:rPr lang="en-GB" sz="1600" b="1" dirty="0" smtClean="0">
                <a:solidFill>
                  <a:srgbClr val="7030A0"/>
                </a:solidFill>
              </a:rPr>
              <a:t>2030</a:t>
            </a:r>
            <a:endParaRPr lang="en-GB" sz="1600" b="1" dirty="0">
              <a:solidFill>
                <a:srgbClr val="7030A0"/>
              </a:solidFill>
            </a:endParaRPr>
          </a:p>
        </p:txBody>
      </p:sp>
      <p:sp>
        <p:nvSpPr>
          <p:cNvPr id="12" name="Freccia giù 11"/>
          <p:cNvSpPr/>
          <p:nvPr/>
        </p:nvSpPr>
        <p:spPr>
          <a:xfrm>
            <a:off x="4666889" y="1031017"/>
            <a:ext cx="138024" cy="23456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CasellaDiTesto 7"/>
          <p:cNvSpPr txBox="1"/>
          <p:nvPr/>
        </p:nvSpPr>
        <p:spPr>
          <a:xfrm>
            <a:off x="0" y="4761591"/>
            <a:ext cx="7308475" cy="369332"/>
          </a:xfrm>
          <a:prstGeom prst="rect">
            <a:avLst/>
          </a:prstGeom>
          <a:solidFill>
            <a:schemeClr val="bg1"/>
          </a:solidFill>
        </p:spPr>
        <p:txBody>
          <a:bodyPr wrap="square" rtlCol="0">
            <a:spAutoFit/>
          </a:bodyPr>
          <a:lstStyle/>
          <a:p>
            <a:r>
              <a:rPr lang="it-IT" sz="1000" dirty="0" smtClean="0">
                <a:solidFill>
                  <a:schemeClr val="accent6"/>
                </a:solidFill>
              </a:rPr>
              <a:t>Marco Ciotti- KFE-ENEA Meeting- 28-11-2024</a:t>
            </a:r>
          </a:p>
          <a:p>
            <a:endParaRPr lang="en-GB" sz="800" dirty="0"/>
          </a:p>
        </p:txBody>
      </p:sp>
    </p:spTree>
    <p:extLst>
      <p:ext uri="{BB962C8B-B14F-4D97-AF65-F5344CB8AC3E}">
        <p14:creationId xmlns:p14="http://schemas.microsoft.com/office/powerpoint/2010/main" val="5067760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D7739-91EB-67FA-1E47-E8D857AB6171}"/>
              </a:ext>
            </a:extLst>
          </p:cNvPr>
          <p:cNvSpPr>
            <a:spLocks noGrp="1"/>
          </p:cNvSpPr>
          <p:nvPr>
            <p:ph type="title"/>
          </p:nvPr>
        </p:nvSpPr>
        <p:spPr>
          <a:solidFill>
            <a:schemeClr val="accent1"/>
          </a:solidFill>
        </p:spPr>
        <p:txBody>
          <a:bodyPr/>
          <a:lstStyle/>
          <a:p>
            <a:r>
              <a:rPr lang="en-GB" dirty="0" smtClean="0">
                <a:solidFill>
                  <a:schemeClr val="bg1"/>
                </a:solidFill>
              </a:rPr>
              <a:t/>
            </a:r>
            <a:br>
              <a:rPr lang="en-GB" dirty="0" smtClean="0">
                <a:solidFill>
                  <a:schemeClr val="bg1"/>
                </a:solidFill>
              </a:rPr>
            </a:br>
            <a:r>
              <a:rPr lang="en-GB" dirty="0">
                <a:solidFill>
                  <a:schemeClr val="bg1"/>
                </a:solidFill>
              </a:rPr>
              <a:t> </a:t>
            </a:r>
            <a:r>
              <a:rPr lang="en-GB" dirty="0" smtClean="0">
                <a:solidFill>
                  <a:schemeClr val="bg1"/>
                </a:solidFill>
              </a:rPr>
              <a:t>          </a:t>
            </a:r>
            <a:r>
              <a:rPr lang="en-GB" sz="2400" dirty="0" smtClean="0">
                <a:solidFill>
                  <a:schemeClr val="bg1"/>
                </a:solidFill>
              </a:rPr>
              <a:t>Concluding Remarks</a:t>
            </a:r>
            <a:endParaRPr lang="en-GB" sz="2400" i="1" dirty="0">
              <a:solidFill>
                <a:schemeClr val="bg1"/>
              </a:solidFill>
            </a:endParaRPr>
          </a:p>
        </p:txBody>
      </p:sp>
      <p:sp>
        <p:nvSpPr>
          <p:cNvPr id="3" name="Slide Number Placeholder 2">
            <a:extLst>
              <a:ext uri="{FF2B5EF4-FFF2-40B4-BE49-F238E27FC236}">
                <a16:creationId xmlns:a16="http://schemas.microsoft.com/office/drawing/2014/main" xmlns="" id="{E5E3A39D-A18E-471F-4AA6-E8CA9008D81E}"/>
              </a:ext>
            </a:extLst>
          </p:cNvPr>
          <p:cNvSpPr>
            <a:spLocks noGrp="1"/>
          </p:cNvSpPr>
          <p:nvPr>
            <p:ph type="sldNum" sz="quarter" idx="4294967295"/>
          </p:nvPr>
        </p:nvSpPr>
        <p:spPr>
          <a:xfrm>
            <a:off x="6850147" y="4872468"/>
            <a:ext cx="2057400" cy="273844"/>
          </a:xfrm>
        </p:spPr>
        <p:txBody>
          <a:bodyPr/>
          <a:lstStyle/>
          <a:p>
            <a:fld id="{BA013763-FF4F-6447-94CE-4F6DA003092A}" type="slidenum">
              <a:rPr lang="it-IT" smtClean="0"/>
              <a:pPr/>
              <a:t>20</a:t>
            </a:fld>
            <a:endParaRPr lang="it-IT"/>
          </a:p>
        </p:txBody>
      </p:sp>
      <p:sp>
        <p:nvSpPr>
          <p:cNvPr id="4" name="TextBox 3">
            <a:extLst>
              <a:ext uri="{FF2B5EF4-FFF2-40B4-BE49-F238E27FC236}">
                <a16:creationId xmlns:a16="http://schemas.microsoft.com/office/drawing/2014/main" xmlns="" id="{391EB39F-19D8-7096-7AA2-DE003737A260}"/>
              </a:ext>
            </a:extLst>
          </p:cNvPr>
          <p:cNvSpPr txBox="1"/>
          <p:nvPr/>
        </p:nvSpPr>
        <p:spPr>
          <a:xfrm>
            <a:off x="326003" y="1121134"/>
            <a:ext cx="184731" cy="369332"/>
          </a:xfrm>
          <a:prstGeom prst="rect">
            <a:avLst/>
          </a:prstGeom>
          <a:noFill/>
        </p:spPr>
        <p:txBody>
          <a:bodyPr wrap="square" rtlCol="0">
            <a:spAutoFit/>
          </a:bodyPr>
          <a:lstStyle/>
          <a:p>
            <a:endParaRPr lang="en-GB"/>
          </a:p>
        </p:txBody>
      </p:sp>
      <p:sp>
        <p:nvSpPr>
          <p:cNvPr id="6" name="Rectangle 5">
            <a:extLst>
              <a:ext uri="{FF2B5EF4-FFF2-40B4-BE49-F238E27FC236}">
                <a16:creationId xmlns:a16="http://schemas.microsoft.com/office/drawing/2014/main" xmlns="" id="{036ECAD1-FC32-1157-3429-4DABF440579E}"/>
              </a:ext>
            </a:extLst>
          </p:cNvPr>
          <p:cNvSpPr/>
          <p:nvPr/>
        </p:nvSpPr>
        <p:spPr>
          <a:xfrm>
            <a:off x="418368" y="1763929"/>
            <a:ext cx="8058731" cy="2554545"/>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342900" indent="-342900">
              <a:spcBef>
                <a:spcPts val="900"/>
              </a:spcBef>
              <a:buClr>
                <a:srgbClr val="0070C0"/>
              </a:buClr>
              <a:buFont typeface="+mj-lt"/>
              <a:buAutoNum type="arabicPeriod"/>
            </a:pPr>
            <a:r>
              <a:rPr lang="en-GB" dirty="0" smtClean="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Diagnostics planning</a:t>
            </a:r>
            <a:r>
              <a:rPr lang="en-GB"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en-GB" dirty="0" smtClean="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and realization in a Tokamak is a complex issue, in DTT even more;</a:t>
            </a:r>
          </a:p>
          <a:p>
            <a:pPr marL="342900" indent="-342900">
              <a:spcBef>
                <a:spcPts val="900"/>
              </a:spcBef>
              <a:buClr>
                <a:srgbClr val="0070C0"/>
              </a:buClr>
              <a:buFont typeface="+mj-lt"/>
              <a:buAutoNum type="arabicPeriod"/>
            </a:pPr>
            <a:r>
              <a:rPr lang="it-IT"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DTT </a:t>
            </a:r>
            <a:r>
              <a:rPr lang="it-IT" dirty="0" err="1">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consortium</a:t>
            </a:r>
            <a:r>
              <a:rPr lang="it-IT"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 </a:t>
            </a:r>
            <a:r>
              <a:rPr lang="it-IT" dirty="0" err="1">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partners</a:t>
            </a:r>
            <a:r>
              <a:rPr lang="it-IT"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 </a:t>
            </a:r>
            <a:r>
              <a:rPr lang="it-IT" dirty="0" err="1">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have</a:t>
            </a:r>
            <a:r>
              <a:rPr lang="it-IT"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 a long </a:t>
            </a:r>
            <a:r>
              <a:rPr lang="it-IT" dirty="0" err="1">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tradition</a:t>
            </a:r>
            <a:r>
              <a:rPr lang="it-IT"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 in </a:t>
            </a:r>
            <a:r>
              <a:rPr lang="it-IT" dirty="0" err="1">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diagnostic</a:t>
            </a:r>
            <a:r>
              <a:rPr lang="it-IT"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 </a:t>
            </a:r>
            <a:r>
              <a:rPr lang="it-IT" dirty="0" err="1" smtClean="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development</a:t>
            </a:r>
            <a:r>
              <a:rPr lang="it-IT" dirty="0" smtClean="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a:t>
            </a:r>
          </a:p>
          <a:p>
            <a:pPr marL="342900" indent="-342900">
              <a:spcBef>
                <a:spcPts val="900"/>
              </a:spcBef>
              <a:buClr>
                <a:srgbClr val="0070C0"/>
              </a:buClr>
              <a:buFont typeface="+mj-lt"/>
              <a:buAutoNum type="arabicPeriod"/>
            </a:pPr>
            <a:r>
              <a:rPr lang="en-GB" dirty="0" smtClean="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Activities are ongoing in agreement with the research plan and DTT scientific targets;</a:t>
            </a:r>
            <a:endParaRPr lang="it-IT" dirty="0" smtClean="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endParaRPr>
          </a:p>
          <a:p>
            <a:pPr marL="342900" indent="-342900">
              <a:spcBef>
                <a:spcPts val="900"/>
              </a:spcBef>
              <a:buClr>
                <a:srgbClr val="0070C0"/>
              </a:buClr>
              <a:buFont typeface="+mj-lt"/>
              <a:buAutoNum type="arabicPeriod"/>
            </a:pPr>
            <a:r>
              <a:rPr lang="it-IT" dirty="0" smtClean="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rPr>
              <a:t> </a:t>
            </a:r>
            <a:r>
              <a:rPr lang="en-GB" dirty="0" smtClean="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Phase 1 diagnostics are progressing according to the project schedule;</a:t>
            </a:r>
          </a:p>
          <a:p>
            <a:pPr marL="342900" indent="-342900">
              <a:spcBef>
                <a:spcPts val="900"/>
              </a:spcBef>
              <a:buClr>
                <a:srgbClr val="0070C0"/>
              </a:buClr>
              <a:buFont typeface="+mj-lt"/>
              <a:buAutoNum type="arabicPeriod"/>
            </a:pPr>
            <a:r>
              <a:rPr lang="it-IT" sz="2200" b="1" dirty="0" err="1">
                <a:solidFill>
                  <a:schemeClr val="accent6"/>
                </a:solidFill>
                <a:latin typeface="Segoe UI Historic" panose="020B0502040204020203" pitchFamily="34" charset="0"/>
                <a:ea typeface="Segoe UI Historic" panose="020B0502040204020203" pitchFamily="34" charset="0"/>
                <a:cs typeface="Segoe UI Historic" panose="020B0502040204020203" pitchFamily="34" charset="0"/>
              </a:rPr>
              <a:t>C</a:t>
            </a:r>
            <a:r>
              <a:rPr lang="it-IT" sz="2200" b="1" dirty="0" err="1" smtClean="0">
                <a:solidFill>
                  <a:schemeClr val="accent6"/>
                </a:solidFill>
                <a:latin typeface="Segoe UI Historic" panose="020B0502040204020203" pitchFamily="34" charset="0"/>
                <a:ea typeface="Segoe UI Historic" panose="020B0502040204020203" pitchFamily="34" charset="0"/>
                <a:cs typeface="Segoe UI Historic" panose="020B0502040204020203" pitchFamily="34" charset="0"/>
              </a:rPr>
              <a:t>ollaborations</a:t>
            </a:r>
            <a:r>
              <a:rPr lang="it-IT" sz="2200" b="1" dirty="0" smtClean="0">
                <a:solidFill>
                  <a:schemeClr val="accent6"/>
                </a:solidFill>
                <a:latin typeface="Segoe UI Historic" panose="020B0502040204020203" pitchFamily="34" charset="0"/>
                <a:ea typeface="Segoe UI Historic" panose="020B0502040204020203" pitchFamily="34" charset="0"/>
                <a:cs typeface="Segoe UI Historic" panose="020B0502040204020203" pitchFamily="34" charset="0"/>
              </a:rPr>
              <a:t> with Enea or DTT </a:t>
            </a:r>
            <a:r>
              <a:rPr lang="it-IT" sz="2200" b="1" dirty="0" err="1" smtClean="0">
                <a:solidFill>
                  <a:schemeClr val="accent6"/>
                </a:solidFill>
                <a:latin typeface="Segoe UI Historic" panose="020B0502040204020203" pitchFamily="34" charset="0"/>
                <a:ea typeface="Segoe UI Historic" panose="020B0502040204020203" pitchFamily="34" charset="0"/>
                <a:cs typeface="Segoe UI Historic" panose="020B0502040204020203" pitchFamily="34" charset="0"/>
              </a:rPr>
              <a:t>consortium</a:t>
            </a:r>
            <a:r>
              <a:rPr lang="it-IT" sz="2200" b="1" dirty="0" smtClean="0">
                <a:solidFill>
                  <a:schemeClr val="accent6"/>
                </a:solidFill>
                <a:latin typeface="Segoe UI Historic" panose="020B0502040204020203" pitchFamily="34" charset="0"/>
                <a:ea typeface="Segoe UI Historic" panose="020B0502040204020203" pitchFamily="34" charset="0"/>
                <a:cs typeface="Segoe UI Historic" panose="020B0502040204020203" pitchFamily="34" charset="0"/>
              </a:rPr>
              <a:t> are </a:t>
            </a:r>
            <a:r>
              <a:rPr lang="it-IT" sz="2200" b="1" dirty="0" err="1" smtClean="0">
                <a:solidFill>
                  <a:schemeClr val="accent6"/>
                </a:solidFill>
                <a:latin typeface="Segoe UI Historic" panose="020B0502040204020203" pitchFamily="34" charset="0"/>
                <a:ea typeface="Segoe UI Historic" panose="020B0502040204020203" pitchFamily="34" charset="0"/>
                <a:cs typeface="Segoe UI Historic" panose="020B0502040204020203" pitchFamily="34" charset="0"/>
              </a:rPr>
              <a:t>wellcome</a:t>
            </a:r>
            <a:endParaRPr lang="en-GB" sz="2200" b="1" dirty="0" smtClean="0">
              <a:solidFill>
                <a:schemeClr val="accent6"/>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5" name="Rettangolo 4"/>
          <p:cNvSpPr/>
          <p:nvPr/>
        </p:nvSpPr>
        <p:spPr>
          <a:xfrm>
            <a:off x="0" y="4872468"/>
            <a:ext cx="7132320" cy="246221"/>
          </a:xfrm>
          <a:prstGeom prst="rect">
            <a:avLst/>
          </a:prstGeom>
          <a:solidFill>
            <a:schemeClr val="bg1"/>
          </a:solidFill>
        </p:spPr>
        <p:txBody>
          <a:bodyPr wrap="square">
            <a:spAutoFit/>
          </a:bodyPr>
          <a:lstStyle/>
          <a:p>
            <a:pPr lvl="0"/>
            <a:r>
              <a:rPr lang="it-IT" sz="1000" dirty="0">
                <a:solidFill>
                  <a:srgbClr val="70AD47"/>
                </a:solidFill>
              </a:rPr>
              <a:t>Marco Ciotti- KFE-ENEA Meeting- 28-11-2024</a:t>
            </a:r>
          </a:p>
        </p:txBody>
      </p:sp>
    </p:spTree>
    <p:extLst>
      <p:ext uri="{BB962C8B-B14F-4D97-AF65-F5344CB8AC3E}">
        <p14:creationId xmlns:p14="http://schemas.microsoft.com/office/powerpoint/2010/main" val="576135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actory&#10;&#10;Description automatically generated">
            <a:extLst>
              <a:ext uri="{FF2B5EF4-FFF2-40B4-BE49-F238E27FC236}">
                <a16:creationId xmlns:a16="http://schemas.microsoft.com/office/drawing/2014/main" xmlns="" id="{CA7FE0AB-C876-A7C5-66D0-21BD04E02566}"/>
              </a:ext>
            </a:extLst>
          </p:cNvPr>
          <p:cNvPicPr>
            <a:picLocks noChangeAspect="1"/>
          </p:cNvPicPr>
          <p:nvPr/>
        </p:nvPicPr>
        <p:blipFill>
          <a:blip r:embed="rId2"/>
          <a:stretch>
            <a:fillRect/>
          </a:stretch>
        </p:blipFill>
        <p:spPr>
          <a:xfrm>
            <a:off x="191989" y="948561"/>
            <a:ext cx="5906625" cy="3111123"/>
          </a:xfrm>
          <a:prstGeom prst="rect">
            <a:avLst/>
          </a:prstGeom>
        </p:spPr>
      </p:pic>
      <p:sp>
        <p:nvSpPr>
          <p:cNvPr id="7" name="Title 1">
            <a:extLst>
              <a:ext uri="{FF2B5EF4-FFF2-40B4-BE49-F238E27FC236}">
                <a16:creationId xmlns:a16="http://schemas.microsoft.com/office/drawing/2014/main" xmlns="" id="{A46370BC-DAEC-B7B4-F5AF-B27DB58FB224}"/>
              </a:ext>
            </a:extLst>
          </p:cNvPr>
          <p:cNvSpPr txBox="1">
            <a:spLocks/>
          </p:cNvSpPr>
          <p:nvPr/>
        </p:nvSpPr>
        <p:spPr>
          <a:xfrm>
            <a:off x="6256055" y="764531"/>
            <a:ext cx="2658533" cy="1569660"/>
          </a:xfrm>
          <a:prstGeom prst="rect">
            <a:avLst/>
          </a:prstGeom>
        </p:spPr>
        <p:txBody>
          <a:bodyPr wrap="square">
            <a:spAutoFit/>
          </a:bodyPr>
          <a:lstStyle>
            <a:lvl1pPr algn="l" defTabSz="914400" rtl="0" eaLnBrk="1" latinLnBrk="0" hangingPunct="1">
              <a:lnSpc>
                <a:spcPct val="90000"/>
              </a:lnSpc>
              <a:spcBef>
                <a:spcPct val="0"/>
              </a:spcBef>
              <a:buNone/>
              <a:defRPr sz="28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lnSpc>
                <a:spcPct val="100000"/>
              </a:lnSpc>
            </a:pPr>
            <a:r>
              <a:rPr lang="en-US" sz="2400" b="0" i="1" dirty="0">
                <a:solidFill>
                  <a:srgbClr val="0070C0"/>
                </a:solidFill>
                <a:latin typeface="Century Gothic" panose="020B0502020202020204" pitchFamily="34" charset="0"/>
              </a:rPr>
              <a:t>DTT Diagnostic Equipment Design progress status</a:t>
            </a:r>
            <a:endParaRPr lang="en-GB" sz="2400" i="1" dirty="0">
              <a:solidFill>
                <a:srgbClr val="0070C0"/>
              </a:solidFill>
              <a:latin typeface="Century Gothic" panose="020B0502020202020204" pitchFamily="34" charset="0"/>
            </a:endParaRPr>
          </a:p>
        </p:txBody>
      </p:sp>
      <p:sp>
        <p:nvSpPr>
          <p:cNvPr id="5" name="Text Placeholder 4">
            <a:extLst>
              <a:ext uri="{FF2B5EF4-FFF2-40B4-BE49-F238E27FC236}">
                <a16:creationId xmlns:a16="http://schemas.microsoft.com/office/drawing/2014/main" xmlns="" id="{FA09089E-D9E3-A6BD-4318-465B85877629}"/>
              </a:ext>
            </a:extLst>
          </p:cNvPr>
          <p:cNvSpPr txBox="1">
            <a:spLocks/>
          </p:cNvSpPr>
          <p:nvPr/>
        </p:nvSpPr>
        <p:spPr>
          <a:xfrm>
            <a:off x="6331827" y="2288680"/>
            <a:ext cx="2621040" cy="430887"/>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it-IT" sz="1100" i="1" dirty="0" smtClean="0">
                <a:solidFill>
                  <a:srgbClr val="0070C0"/>
                </a:solidFill>
                <a:latin typeface="Century Gothic" panose="020B0502020202020204" pitchFamily="34" charset="0"/>
              </a:rPr>
              <a:t>KFE-ENEA meeting</a:t>
            </a:r>
          </a:p>
          <a:p>
            <a:pPr marL="0" indent="0" algn="ctr">
              <a:lnSpc>
                <a:spcPct val="100000"/>
              </a:lnSpc>
              <a:spcBef>
                <a:spcPts val="0"/>
              </a:spcBef>
              <a:buNone/>
            </a:pPr>
            <a:endParaRPr lang="en-US" sz="1100" i="1" dirty="0">
              <a:solidFill>
                <a:srgbClr val="0070C0"/>
              </a:solidFill>
              <a:latin typeface="Century Gothic" panose="020B0502020202020204" pitchFamily="34" charset="0"/>
            </a:endParaRPr>
          </a:p>
        </p:txBody>
      </p:sp>
    </p:spTree>
    <p:extLst>
      <p:ext uri="{BB962C8B-B14F-4D97-AF65-F5344CB8AC3E}">
        <p14:creationId xmlns:p14="http://schemas.microsoft.com/office/powerpoint/2010/main" val="3291049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C6CD82-4F05-B49F-0D58-394F01813E75}"/>
              </a:ext>
            </a:extLst>
          </p:cNvPr>
          <p:cNvSpPr>
            <a:spLocks noGrp="1"/>
          </p:cNvSpPr>
          <p:nvPr>
            <p:ph type="title"/>
          </p:nvPr>
        </p:nvSpPr>
        <p:spPr>
          <a:xfrm>
            <a:off x="0" y="29915"/>
            <a:ext cx="8316686" cy="654484"/>
          </a:xfrm>
          <a:solidFill>
            <a:schemeClr val="accent1">
              <a:lumMod val="75000"/>
            </a:schemeClr>
          </a:solidFill>
        </p:spPr>
        <p:txBody>
          <a:bodyPr>
            <a:normAutofit/>
          </a:bodyPr>
          <a:lstStyle/>
          <a:p>
            <a:r>
              <a:rPr lang="en-GB" sz="2800" dirty="0">
                <a:solidFill>
                  <a:schemeClr val="bg1"/>
                </a:solidFill>
                <a:latin typeface="Century Gothic" panose="020B0502020202020204" pitchFamily="34" charset="0"/>
              </a:rPr>
              <a:t>DTT </a:t>
            </a:r>
            <a:r>
              <a:rPr lang="en-GB" sz="2800" dirty="0" smtClean="0">
                <a:solidFill>
                  <a:schemeClr val="bg1"/>
                </a:solidFill>
                <a:latin typeface="Century Gothic" panose="020B0502020202020204" pitchFamily="34" charset="0"/>
              </a:rPr>
              <a:t>diagnostic environment</a:t>
            </a:r>
            <a:endParaRPr lang="en-GB" sz="2800" dirty="0">
              <a:solidFill>
                <a:schemeClr val="bg1"/>
              </a:solidFill>
              <a:latin typeface="Century Gothic" panose="020B0502020202020204" pitchFamily="34" charset="0"/>
            </a:endParaRPr>
          </a:p>
        </p:txBody>
      </p:sp>
      <p:sp>
        <p:nvSpPr>
          <p:cNvPr id="3" name="Slide Number Placeholder 2">
            <a:extLst>
              <a:ext uri="{FF2B5EF4-FFF2-40B4-BE49-F238E27FC236}">
                <a16:creationId xmlns:a16="http://schemas.microsoft.com/office/drawing/2014/main" xmlns="" id="{946F9DEA-DDB2-211F-C1FB-B61249672AD2}"/>
              </a:ext>
            </a:extLst>
          </p:cNvPr>
          <p:cNvSpPr>
            <a:spLocks noGrp="1"/>
          </p:cNvSpPr>
          <p:nvPr>
            <p:ph type="sldNum" sz="quarter" idx="4294967295"/>
          </p:nvPr>
        </p:nvSpPr>
        <p:spPr>
          <a:xfrm>
            <a:off x="6850147" y="4872468"/>
            <a:ext cx="2057400" cy="273844"/>
          </a:xfrm>
        </p:spPr>
        <p:txBody>
          <a:bodyPr/>
          <a:lstStyle/>
          <a:p>
            <a:fld id="{BA013763-FF4F-6447-94CE-4F6DA003092A}" type="slidenum">
              <a:rPr lang="it-IT" smtClean="0">
                <a:latin typeface="Century Gothic" panose="020B0502020202020204" pitchFamily="34" charset="0"/>
              </a:rPr>
              <a:pPr/>
              <a:t>3</a:t>
            </a:fld>
            <a:endParaRPr lang="it-IT" dirty="0">
              <a:latin typeface="Century Gothic" panose="020B0502020202020204" pitchFamily="34" charset="0"/>
            </a:endParaRPr>
          </a:p>
        </p:txBody>
      </p:sp>
      <p:sp>
        <p:nvSpPr>
          <p:cNvPr id="4" name="Rectangle 3">
            <a:extLst>
              <a:ext uri="{FF2B5EF4-FFF2-40B4-BE49-F238E27FC236}">
                <a16:creationId xmlns:a16="http://schemas.microsoft.com/office/drawing/2014/main" xmlns="" id="{1141EA92-F7D9-E973-3FF0-9F9A789D4C0E}"/>
              </a:ext>
            </a:extLst>
          </p:cNvPr>
          <p:cNvSpPr/>
          <p:nvPr/>
        </p:nvSpPr>
        <p:spPr>
          <a:xfrm>
            <a:off x="128701" y="3854260"/>
            <a:ext cx="8334813" cy="784830"/>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lgn="ctr">
              <a:spcBef>
                <a:spcPts val="600"/>
              </a:spcBef>
              <a:buClr>
                <a:srgbClr val="0070C0"/>
              </a:buClr>
            </a:pPr>
            <a:r>
              <a:rPr lang="en-GB" sz="16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Diagnostic </a:t>
            </a:r>
            <a:r>
              <a:rPr lang="en-GB" sz="1600" b="1" i="1" dirty="0">
                <a:solidFill>
                  <a:srgbClr val="00B050"/>
                </a:solidFill>
                <a:latin typeface="Century Gothic" panose="020B0502020202020204" pitchFamily="34" charset="0"/>
                <a:ea typeface="Verdana" panose="020B0604030504040204" pitchFamily="34" charset="0"/>
                <a:cs typeface="Verdana" panose="020B0604030504040204" pitchFamily="34" charset="0"/>
              </a:rPr>
              <a:t>integration</a:t>
            </a:r>
            <a:r>
              <a:rPr lang="en-GB" sz="16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 activities and interface issues are </a:t>
            </a:r>
            <a:r>
              <a:rPr lang="en-GB" sz="1600" b="1" i="1"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rPr>
              <a:t>demanding </a:t>
            </a:r>
            <a:r>
              <a:rPr lang="en-GB" sz="1600" b="1" i="1" dirty="0">
                <a:solidFill>
                  <a:srgbClr val="0070C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a:t>
            </a:r>
            <a:endParaRPr lang="en-GB" sz="1600" b="1" i="1" dirty="0">
              <a:solidFill>
                <a:schemeClr val="tx1"/>
              </a:solidFill>
              <a:latin typeface="Century Gothic" panose="020B0502020202020204" pitchFamily="34" charset="0"/>
              <a:ea typeface="Verdana" panose="020B0604030504040204" pitchFamily="34" charset="0"/>
              <a:cs typeface="Verdana" panose="020B0604030504040204" pitchFamily="34" charset="0"/>
            </a:endParaRPr>
          </a:p>
          <a:p>
            <a:pPr marL="252900" indent="-342900">
              <a:spcBef>
                <a:spcPts val="600"/>
              </a:spcBef>
              <a:buClr>
                <a:srgbClr val="0070C0"/>
              </a:buClr>
              <a:buFont typeface="Wingdings" pitchFamily="2" charset="2"/>
              <a:buChar char="q"/>
            </a:pPr>
            <a:r>
              <a:rPr lang="en-GB" sz="1200" b="1" i="1"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rPr>
              <a:t>integration </a:t>
            </a:r>
            <a:r>
              <a:rPr lang="en-GB" sz="12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effort must include </a:t>
            </a: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rPr>
              <a:t>both PHASE 1 and PHASE 2 </a:t>
            </a:r>
            <a:r>
              <a:rPr lang="en-GB" sz="1200" i="1" dirty="0">
                <a:solidFill>
                  <a:schemeClr val="tx2"/>
                </a:solidFill>
                <a:latin typeface="Century Gothic" panose="020B0502020202020204" pitchFamily="34" charset="0"/>
                <a:ea typeface="Verdana" panose="020B0604030504040204" pitchFamily="34" charset="0"/>
                <a:cs typeface="Verdana" panose="020B0604030504040204" pitchFamily="34" charset="0"/>
              </a:rPr>
              <a:t>d</a:t>
            </a:r>
            <a:r>
              <a:rPr lang="en-GB" sz="1200" i="1" dirty="0" smtClean="0">
                <a:solidFill>
                  <a:schemeClr val="tx2"/>
                </a:solidFill>
                <a:latin typeface="Century Gothic" panose="020B0502020202020204" pitchFamily="34" charset="0"/>
                <a:ea typeface="Verdana" panose="020B0604030504040204" pitchFamily="34" charset="0"/>
                <a:cs typeface="Verdana" panose="020B0604030504040204" pitchFamily="34" charset="0"/>
              </a:rPr>
              <a:t>iagnostic </a:t>
            </a:r>
            <a:r>
              <a:rPr lang="en-GB" sz="1200" i="1" dirty="0">
                <a:solidFill>
                  <a:schemeClr val="tx2"/>
                </a:solidFill>
                <a:latin typeface="Century Gothic" panose="020B0502020202020204" pitchFamily="34" charset="0"/>
                <a:ea typeface="Verdana" panose="020B0604030504040204" pitchFamily="34" charset="0"/>
                <a:cs typeface="Verdana" panose="020B0604030504040204" pitchFamily="34" charset="0"/>
              </a:rPr>
              <a:t>packages </a:t>
            </a:r>
            <a:r>
              <a:rPr lang="en-GB" sz="1200" i="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 (according to the </a:t>
            </a:r>
            <a:r>
              <a:rPr lang="en-GB" sz="1200" b="1" i="1"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scientific </a:t>
            </a:r>
            <a:r>
              <a:rPr lang="en-GB" sz="1200" b="1" i="1" dirty="0">
                <a:solidFill>
                  <a:srgbClr val="0070C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programs</a:t>
            </a:r>
            <a:r>
              <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a:t>
            </a:r>
            <a:endPar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xmlns="" id="{56AFCF85-2C96-E1AE-EFD0-6BF3D3FBB193}"/>
              </a:ext>
            </a:extLst>
          </p:cNvPr>
          <p:cNvSpPr/>
          <p:nvPr/>
        </p:nvSpPr>
        <p:spPr>
          <a:xfrm>
            <a:off x="90429" y="710396"/>
            <a:ext cx="8226258" cy="1354217"/>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spcBef>
                <a:spcPts val="300"/>
              </a:spcBef>
              <a:buClr>
                <a:srgbClr val="0070C0"/>
              </a:buClr>
            </a:pPr>
            <a:r>
              <a:rPr lang="en-GB" sz="16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DTT is</a:t>
            </a:r>
            <a:r>
              <a:rPr lang="en-GB" sz="1600" dirty="0">
                <a:solidFill>
                  <a:schemeClr val="tx1"/>
                </a:solidFill>
                <a:latin typeface="Century Gothic" panose="020B0502020202020204" pitchFamily="34" charset="0"/>
                <a:ea typeface="Verdana" panose="020B0604030504040204" pitchFamily="34" charset="0"/>
                <a:cs typeface="Verdana" panose="020B0604030504040204" pitchFamily="34" charset="0"/>
              </a:rPr>
              <a:t>:</a:t>
            </a:r>
          </a:p>
          <a:p>
            <a:pPr marL="236250" lvl="1" indent="-342900">
              <a:spcBef>
                <a:spcPts val="300"/>
              </a:spcBef>
              <a:buClr>
                <a:srgbClr val="0070C0"/>
              </a:buClr>
              <a:buFont typeface="Wingdings" pitchFamily="2" charset="2"/>
              <a:buChar char="q"/>
            </a:pP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a </a:t>
            </a:r>
            <a:r>
              <a:rPr lang="en-GB" sz="1400" b="1" i="1" dirty="0" smtClean="0">
                <a:solidFill>
                  <a:schemeClr val="accent6"/>
                </a:solidFill>
                <a:latin typeface="Century Gothic" panose="020B0502020202020204" pitchFamily="34" charset="0"/>
                <a:ea typeface="Verdana" panose="020B0604030504040204" pitchFamily="34" charset="0"/>
                <a:cs typeface="Verdana" panose="020B0604030504040204" pitchFamily="34" charset="0"/>
              </a:rPr>
              <a:t>compact,</a:t>
            </a:r>
            <a:r>
              <a:rPr lang="en-GB" sz="1400" i="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r>
              <a:rPr lang="en-GB" sz="1400" b="1" i="1" dirty="0" smtClean="0">
                <a:solidFill>
                  <a:srgbClr val="FF0000"/>
                </a:solidFill>
                <a:latin typeface="Century Gothic" panose="020B0502020202020204" pitchFamily="34" charset="0"/>
                <a:ea typeface="Verdana" panose="020B0604030504040204" pitchFamily="34" charset="0"/>
                <a:cs typeface="Verdana" panose="020B0604030504040204" pitchFamily="34" charset="0"/>
              </a:rPr>
              <a:t>superconducting</a:t>
            </a:r>
            <a:r>
              <a:rPr lang="en-GB" sz="1400" i="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machine;</a:t>
            </a:r>
          </a:p>
          <a:p>
            <a:pPr marL="236250" lvl="1" indent="-342900">
              <a:spcBef>
                <a:spcPts val="300"/>
              </a:spcBef>
              <a:buClr>
                <a:srgbClr val="0070C0"/>
              </a:buClr>
              <a:buFont typeface="Wingdings" pitchFamily="2" charset="2"/>
              <a:buChar char="q"/>
            </a:pPr>
            <a:r>
              <a:rPr lang="en-GB" sz="14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with a </a:t>
            </a:r>
            <a:r>
              <a:rPr lang="en-GB" sz="1400" i="1" dirty="0">
                <a:solidFill>
                  <a:srgbClr val="FF0000"/>
                </a:solidFill>
                <a:latin typeface="Century Gothic" panose="020B0502020202020204" pitchFamily="34" charset="0"/>
                <a:ea typeface="Verdana" panose="020B0604030504040204" pitchFamily="34" charset="0"/>
                <a:cs typeface="Verdana" panose="020B0604030504040204" pitchFamily="34" charset="0"/>
              </a:rPr>
              <a:t>substantial amount of external heating power </a:t>
            </a:r>
            <a:r>
              <a:rPr lang="en-GB" sz="14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(up to 45MW);</a:t>
            </a:r>
          </a:p>
          <a:p>
            <a:pPr marL="236250" lvl="1" indent="-342900">
              <a:spcBef>
                <a:spcPts val="300"/>
              </a:spcBef>
              <a:buClr>
                <a:srgbClr val="0070C0"/>
              </a:buClr>
              <a:buFont typeface="Wingdings" pitchFamily="2" charset="2"/>
              <a:buChar char="q"/>
            </a:pP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equipped with </a:t>
            </a:r>
            <a:r>
              <a:rPr lang="en-GB" sz="1400" i="1" dirty="0">
                <a:solidFill>
                  <a:srgbClr val="FF0000"/>
                </a:solidFill>
                <a:latin typeface="Century Gothic" panose="020B0502020202020204" pitchFamily="34" charset="0"/>
                <a:ea typeface="Verdana" panose="020B0604030504040204" pitchFamily="34" charset="0"/>
                <a:cs typeface="Verdana" panose="020B0604030504040204" pitchFamily="34" charset="0"/>
              </a:rPr>
              <a:t>actively cooled components</a:t>
            </a: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a:t>
            </a:r>
          </a:p>
          <a:p>
            <a:pPr marL="236250" lvl="1" indent="-342900">
              <a:spcBef>
                <a:spcPts val="300"/>
              </a:spcBef>
              <a:buClr>
                <a:srgbClr val="0070C0"/>
              </a:buClr>
              <a:buFont typeface="Wingdings" pitchFamily="2" charset="2"/>
              <a:buChar char="q"/>
            </a:pPr>
            <a:r>
              <a:rPr lang="en-GB" sz="14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intensive </a:t>
            </a:r>
            <a:r>
              <a:rPr lang="en-GB" sz="1400" i="1" dirty="0">
                <a:solidFill>
                  <a:srgbClr val="FF0000"/>
                </a:solidFill>
                <a:latin typeface="Century Gothic" panose="020B0502020202020204" pitchFamily="34" charset="0"/>
                <a:ea typeface="Verdana" panose="020B0604030504040204" pitchFamily="34" charset="0"/>
                <a:cs typeface="Verdana" panose="020B0604030504040204" pitchFamily="34" charset="0"/>
              </a:rPr>
              <a:t>remote handling </a:t>
            </a:r>
            <a:r>
              <a:rPr lang="en-GB" sz="14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is required</a:t>
            </a:r>
            <a:r>
              <a:rPr lang="en-GB" sz="1200" i="1"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rPr>
              <a:t>.</a:t>
            </a:r>
          </a:p>
        </p:txBody>
      </p:sp>
      <p:sp>
        <p:nvSpPr>
          <p:cNvPr id="6" name="Rectangle 5">
            <a:extLst>
              <a:ext uri="{FF2B5EF4-FFF2-40B4-BE49-F238E27FC236}">
                <a16:creationId xmlns:a16="http://schemas.microsoft.com/office/drawing/2014/main" xmlns="" id="{576F7992-F84D-B26C-A3A7-3305DB5CAF7C}"/>
              </a:ext>
            </a:extLst>
          </p:cNvPr>
          <p:cNvSpPr/>
          <p:nvPr/>
        </p:nvSpPr>
        <p:spPr>
          <a:xfrm>
            <a:off x="90429" y="2127474"/>
            <a:ext cx="7909509" cy="1723549"/>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0" lvl="1" algn="ctr">
              <a:buClr>
                <a:srgbClr val="0070C0"/>
              </a:buClr>
              <a:buSzPct val="120000"/>
            </a:pPr>
            <a:r>
              <a:rPr lang="en-GB" sz="16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Design of </a:t>
            </a:r>
            <a:r>
              <a:rPr lang="en-GB" sz="1600" b="1" i="1" dirty="0">
                <a:solidFill>
                  <a:srgbClr val="FF0000"/>
                </a:solidFill>
                <a:latin typeface="Century Gothic" panose="020B0502020202020204" pitchFamily="34" charset="0"/>
                <a:ea typeface="Verdana" panose="020B0604030504040204" pitchFamily="34" charset="0"/>
                <a:cs typeface="Verdana" panose="020B0604030504040204" pitchFamily="34" charset="0"/>
              </a:rPr>
              <a:t>IN-Vessel diagnostic </a:t>
            </a:r>
            <a:r>
              <a:rPr lang="en-US" sz="1600" b="1" i="1" dirty="0">
                <a:solidFill>
                  <a:srgbClr val="FF0000"/>
                </a:solidFill>
                <a:latin typeface="Century Gothic" panose="020B0502020202020204" pitchFamily="34" charset="0"/>
                <a:ea typeface="Verdana" panose="020B0604030504040204" pitchFamily="34" charset="0"/>
                <a:cs typeface="Verdana" panose="020B0604030504040204" pitchFamily="34" charset="0"/>
              </a:rPr>
              <a:t>l</a:t>
            </a:r>
            <a:r>
              <a:rPr lang="en-GB" sz="1600" b="1" i="1" dirty="0">
                <a:solidFill>
                  <a:srgbClr val="FF0000"/>
                </a:solidFill>
                <a:latin typeface="Century Gothic" panose="020B0502020202020204" pitchFamily="34" charset="0"/>
                <a:ea typeface="Verdana" panose="020B0604030504040204" pitchFamily="34" charset="0"/>
                <a:cs typeface="Verdana" panose="020B0604030504040204" pitchFamily="34" charset="0"/>
              </a:rPr>
              <a:t>ay-out </a:t>
            </a:r>
            <a:r>
              <a:rPr lang="en-GB" sz="1600" b="1" i="1" dirty="0">
                <a:solidFill>
                  <a:srgbClr val="7030A0"/>
                </a:solidFill>
                <a:latin typeface="Century Gothic" panose="020B0502020202020204" pitchFamily="34" charset="0"/>
                <a:ea typeface="Verdana" panose="020B0604030504040204" pitchFamily="34" charset="0"/>
                <a:cs typeface="Verdana" panose="020B0604030504040204" pitchFamily="34" charset="0"/>
              </a:rPr>
              <a:t>and cables routing </a:t>
            </a:r>
            <a:endParaRPr lang="en-GB" sz="1600" b="1" i="1" dirty="0" smtClean="0">
              <a:solidFill>
                <a:srgbClr val="7030A0"/>
              </a:solidFill>
              <a:latin typeface="Century Gothic" panose="020B0502020202020204" pitchFamily="34" charset="0"/>
              <a:ea typeface="Verdana" panose="020B0604030504040204" pitchFamily="34" charset="0"/>
              <a:cs typeface="Verdana" panose="020B0604030504040204" pitchFamily="34" charset="0"/>
            </a:endParaRPr>
          </a:p>
          <a:p>
            <a:pPr marL="0" lvl="1" algn="ctr">
              <a:buClr>
                <a:srgbClr val="0070C0"/>
              </a:buClr>
              <a:buSzPct val="120000"/>
            </a:pPr>
            <a:r>
              <a:rPr lang="en-GB" sz="1600" b="1" i="1"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rPr>
              <a:t>are </a:t>
            </a:r>
            <a:r>
              <a:rPr lang="en-GB" sz="16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particularly challenging </a:t>
            </a:r>
            <a:r>
              <a:rPr lang="en-GB" sz="1600" b="1" i="1" dirty="0">
                <a:solidFill>
                  <a:srgbClr val="0070C0"/>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a:t>
            </a:r>
            <a:endParaRPr lang="en-GB" sz="1600" b="1" i="1" dirty="0">
              <a:solidFill>
                <a:srgbClr val="0070C0"/>
              </a:solidFill>
              <a:latin typeface="Century Gothic" panose="020B0502020202020204" pitchFamily="34" charset="0"/>
              <a:ea typeface="Verdana" panose="020B0604030504040204" pitchFamily="34" charset="0"/>
              <a:cs typeface="Verdana" panose="020B0604030504040204" pitchFamily="34" charset="0"/>
            </a:endParaRPr>
          </a:p>
          <a:p>
            <a:pPr marL="137700" lvl="1" indent="-342900">
              <a:buClr>
                <a:srgbClr val="0070C0"/>
              </a:buClr>
              <a:buSzPct val="100000"/>
              <a:buFont typeface="+mj-lt"/>
              <a:buAutoNum type="arabicPeriod"/>
            </a:pPr>
            <a:r>
              <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Compatibility with very </a:t>
            </a:r>
            <a:r>
              <a:rPr lang="en-GB" sz="1200" b="1" i="1" dirty="0">
                <a:solidFill>
                  <a:srgbClr val="FF0000"/>
                </a:solidFill>
                <a:latin typeface="Century Gothic" panose="020B0502020202020204" pitchFamily="34" charset="0"/>
                <a:ea typeface="Verdana" panose="020B0604030504040204" pitchFamily="34" charset="0"/>
                <a:cs typeface="Verdana" panose="020B0604030504040204" pitchFamily="34" charset="0"/>
              </a:rPr>
              <a:t>narrow space </a:t>
            </a:r>
            <a:r>
              <a:rPr lang="en-GB" sz="1200" b="1" i="1" dirty="0" smtClean="0">
                <a:solidFill>
                  <a:srgbClr val="00B050"/>
                </a:solidFill>
                <a:latin typeface="Century Gothic" panose="020B0502020202020204" pitchFamily="34" charset="0"/>
                <a:ea typeface="Verdana" panose="020B0604030504040204" pitchFamily="34" charset="0"/>
                <a:cs typeface="Verdana" panose="020B0604030504040204" pitchFamily="34" charset="0"/>
              </a:rPr>
              <a:t>(</a:t>
            </a:r>
            <a:r>
              <a:rPr lang="en-GB" sz="1200" b="1" i="1" dirty="0" smtClean="0">
                <a:solidFill>
                  <a:schemeClr val="accent6"/>
                </a:solidFill>
                <a:latin typeface="Century Gothic" panose="020B0502020202020204" pitchFamily="34" charset="0"/>
                <a:ea typeface="Verdana" panose="020B0604030504040204" pitchFamily="34" charset="0"/>
                <a:cs typeface="Verdana" panose="020B0604030504040204" pitchFamily="34" charset="0"/>
              </a:rPr>
              <a:t>compact) </a:t>
            </a:r>
            <a:r>
              <a:rPr lang="en-GB" sz="1200" i="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between </a:t>
            </a:r>
            <a:r>
              <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First Wall or Divertor Cassette and Vacuum Vessel</a:t>
            </a:r>
          </a:p>
          <a:p>
            <a:pPr marL="137700" lvl="1" indent="-342900">
              <a:buClr>
                <a:srgbClr val="0070C0"/>
              </a:buClr>
              <a:buSzPct val="100000"/>
              <a:buFont typeface="+mj-lt"/>
              <a:buAutoNum type="arabicPeriod"/>
            </a:pPr>
            <a:r>
              <a:rPr lang="en-GB" sz="1200" i="1" dirty="0" smtClean="0">
                <a:solidFill>
                  <a:srgbClr val="0070C0"/>
                </a:solidFill>
                <a:latin typeface="Century Gothic" panose="020B0502020202020204" pitchFamily="34" charset="0"/>
                <a:ea typeface="Verdana" panose="020B0604030504040204" pitchFamily="34" charset="0"/>
                <a:cs typeface="Verdana" panose="020B0604030504040204" pitchFamily="34" charset="0"/>
              </a:rPr>
              <a:t>Withstand</a:t>
            </a:r>
            <a:r>
              <a:rPr lang="en-GB" sz="1200" i="1" dirty="0">
                <a:solidFill>
                  <a:srgbClr val="0070C0"/>
                </a:solidFill>
                <a:latin typeface="Century Gothic" panose="020B0502020202020204" pitchFamily="34" charset="0"/>
                <a:ea typeface="Verdana" panose="020B0604030504040204" pitchFamily="34" charset="0"/>
                <a:cs typeface="Verdana" panose="020B0604030504040204" pitchFamily="34" charset="0"/>
              </a:rPr>
              <a:t>: </a:t>
            </a:r>
            <a:r>
              <a:rPr lang="en-GB" sz="1200" b="1" i="1" dirty="0">
                <a:solidFill>
                  <a:schemeClr val="accent6">
                    <a:lumMod val="75000"/>
                  </a:schemeClr>
                </a:solidFill>
                <a:latin typeface="Century Gothic" panose="020B0502020202020204" pitchFamily="34" charset="0"/>
                <a:ea typeface="Verdana" panose="020B0604030504040204" pitchFamily="34" charset="0"/>
                <a:cs typeface="Verdana" panose="020B0604030504040204" pitchFamily="34" charset="0"/>
              </a:rPr>
              <a:t>Thermal load </a:t>
            </a:r>
            <a:r>
              <a:rPr lang="en-GB" sz="1200" b="1" i="1" dirty="0" smtClean="0">
                <a:solidFill>
                  <a:schemeClr val="accent6">
                    <a:lumMod val="75000"/>
                  </a:schemeClr>
                </a:solidFill>
                <a:latin typeface="Century Gothic" panose="020B0502020202020204" pitchFamily="34" charset="0"/>
                <a:ea typeface="Verdana" panose="020B0604030504040204" pitchFamily="34" charset="0"/>
                <a:cs typeface="Verdana" panose="020B0604030504040204" pitchFamily="34" charset="0"/>
              </a:rPr>
              <a:t>during </a:t>
            </a:r>
            <a:r>
              <a:rPr lang="en-GB" sz="1200" b="1" i="1" dirty="0">
                <a:solidFill>
                  <a:schemeClr val="accent6">
                    <a:lumMod val="75000"/>
                  </a:schemeClr>
                </a:solidFill>
                <a:latin typeface="Century Gothic" panose="020B0502020202020204" pitchFamily="34" charset="0"/>
                <a:ea typeface="Verdana" panose="020B0604030504040204" pitchFamily="34" charset="0"/>
                <a:cs typeface="Verdana" panose="020B0604030504040204" pitchFamily="34" charset="0"/>
              </a:rPr>
              <a:t>plasma </a:t>
            </a:r>
            <a:r>
              <a:rPr lang="en-GB" sz="1200" b="1" i="1" dirty="0" smtClean="0">
                <a:solidFill>
                  <a:schemeClr val="accent6">
                    <a:lumMod val="75000"/>
                  </a:schemeClr>
                </a:solidFill>
                <a:latin typeface="Century Gothic" panose="020B0502020202020204" pitchFamily="34" charset="0"/>
                <a:ea typeface="Verdana" panose="020B0604030504040204" pitchFamily="34" charset="0"/>
                <a:cs typeface="Verdana" panose="020B0604030504040204" pitchFamily="34" charset="0"/>
              </a:rPr>
              <a:t>operations </a:t>
            </a:r>
            <a:r>
              <a:rPr lang="en-GB" sz="1200" i="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and high temperatures during baking operations, low cryogenic temperatures </a:t>
            </a:r>
            <a:r>
              <a:rPr lang="en-GB" sz="1200" i="1" dirty="0" smtClean="0">
                <a:solidFill>
                  <a:srgbClr val="FF0000"/>
                </a:solidFill>
                <a:latin typeface="Century Gothic" panose="020B0502020202020204" pitchFamily="34" charset="0"/>
                <a:ea typeface="Verdana" panose="020B0604030504040204" pitchFamily="34" charset="0"/>
                <a:cs typeface="Verdana" panose="020B0604030504040204" pitchFamily="34" charset="0"/>
              </a:rPr>
              <a:t>(</a:t>
            </a:r>
            <a:r>
              <a:rPr lang="en-GB" sz="1200" b="1" i="1" dirty="0" smtClean="0">
                <a:solidFill>
                  <a:srgbClr val="FF0000"/>
                </a:solidFill>
                <a:latin typeface="Century Gothic" panose="020B0502020202020204" pitchFamily="34" charset="0"/>
                <a:ea typeface="Verdana" panose="020B0604030504040204" pitchFamily="34" charset="0"/>
                <a:cs typeface="Verdana" panose="020B0604030504040204" pitchFamily="34" charset="0"/>
              </a:rPr>
              <a:t>superconducting) </a:t>
            </a:r>
          </a:p>
          <a:p>
            <a:pPr marL="137700" lvl="1" indent="-342900">
              <a:buClr>
                <a:srgbClr val="0070C0"/>
              </a:buClr>
              <a:buSzPct val="100000"/>
              <a:buFont typeface="+mj-lt"/>
              <a:buAutoNum type="arabicPeriod"/>
            </a:pPr>
            <a:r>
              <a:rPr lang="en-GB" sz="1400" b="1" i="1" dirty="0" smtClean="0">
                <a:solidFill>
                  <a:schemeClr val="accent2"/>
                </a:solidFill>
                <a:latin typeface="Century Gothic" panose="020B0502020202020204" pitchFamily="34" charset="0"/>
                <a:ea typeface="Verdana" panose="020B0604030504040204" pitchFamily="34" charset="0"/>
                <a:cs typeface="Verdana" panose="020B0604030504040204" pitchFamily="34" charset="0"/>
              </a:rPr>
              <a:t>High </a:t>
            </a:r>
            <a:r>
              <a:rPr lang="en-GB" sz="1400" b="1" i="1" dirty="0">
                <a:solidFill>
                  <a:schemeClr val="accent2"/>
                </a:solidFill>
                <a:latin typeface="Century Gothic" panose="020B0502020202020204" pitchFamily="34" charset="0"/>
                <a:ea typeface="Verdana" panose="020B0604030504040204" pitchFamily="34" charset="0"/>
                <a:cs typeface="Verdana" panose="020B0604030504040204" pitchFamily="34" charset="0"/>
              </a:rPr>
              <a:t>level of neutron flux </a:t>
            </a:r>
            <a:r>
              <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and </a:t>
            </a:r>
            <a:r>
              <a:rPr lang="en-GB" sz="1200" i="1" dirty="0" err="1" smtClean="0">
                <a:solidFill>
                  <a:schemeClr val="tx1"/>
                </a:solidFill>
                <a:latin typeface="Century Gothic" panose="020B0502020202020204" pitchFamily="34" charset="0"/>
                <a:ea typeface="Verdana" panose="020B0604030504040204" pitchFamily="34" charset="0"/>
                <a:cs typeface="Verdana" panose="020B0604030504040204" pitchFamily="34" charset="0"/>
              </a:rPr>
              <a:t>fluence</a:t>
            </a:r>
            <a:r>
              <a:rPr lang="en-GB" sz="1200" i="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 </a:t>
            </a:r>
          </a:p>
          <a:p>
            <a:pPr marL="137700" lvl="1" indent="-342900">
              <a:buClr>
                <a:srgbClr val="0070C0"/>
              </a:buClr>
              <a:buSzPct val="100000"/>
              <a:buFont typeface="+mj-lt"/>
              <a:buAutoNum type="arabicPeriod"/>
            </a:pPr>
            <a:r>
              <a:rPr lang="en-GB" sz="1200" b="1" i="1" dirty="0" smtClean="0">
                <a:solidFill>
                  <a:srgbClr val="7030A0"/>
                </a:solidFill>
                <a:latin typeface="Century Gothic" panose="020B0502020202020204" pitchFamily="34" charset="0"/>
                <a:ea typeface="Verdana" panose="020B0604030504040204" pitchFamily="34" charset="0"/>
                <a:cs typeface="Verdana" panose="020B0604030504040204" pitchFamily="34" charset="0"/>
              </a:rPr>
              <a:t>EC stray </a:t>
            </a:r>
            <a:r>
              <a:rPr lang="en-GB" sz="1200" i="1" dirty="0" smtClean="0">
                <a:solidFill>
                  <a:schemeClr val="tx1"/>
                </a:solidFill>
                <a:latin typeface="Century Gothic" panose="020B0502020202020204" pitchFamily="34" charset="0"/>
                <a:ea typeface="Verdana" panose="020B0604030504040204" pitchFamily="34" charset="0"/>
                <a:cs typeface="Verdana" panose="020B0604030504040204" pitchFamily="34" charset="0"/>
              </a:rPr>
              <a:t>radiation</a:t>
            </a:r>
            <a:endPar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endParaRPr>
          </a:p>
        </p:txBody>
      </p:sp>
      <p:sp>
        <p:nvSpPr>
          <p:cNvPr id="7" name="Rettangolo 6"/>
          <p:cNvSpPr/>
          <p:nvPr/>
        </p:nvSpPr>
        <p:spPr>
          <a:xfrm>
            <a:off x="-1" y="4766119"/>
            <a:ext cx="7060019" cy="400110"/>
          </a:xfrm>
          <a:prstGeom prst="rect">
            <a:avLst/>
          </a:prstGeom>
          <a:solidFill>
            <a:schemeClr val="bg1"/>
          </a:solidFill>
        </p:spPr>
        <p:txBody>
          <a:bodyPr wrap="square">
            <a:spAutoFit/>
          </a:bodyPr>
          <a:lstStyle/>
          <a:p>
            <a:r>
              <a:rPr lang="it-IT" sz="1000" dirty="0">
                <a:solidFill>
                  <a:schemeClr val="accent6"/>
                </a:solidFill>
              </a:rPr>
              <a:t>Marco Ciotti- KFE-ENEA Meeting- </a:t>
            </a:r>
            <a:r>
              <a:rPr lang="it-IT" sz="1000" dirty="0" smtClean="0">
                <a:solidFill>
                  <a:schemeClr val="accent6"/>
                </a:solidFill>
              </a:rPr>
              <a:t>28-11-2024</a:t>
            </a:r>
          </a:p>
          <a:p>
            <a:endParaRPr lang="it-IT" sz="1000" dirty="0">
              <a:solidFill>
                <a:schemeClr val="accent6"/>
              </a:solidFill>
            </a:endParaRPr>
          </a:p>
        </p:txBody>
      </p:sp>
    </p:spTree>
    <p:extLst>
      <p:ext uri="{BB962C8B-B14F-4D97-AF65-F5344CB8AC3E}">
        <p14:creationId xmlns:p14="http://schemas.microsoft.com/office/powerpoint/2010/main" val="2013901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20BB019-E18E-04CB-1D22-8FCD321FD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xmlns="" id="{6B93481C-8233-943B-77C9-B55DEF2DE708}"/>
              </a:ext>
            </a:extLst>
          </p:cNvPr>
          <p:cNvSpPr>
            <a:spLocks noGrp="1"/>
          </p:cNvSpPr>
          <p:nvPr>
            <p:ph type="title"/>
          </p:nvPr>
        </p:nvSpPr>
        <p:spPr/>
        <p:txBody>
          <a:bodyPr vert="horz" lIns="91440" tIns="45720" rIns="91440" bIns="45720" rtlCol="0" anchor="t">
            <a:normAutofit/>
          </a:bodyPr>
          <a:lstStyle/>
          <a:p>
            <a:pPr>
              <a:spcBef>
                <a:spcPts val="1500"/>
              </a:spcBef>
            </a:pPr>
            <a:r>
              <a:rPr lang="en-GB" sz="1800" i="1" dirty="0">
                <a:latin typeface="Century Gothic" panose="020B0502020202020204" pitchFamily="34" charset="0"/>
                <a:ea typeface="Segoe UI Historic" panose="020B0502040204020203" pitchFamily="34" charset="0"/>
                <a:cs typeface="Segoe UI Historic" panose="020B0502040204020203" pitchFamily="34" charset="0"/>
              </a:rPr>
              <a:t>DTT diagnostic equipment strategy</a:t>
            </a:r>
          </a:p>
        </p:txBody>
      </p:sp>
      <p:sp>
        <p:nvSpPr>
          <p:cNvPr id="3" name="Slide Number Placeholder 2">
            <a:extLst>
              <a:ext uri="{FF2B5EF4-FFF2-40B4-BE49-F238E27FC236}">
                <a16:creationId xmlns:a16="http://schemas.microsoft.com/office/drawing/2014/main" xmlns="" id="{46870CCE-71CA-7EB6-8C72-5B304E3502A1}"/>
              </a:ext>
            </a:extLst>
          </p:cNvPr>
          <p:cNvSpPr>
            <a:spLocks noGrp="1"/>
          </p:cNvSpPr>
          <p:nvPr>
            <p:ph type="sldNum" sz="quarter" idx="4294967295"/>
          </p:nvPr>
        </p:nvSpPr>
        <p:spPr>
          <a:xfrm>
            <a:off x="6850147" y="4872468"/>
            <a:ext cx="2057400" cy="273844"/>
          </a:xfrm>
        </p:spPr>
        <p:txBody>
          <a:bodyPr/>
          <a:lstStyle/>
          <a:p>
            <a:fld id="{BA013763-FF4F-6447-94CE-4F6DA003092A}" type="slidenum">
              <a:rPr lang="it-IT" smtClean="0">
                <a:latin typeface="Century Gothic" panose="020B0502020202020204" pitchFamily="34" charset="0"/>
              </a:rPr>
              <a:pPr/>
              <a:t>4</a:t>
            </a:fld>
            <a:endParaRPr lang="it-IT" dirty="0">
              <a:latin typeface="Century Gothic" panose="020B0502020202020204" pitchFamily="34" charset="0"/>
            </a:endParaRPr>
          </a:p>
        </p:txBody>
      </p:sp>
      <p:graphicFrame>
        <p:nvGraphicFramePr>
          <p:cNvPr id="5" name="Table 4">
            <a:extLst>
              <a:ext uri="{FF2B5EF4-FFF2-40B4-BE49-F238E27FC236}">
                <a16:creationId xmlns:a16="http://schemas.microsoft.com/office/drawing/2014/main" xmlns="" id="{49B65C53-07F2-BD10-B7CE-DF1842B8568B}"/>
              </a:ext>
            </a:extLst>
          </p:cNvPr>
          <p:cNvGraphicFramePr>
            <a:graphicFrameLocks noGrp="1"/>
          </p:cNvGraphicFramePr>
          <p:nvPr>
            <p:extLst>
              <p:ext uri="{D42A27DB-BD31-4B8C-83A1-F6EECF244321}">
                <p14:modId xmlns:p14="http://schemas.microsoft.com/office/powerpoint/2010/main" val="684158138"/>
              </p:ext>
            </p:extLst>
          </p:nvPr>
        </p:nvGraphicFramePr>
        <p:xfrm>
          <a:off x="87436" y="433401"/>
          <a:ext cx="7123988" cy="4496365"/>
        </p:xfrm>
        <a:graphic>
          <a:graphicData uri="http://schemas.openxmlformats.org/drawingml/2006/table">
            <a:tbl>
              <a:tblPr firstRow="1" firstCol="1" bandRow="1">
                <a:tableStyleId>{5940675A-B579-460E-94D1-54222C63F5DA}</a:tableStyleId>
              </a:tblPr>
              <a:tblGrid>
                <a:gridCol w="606314">
                  <a:extLst>
                    <a:ext uri="{9D8B030D-6E8A-4147-A177-3AD203B41FA5}">
                      <a16:colId xmlns:a16="http://schemas.microsoft.com/office/drawing/2014/main" xmlns="" val="13221363"/>
                    </a:ext>
                  </a:extLst>
                </a:gridCol>
                <a:gridCol w="2130659">
                  <a:extLst>
                    <a:ext uri="{9D8B030D-6E8A-4147-A177-3AD203B41FA5}">
                      <a16:colId xmlns:a16="http://schemas.microsoft.com/office/drawing/2014/main" xmlns="" val="3754931282"/>
                    </a:ext>
                  </a:extLst>
                </a:gridCol>
                <a:gridCol w="1283107">
                  <a:extLst>
                    <a:ext uri="{9D8B030D-6E8A-4147-A177-3AD203B41FA5}">
                      <a16:colId xmlns:a16="http://schemas.microsoft.com/office/drawing/2014/main" xmlns="" val="1022811781"/>
                    </a:ext>
                  </a:extLst>
                </a:gridCol>
                <a:gridCol w="1605159">
                  <a:extLst>
                    <a:ext uri="{9D8B030D-6E8A-4147-A177-3AD203B41FA5}">
                      <a16:colId xmlns:a16="http://schemas.microsoft.com/office/drawing/2014/main" xmlns="" val="3663127672"/>
                    </a:ext>
                  </a:extLst>
                </a:gridCol>
                <a:gridCol w="1498749">
                  <a:extLst>
                    <a:ext uri="{9D8B030D-6E8A-4147-A177-3AD203B41FA5}">
                      <a16:colId xmlns:a16="http://schemas.microsoft.com/office/drawing/2014/main" xmlns="" val="2193887614"/>
                    </a:ext>
                  </a:extLst>
                </a:gridCol>
              </a:tblGrid>
              <a:tr h="438586">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10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DTT – THM – DIA - WBS IV</a:t>
                      </a:r>
                      <a:endParaRPr lang="x-none" sz="110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40000"/>
                        <a:lumOff val="60000"/>
                      </a:schemeClr>
                    </a:solidFill>
                  </a:tcPr>
                </a:tc>
                <a:tc hMerge="1">
                  <a:txBody>
                    <a:bodyPr/>
                    <a:lstStyle/>
                    <a:p>
                      <a:endParaRPr dirty="0"/>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x-none" sz="110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Project Leader</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40000"/>
                        <a:lumOff val="60000"/>
                      </a:schemeClr>
                    </a:solidFill>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x-none" sz="1100" b="1" i="1" dirty="0">
                          <a:solidFill>
                            <a:srgbClr val="FF0000"/>
                          </a:solidFill>
                          <a:effectLst/>
                          <a:latin typeface="Century Gothic" panose="020B0502020202020204" pitchFamily="34" charset="0"/>
                          <a:ea typeface="Segoe UI Historic" panose="020B0502040204020203" pitchFamily="34" charset="0"/>
                          <a:cs typeface="Segoe UI Historic" panose="020B0502040204020203" pitchFamily="34" charset="0"/>
                        </a:rPr>
                        <a:t>2023 DTT Shareholder Services &amp; WPDIV-IDTT</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3">
                        <a:lumMod val="40000"/>
                        <a:lumOff val="60000"/>
                      </a:schemeClr>
                    </a:solidFill>
                  </a:tcPr>
                </a:tc>
                <a:tc hMerge="1">
                  <a:txBody>
                    <a:bodyPr/>
                    <a:lstStyle/>
                    <a:p>
                      <a:pPr algn="ctr">
                        <a:lnSpc>
                          <a:spcPct val="107000"/>
                        </a:lnSpc>
                      </a:pPr>
                      <a:endParaRPr lang="x-none" sz="1050" b="1" i="1"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696775934"/>
                  </a:ext>
                </a:extLst>
              </a:tr>
              <a:tr h="288819">
                <a:tc>
                  <a:txBody>
                    <a:bodyPr/>
                    <a:lstStyle/>
                    <a:p>
                      <a:pPr algn="ctr">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DTI</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Tomography and SXR imaging</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1050" b="1" i="1" dirty="0" err="1">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G.M.Apruzzese</a:t>
                      </a:r>
                      <a:endPar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ENEA</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INFN, RFX, CNR, UNIMIB, UNITOV </a:t>
                      </a:r>
                      <a:endPar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036561790"/>
                  </a:ext>
                </a:extLst>
              </a:tr>
              <a:tr h="288819">
                <a:tc>
                  <a:txBody>
                    <a:bodyPr/>
                    <a:lstStyle/>
                    <a:p>
                      <a:pPr algn="ctr">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DSP</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Active and Passive Spectroscopy</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F.Bombarda</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ENEA</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RFX, CNR, POLITO, UNIMIB </a:t>
                      </a:r>
                      <a:endPar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311238111"/>
                  </a:ext>
                </a:extLst>
              </a:tr>
              <a:tr h="323495">
                <a:tc>
                  <a:txBody>
                    <a:bodyPr/>
                    <a:lstStyle/>
                    <a:p>
                      <a:pPr algn="ctr">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DIP</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Interferometry and Polarimetry</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D.Fiorucci</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ENEA</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RFX, UNITOV </a:t>
                      </a:r>
                      <a:endPar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276517034"/>
                  </a:ext>
                </a:extLst>
              </a:tr>
              <a:tr h="288819">
                <a:tc>
                  <a:txBody>
                    <a:bodyPr/>
                    <a:lstStyle/>
                    <a:p>
                      <a:pPr algn="ctr">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DTS</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Thomson Scattering systems</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L.Giudicotti</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pPr>
                      <a:r>
                        <a:rPr lang="x-none" sz="1050" b="1" i="1" dirty="0">
                          <a:effectLst/>
                          <a:latin typeface="Century Gothic" panose="020B0502020202020204" pitchFamily="34" charset="0"/>
                          <a:ea typeface="Segoe UI Historic" panose="020B0502040204020203" pitchFamily="34" charset="0"/>
                          <a:cs typeface="Segoe UI Historic" panose="020B0502040204020203" pitchFamily="34" charset="0"/>
                        </a:rPr>
                        <a:t>RFX</a:t>
                      </a:r>
                      <a:r>
                        <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ENEA</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algn="ctr">
                        <a:lnSpc>
                          <a:spcPct val="107000"/>
                        </a:lnSpc>
                      </a:pP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286471844"/>
                  </a:ext>
                </a:extLst>
              </a:tr>
              <a:tr h="315238">
                <a:tc>
                  <a:txBody>
                    <a:bodyPr/>
                    <a:lstStyle/>
                    <a:p>
                      <a:pPr algn="ctr">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DMA</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Magnetic Sensors</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G.Artaserse M.Baruzzo</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ENEA</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CETMA, CREATE, RFX, </a:t>
                      </a:r>
                      <a:r>
                        <a:rPr lang="en-GB"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UNICA</a:t>
                      </a:r>
                      <a:endPar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IPP-Prague-Czech Republic (IPP-CR)</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645351376"/>
                  </a:ext>
                </a:extLst>
              </a:tr>
              <a:tr h="588706">
                <a:tc>
                  <a:txBody>
                    <a:bodyPr/>
                    <a:lstStyle/>
                    <a:p>
                      <a:pPr algn="ctr">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DWI</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Embedded, Infra-Red and Visible cameras and other PWI Diagnostics</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M.Iafrati</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ENEA</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RFX, CNR </a:t>
                      </a:r>
                      <a:endPar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CEA-France (CEA) </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969424684"/>
                  </a:ext>
                </a:extLst>
              </a:tr>
              <a:tr h="288819">
                <a:tc>
                  <a:txBody>
                    <a:bodyPr/>
                    <a:lstStyle/>
                    <a:p>
                      <a:pPr algn="ctr">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DEE</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Electron Cyclotron Emission Diagnostics</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C.Sozzi a.i. </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CNR</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RFX </a:t>
                      </a:r>
                      <a:endPar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803859152"/>
                  </a:ext>
                </a:extLst>
              </a:tr>
              <a:tr h="288819">
                <a:tc>
                  <a:txBody>
                    <a:bodyPr/>
                    <a:lstStyle/>
                    <a:p>
                      <a:pPr algn="ctr">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DRE</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Reflectometric Measurements</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G.De Masi</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RFX</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INFN </a:t>
                      </a:r>
                      <a:endPar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x-none" sz="1050" b="1" i="1" smtClean="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IST-Lisbon-Portugal</a:t>
                      </a:r>
                      <a:endParaRPr lang="x-none" sz="1050" b="1" i="1" baseline="0"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465742178"/>
                  </a:ext>
                </a:extLst>
              </a:tr>
              <a:tr h="288819">
                <a:tc>
                  <a:txBody>
                    <a:bodyPr/>
                    <a:lstStyle/>
                    <a:p>
                      <a:pPr algn="ctr">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DGN</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Neutrons and Gammas diagnostics</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D.Marocco</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ENEA</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CNR, UNIMIB </a:t>
                      </a:r>
                      <a:endPar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891151393"/>
                  </a:ext>
                </a:extLst>
              </a:tr>
              <a:tr h="288819">
                <a:tc>
                  <a:txBody>
                    <a:bodyPr/>
                    <a:lstStyle/>
                    <a:p>
                      <a:pPr algn="ctr">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DRA</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a:effectLst/>
                          <a:latin typeface="Century Gothic" panose="020B0502020202020204" pitchFamily="34" charset="0"/>
                          <a:ea typeface="Segoe UI Historic" panose="020B0502040204020203" pitchFamily="34" charset="0"/>
                          <a:cs typeface="Segoe UI Historic" panose="020B0502040204020203" pitchFamily="34" charset="0"/>
                        </a:rPr>
                        <a:t>Run Aways Diagnostics</a:t>
                      </a:r>
                      <a:endParaRPr lang="x-none" sz="1050" i="1">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B.Esposito</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ENEA</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UNITOV, CREATE</a:t>
                      </a:r>
                      <a:endPar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VR-KTH Stockholm-Sweden (VR)</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1161181048"/>
                  </a:ext>
                </a:extLst>
              </a:tr>
              <a:tr h="388203">
                <a:tc>
                  <a:txBody>
                    <a:bodyPr/>
                    <a:lstStyle/>
                    <a:p>
                      <a:pPr algn="ctr">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DPF</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en-GB" sz="1050" i="1" dirty="0">
                          <a:effectLst/>
                          <a:latin typeface="Century Gothic" panose="020B0502020202020204" pitchFamily="34" charset="0"/>
                          <a:ea typeface="Segoe UI Historic" panose="020B0502040204020203" pitchFamily="34" charset="0"/>
                          <a:cs typeface="Segoe UI Historic" panose="020B0502040204020203" pitchFamily="34" charset="0"/>
                        </a:rPr>
                        <a:t>Fast Particles Diagnostics</a:t>
                      </a:r>
                      <a:endPar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algn="l">
                        <a:lnSpc>
                          <a:spcPct val="107000"/>
                        </a:lnSpc>
                      </a:pPr>
                      <a:r>
                        <a:rPr lang="x-none" sz="1050" b="1" i="1" dirty="0">
                          <a:solidFill>
                            <a:srgbClr val="0070C0"/>
                          </a:solidFill>
                          <a:effectLst/>
                          <a:latin typeface="Century Gothic" panose="020B0502020202020204" pitchFamily="34" charset="0"/>
                          <a:ea typeface="Segoe UI Historic" panose="020B0502040204020203" pitchFamily="34" charset="0"/>
                          <a:cs typeface="Segoe UI Historic" panose="020B0502040204020203" pitchFamily="34" charset="0"/>
                        </a:rPr>
                        <a:t>M.Nocente</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1050" b="1" i="1" dirty="0">
                          <a:effectLst/>
                          <a:latin typeface="Century Gothic" panose="020B0502020202020204" pitchFamily="34" charset="0"/>
                          <a:ea typeface="Segoe UI Historic" panose="020B0502040204020203" pitchFamily="34" charset="0"/>
                          <a:cs typeface="Segoe UI Historic" panose="020B0502040204020203" pitchFamily="34" charset="0"/>
                        </a:rPr>
                        <a:t>UNIMIB</a:t>
                      </a:r>
                      <a:r>
                        <a:rPr lang="en-GB" sz="1050" b="0" i="1" dirty="0">
                          <a:effectLst/>
                          <a:latin typeface="Century Gothic" panose="020B0502020202020204" pitchFamily="34" charset="0"/>
                          <a:ea typeface="Segoe UI Historic" panose="020B0502040204020203" pitchFamily="34" charset="0"/>
                          <a:cs typeface="Segoe UI Historic" panose="020B0502040204020203" pitchFamily="34" charset="0"/>
                        </a:rPr>
                        <a:t>, CNR </a:t>
                      </a:r>
                      <a:endParaRPr lang="x-none" sz="1050" b="0" i="1" dirty="0">
                        <a:effectLst/>
                        <a:latin typeface="Century Gothic" panose="020B0502020202020204" pitchFamily="34" charset="0"/>
                        <a:ea typeface="Segoe UI Historic" panose="020B0502040204020203" pitchFamily="34" charset="0"/>
                        <a:cs typeface="Segoe UI Historic" panose="020B0502040204020203" pitchFamily="34" charset="0"/>
                      </a:endParaRP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x-none" sz="1050" i="1" dirty="0">
                          <a:solidFill>
                            <a:srgbClr val="000000"/>
                          </a:solidFill>
                          <a:effectLst/>
                          <a:latin typeface="Century Gothic" panose="020B0502020202020204" pitchFamily="34" charset="0"/>
                          <a:ea typeface="Segoe UI Historic" panose="020B0502040204020203" pitchFamily="34" charset="0"/>
                          <a:cs typeface="Segoe UI Historic" panose="020B0502040204020203" pitchFamily="34" charset="0"/>
                        </a:rPr>
                        <a:t>Universitad de Sevilla-Spain</a:t>
                      </a:r>
                      <a:r>
                        <a:rPr lang="x-none" sz="1050" i="1" dirty="0">
                          <a:effectLst/>
                          <a:latin typeface="Century Gothic" panose="020B0502020202020204" pitchFamily="34" charset="0"/>
                          <a:ea typeface="Segoe UI Historic" panose="020B0502040204020203" pitchFamily="34" charset="0"/>
                          <a:cs typeface="Segoe UI Historic" panose="020B0502040204020203" pitchFamily="34" charset="0"/>
                        </a:rPr>
                        <a:t> (CIEMAT)</a:t>
                      </a:r>
                    </a:p>
                  </a:txBody>
                  <a:tcPr marL="63122" marR="63122"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2028482583"/>
                  </a:ext>
                </a:extLst>
              </a:tr>
            </a:tbl>
          </a:graphicData>
        </a:graphic>
      </p:graphicFrame>
      <p:grpSp>
        <p:nvGrpSpPr>
          <p:cNvPr id="21" name="Group 20">
            <a:extLst>
              <a:ext uri="{FF2B5EF4-FFF2-40B4-BE49-F238E27FC236}">
                <a16:creationId xmlns:a16="http://schemas.microsoft.com/office/drawing/2014/main" xmlns="" id="{19AEAB7A-7D48-1270-39DC-AE2006D0B7AE}"/>
              </a:ext>
            </a:extLst>
          </p:cNvPr>
          <p:cNvGrpSpPr>
            <a:grpSpLocks noChangeAspect="1"/>
          </p:cNvGrpSpPr>
          <p:nvPr/>
        </p:nvGrpSpPr>
        <p:grpSpPr>
          <a:xfrm>
            <a:off x="7301319" y="922988"/>
            <a:ext cx="1776096" cy="3949481"/>
            <a:chOff x="7330812" y="1023652"/>
            <a:chExt cx="1669168" cy="3711703"/>
          </a:xfrm>
        </p:grpSpPr>
        <p:pic>
          <p:nvPicPr>
            <p:cNvPr id="7" name="Picture 4" descr="ENEA logo copia">
              <a:extLst>
                <a:ext uri="{FF2B5EF4-FFF2-40B4-BE49-F238E27FC236}">
                  <a16:creationId xmlns:a16="http://schemas.microsoft.com/office/drawing/2014/main" xmlns="" id="{33EAEAE4-C72E-12A1-5519-7F895069450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54918" y="1061343"/>
              <a:ext cx="883523" cy="316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ogocreate">
              <a:extLst>
                <a:ext uri="{FF2B5EF4-FFF2-40B4-BE49-F238E27FC236}">
                  <a16:creationId xmlns:a16="http://schemas.microsoft.com/office/drawing/2014/main" xmlns="" id="{EF0B1B48-D7D1-65F8-4CF6-8A1B84D5C67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30385" y="2091484"/>
              <a:ext cx="321952" cy="39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FX Padova 05 1600x836">
              <a:extLst>
                <a:ext uri="{FF2B5EF4-FFF2-40B4-BE49-F238E27FC236}">
                  <a16:creationId xmlns:a16="http://schemas.microsoft.com/office/drawing/2014/main" xmlns="" id="{44E60A04-965D-5ADC-D75E-E225CCD89A3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238441" y="1023652"/>
              <a:ext cx="761539" cy="39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POLITO">
              <a:extLst>
                <a:ext uri="{FF2B5EF4-FFF2-40B4-BE49-F238E27FC236}">
                  <a16:creationId xmlns:a16="http://schemas.microsoft.com/office/drawing/2014/main" xmlns="" id="{5B7C89E5-E050-C6B8-05BA-5ED7B441A03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409717" y="2684446"/>
              <a:ext cx="396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unimib">
              <a:extLst>
                <a:ext uri="{FF2B5EF4-FFF2-40B4-BE49-F238E27FC236}">
                  <a16:creationId xmlns:a16="http://schemas.microsoft.com/office/drawing/2014/main" xmlns="" id="{27DC1A18-5583-289B-7869-365773245C3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26164" y="3263346"/>
              <a:ext cx="37125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L&amp;#39;INFN CAMBIA LOGO">
              <a:extLst>
                <a:ext uri="{FF2B5EF4-FFF2-40B4-BE49-F238E27FC236}">
                  <a16:creationId xmlns:a16="http://schemas.microsoft.com/office/drawing/2014/main" xmlns="" id="{66A7CE5A-A86E-6D12-39E6-F736DF07049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8285051" y="1452242"/>
              <a:ext cx="71347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Logo Tor Vergata 1">
              <a:extLst>
                <a:ext uri="{FF2B5EF4-FFF2-40B4-BE49-F238E27FC236}">
                  <a16:creationId xmlns:a16="http://schemas.microsoft.com/office/drawing/2014/main" xmlns="" id="{E22B7FC4-8DEC-0D67-A294-F978588E1E41}"/>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480252" y="2684446"/>
              <a:ext cx="392728" cy="396000"/>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40">
              <a:extLst>
                <a:ext uri="{FF2B5EF4-FFF2-40B4-BE49-F238E27FC236}">
                  <a16:creationId xmlns:a16="http://schemas.microsoft.com/office/drawing/2014/main" xmlns="" id="{4181F742-DDB5-6926-4CDE-B759A0A9106E}"/>
                </a:ext>
              </a:extLst>
            </p:cNvPr>
            <p:cNvPicPr>
              <a:picLocks noChangeAspect="1"/>
            </p:cNvPicPr>
            <p:nvPr userDrawn="1"/>
          </p:nvPicPr>
          <p:blipFill>
            <a:blip r:embed="rId9"/>
            <a:stretch>
              <a:fillRect/>
            </a:stretch>
          </p:blipFill>
          <p:spPr>
            <a:xfrm>
              <a:off x="7374886" y="2292928"/>
              <a:ext cx="673806" cy="108000"/>
            </a:xfrm>
            <a:prstGeom prst="rect">
              <a:avLst/>
            </a:prstGeom>
          </p:spPr>
        </p:pic>
        <p:pic>
          <p:nvPicPr>
            <p:cNvPr id="15" name="Immagine 50" descr="Immagine che contiene testo, Carattere, schermata, Elementi grafici&#10;&#10;Descrizione generata automaticamente">
              <a:extLst>
                <a:ext uri="{FF2B5EF4-FFF2-40B4-BE49-F238E27FC236}">
                  <a16:creationId xmlns:a16="http://schemas.microsoft.com/office/drawing/2014/main" xmlns="" id="{D96087FD-8AE6-F54C-390E-3AB6C89A2F32}"/>
                </a:ext>
              </a:extLst>
            </p:cNvPr>
            <p:cNvPicPr>
              <a:picLocks noChangeAspect="1"/>
            </p:cNvPicPr>
            <p:nvPr userDrawn="1"/>
          </p:nvPicPr>
          <p:blipFill>
            <a:blip r:embed="rId10"/>
            <a:stretch>
              <a:fillRect/>
            </a:stretch>
          </p:blipFill>
          <p:spPr>
            <a:xfrm>
              <a:off x="7351332" y="1463444"/>
              <a:ext cx="624879" cy="396000"/>
            </a:xfrm>
            <a:prstGeom prst="rect">
              <a:avLst/>
            </a:prstGeom>
          </p:spPr>
        </p:pic>
        <p:pic>
          <p:nvPicPr>
            <p:cNvPr id="16" name="Picture 15">
              <a:extLst>
                <a:ext uri="{FF2B5EF4-FFF2-40B4-BE49-F238E27FC236}">
                  <a16:creationId xmlns:a16="http://schemas.microsoft.com/office/drawing/2014/main" xmlns="" id="{3B64BCB3-1813-297A-2532-D37E44BF25BF}"/>
                </a:ext>
              </a:extLst>
            </p:cNvPr>
            <p:cNvPicPr>
              <a:picLocks noChangeAspect="1"/>
            </p:cNvPicPr>
            <p:nvPr userDrawn="1"/>
          </p:nvPicPr>
          <p:blipFill>
            <a:blip r:embed="rId11"/>
            <a:stretch>
              <a:fillRect/>
            </a:stretch>
          </p:blipFill>
          <p:spPr>
            <a:xfrm>
              <a:off x="7501921" y="4375355"/>
              <a:ext cx="382500" cy="360000"/>
            </a:xfrm>
            <a:prstGeom prst="rect">
              <a:avLst/>
            </a:prstGeom>
          </p:spPr>
        </p:pic>
        <p:pic>
          <p:nvPicPr>
            <p:cNvPr id="17" name="Picture 16">
              <a:extLst>
                <a:ext uri="{FF2B5EF4-FFF2-40B4-BE49-F238E27FC236}">
                  <a16:creationId xmlns:a16="http://schemas.microsoft.com/office/drawing/2014/main" xmlns="" id="{89C4F4A8-3466-4923-F157-4987C0C5F05C}"/>
                </a:ext>
              </a:extLst>
            </p:cNvPr>
            <p:cNvPicPr>
              <a:picLocks noChangeAspect="1"/>
            </p:cNvPicPr>
            <p:nvPr userDrawn="1"/>
          </p:nvPicPr>
          <p:blipFill>
            <a:blip r:embed="rId12"/>
            <a:stretch>
              <a:fillRect/>
            </a:stretch>
          </p:blipFill>
          <p:spPr>
            <a:xfrm>
              <a:off x="7330812" y="3873098"/>
              <a:ext cx="848219" cy="360000"/>
            </a:xfrm>
            <a:prstGeom prst="rect">
              <a:avLst/>
            </a:prstGeom>
          </p:spPr>
        </p:pic>
        <p:pic>
          <p:nvPicPr>
            <p:cNvPr id="18" name="Picture 17">
              <a:extLst>
                <a:ext uri="{FF2B5EF4-FFF2-40B4-BE49-F238E27FC236}">
                  <a16:creationId xmlns:a16="http://schemas.microsoft.com/office/drawing/2014/main" xmlns="" id="{BAF30845-FE94-B89A-D19B-807A6776137A}"/>
                </a:ext>
              </a:extLst>
            </p:cNvPr>
            <p:cNvPicPr>
              <a:picLocks noChangeAspect="1"/>
            </p:cNvPicPr>
            <p:nvPr userDrawn="1"/>
          </p:nvPicPr>
          <p:blipFill>
            <a:blip r:embed="rId13"/>
            <a:stretch>
              <a:fillRect/>
            </a:stretch>
          </p:blipFill>
          <p:spPr>
            <a:xfrm>
              <a:off x="8445716" y="3225456"/>
              <a:ext cx="360000" cy="360000"/>
            </a:xfrm>
            <a:prstGeom prst="rect">
              <a:avLst/>
            </a:prstGeom>
          </p:spPr>
        </p:pic>
        <p:pic>
          <p:nvPicPr>
            <p:cNvPr id="19" name="Picture 18">
              <a:extLst>
                <a:ext uri="{FF2B5EF4-FFF2-40B4-BE49-F238E27FC236}">
                  <a16:creationId xmlns:a16="http://schemas.microsoft.com/office/drawing/2014/main" xmlns="" id="{4A2D2AF7-F0B6-CCD7-5E35-35663B741310}"/>
                </a:ext>
              </a:extLst>
            </p:cNvPr>
            <p:cNvPicPr>
              <a:picLocks noChangeAspect="1"/>
            </p:cNvPicPr>
            <p:nvPr userDrawn="1"/>
          </p:nvPicPr>
          <p:blipFill>
            <a:blip r:embed="rId14"/>
            <a:stretch>
              <a:fillRect/>
            </a:stretch>
          </p:blipFill>
          <p:spPr>
            <a:xfrm>
              <a:off x="8483260" y="4372783"/>
              <a:ext cx="360000" cy="360000"/>
            </a:xfrm>
            <a:prstGeom prst="rect">
              <a:avLst/>
            </a:prstGeom>
          </p:spPr>
        </p:pic>
        <p:pic>
          <p:nvPicPr>
            <p:cNvPr id="20" name="Picture 19">
              <a:extLst>
                <a:ext uri="{FF2B5EF4-FFF2-40B4-BE49-F238E27FC236}">
                  <a16:creationId xmlns:a16="http://schemas.microsoft.com/office/drawing/2014/main" xmlns="" id="{12CA6B3B-C937-8185-9325-3794BC8B0756}"/>
                </a:ext>
              </a:extLst>
            </p:cNvPr>
            <p:cNvPicPr>
              <a:picLocks noChangeAspect="1"/>
            </p:cNvPicPr>
            <p:nvPr userDrawn="1"/>
          </p:nvPicPr>
          <p:blipFill>
            <a:blip r:embed="rId15"/>
            <a:stretch>
              <a:fillRect/>
            </a:stretch>
          </p:blipFill>
          <p:spPr>
            <a:xfrm>
              <a:off x="8486446" y="3873098"/>
              <a:ext cx="353628" cy="360000"/>
            </a:xfrm>
            <a:prstGeom prst="rect">
              <a:avLst/>
            </a:prstGeom>
          </p:spPr>
        </p:pic>
      </p:grpSp>
    </p:spTree>
    <p:extLst>
      <p:ext uri="{BB962C8B-B14F-4D97-AF65-F5344CB8AC3E}">
        <p14:creationId xmlns:p14="http://schemas.microsoft.com/office/powerpoint/2010/main" val="1487009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4F77C649-992C-6158-2663-CB10F28D44AA}"/>
              </a:ext>
            </a:extLst>
          </p:cNvPr>
          <p:cNvSpPr>
            <a:spLocks noGrp="1"/>
          </p:cNvSpPr>
          <p:nvPr>
            <p:ph type="title"/>
          </p:nvPr>
        </p:nvSpPr>
        <p:spPr>
          <a:solidFill>
            <a:schemeClr val="accent1">
              <a:lumMod val="75000"/>
            </a:schemeClr>
          </a:solidFill>
        </p:spPr>
        <p:txBody>
          <a:bodyPr/>
          <a:lstStyle/>
          <a:p>
            <a:r>
              <a:rPr lang="en-GB" sz="3200" i="1" dirty="0">
                <a:solidFill>
                  <a:schemeClr val="bg1"/>
                </a:solidFill>
                <a:latin typeface="Segoe UI Historic" panose="020B0502040204020203" pitchFamily="34" charset="0"/>
              </a:rPr>
              <a:t>Equatorial</a:t>
            </a:r>
            <a:r>
              <a:rPr lang="en-GB" sz="2800" i="1" dirty="0">
                <a:solidFill>
                  <a:schemeClr val="bg1"/>
                </a:solidFill>
                <a:latin typeface="Segoe UI Historic" panose="020B0502040204020203" pitchFamily="34" charset="0"/>
              </a:rPr>
              <a:t> </a:t>
            </a:r>
            <a:r>
              <a:rPr lang="en-GB" sz="2800" i="1" dirty="0" smtClean="0">
                <a:solidFill>
                  <a:schemeClr val="bg1"/>
                </a:solidFill>
                <a:latin typeface="Segoe UI Historic" panose="020B0502040204020203" pitchFamily="34" charset="0"/>
              </a:rPr>
              <a:t>Ports </a:t>
            </a:r>
            <a:r>
              <a:rPr lang="en-GB" sz="2800" i="1" dirty="0" err="1" smtClean="0">
                <a:solidFill>
                  <a:schemeClr val="bg1"/>
                </a:solidFill>
                <a:latin typeface="Segoe UI Historic" panose="020B0502040204020203" pitchFamily="34" charset="0"/>
              </a:rPr>
              <a:t>Heating+RH</a:t>
            </a:r>
            <a:endParaRPr lang="en-GB" dirty="0"/>
          </a:p>
        </p:txBody>
      </p:sp>
      <p:sp>
        <p:nvSpPr>
          <p:cNvPr id="3" name="Slide Number Placeholder 2">
            <a:extLst>
              <a:ext uri="{FF2B5EF4-FFF2-40B4-BE49-F238E27FC236}">
                <a16:creationId xmlns:a16="http://schemas.microsoft.com/office/drawing/2014/main" xmlns="" id="{CB625F2B-853F-8231-3392-9E75B853C767}"/>
              </a:ext>
            </a:extLst>
          </p:cNvPr>
          <p:cNvSpPr>
            <a:spLocks noGrp="1"/>
          </p:cNvSpPr>
          <p:nvPr>
            <p:ph type="sldNum" sz="quarter" idx="4294967295"/>
          </p:nvPr>
        </p:nvSpPr>
        <p:spPr>
          <a:xfrm>
            <a:off x="6850147" y="4872468"/>
            <a:ext cx="2057400" cy="273844"/>
          </a:xfrm>
        </p:spPr>
        <p:txBody>
          <a:bodyPr/>
          <a:lstStyle/>
          <a:p>
            <a:fld id="{BA013763-FF4F-6447-94CE-4F6DA003092A}" type="slidenum">
              <a:rPr lang="it-IT" smtClean="0">
                <a:latin typeface="Segoe UI Historic" panose="020B0502040204020203" pitchFamily="34" charset="0"/>
                <a:ea typeface="Segoe UI Historic" panose="020B0502040204020203" pitchFamily="34" charset="0"/>
                <a:cs typeface="Segoe UI Historic" panose="020B0502040204020203" pitchFamily="34" charset="0"/>
              </a:rPr>
              <a:pPr/>
              <a:t>5</a:t>
            </a:fld>
            <a:endParaRPr lang="it-IT">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4" name="Picture 3">
            <a:extLst>
              <a:ext uri="{FF2B5EF4-FFF2-40B4-BE49-F238E27FC236}">
                <a16:creationId xmlns:a16="http://schemas.microsoft.com/office/drawing/2014/main" xmlns="" id="{A84CCF18-CF38-A72B-2032-5561BB70E52A}"/>
              </a:ext>
            </a:extLst>
          </p:cNvPr>
          <p:cNvPicPr>
            <a:picLocks noChangeAspect="1"/>
          </p:cNvPicPr>
          <p:nvPr/>
        </p:nvPicPr>
        <p:blipFill>
          <a:blip r:embed="rId3"/>
          <a:stretch>
            <a:fillRect/>
          </a:stretch>
        </p:blipFill>
        <p:spPr>
          <a:xfrm>
            <a:off x="2540386" y="793413"/>
            <a:ext cx="6025643" cy="3936201"/>
          </a:xfrm>
          <a:prstGeom prst="rect">
            <a:avLst/>
          </a:prstGeom>
        </p:spPr>
      </p:pic>
      <p:sp>
        <p:nvSpPr>
          <p:cNvPr id="6" name="Triangle 5">
            <a:extLst>
              <a:ext uri="{FF2B5EF4-FFF2-40B4-BE49-F238E27FC236}">
                <a16:creationId xmlns:a16="http://schemas.microsoft.com/office/drawing/2014/main" xmlns="" id="{E29138E0-B351-CB76-AAE0-977DFA6260C1}"/>
              </a:ext>
            </a:extLst>
          </p:cNvPr>
          <p:cNvSpPr/>
          <p:nvPr/>
        </p:nvSpPr>
        <p:spPr>
          <a:xfrm>
            <a:off x="5249540" y="3194394"/>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1</a:t>
            </a:r>
          </a:p>
        </p:txBody>
      </p:sp>
      <p:sp>
        <p:nvSpPr>
          <p:cNvPr id="9" name="Triangle 8">
            <a:extLst>
              <a:ext uri="{FF2B5EF4-FFF2-40B4-BE49-F238E27FC236}">
                <a16:creationId xmlns:a16="http://schemas.microsoft.com/office/drawing/2014/main" xmlns="" id="{F70CDF48-C42D-C1F8-0CD9-C3E27C7741D9}"/>
              </a:ext>
            </a:extLst>
          </p:cNvPr>
          <p:cNvSpPr/>
          <p:nvPr/>
        </p:nvSpPr>
        <p:spPr>
          <a:xfrm>
            <a:off x="6363250" y="2761514"/>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3</a:t>
            </a:r>
          </a:p>
        </p:txBody>
      </p:sp>
      <p:sp>
        <p:nvSpPr>
          <p:cNvPr id="11" name="Triangle 10">
            <a:extLst>
              <a:ext uri="{FF2B5EF4-FFF2-40B4-BE49-F238E27FC236}">
                <a16:creationId xmlns:a16="http://schemas.microsoft.com/office/drawing/2014/main" xmlns="" id="{D3CE0947-88F5-32D4-E83A-62935BBBDC2D}"/>
              </a:ext>
            </a:extLst>
          </p:cNvPr>
          <p:cNvSpPr/>
          <p:nvPr/>
        </p:nvSpPr>
        <p:spPr>
          <a:xfrm>
            <a:off x="6850147" y="1857286"/>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5</a:t>
            </a:r>
          </a:p>
        </p:txBody>
      </p:sp>
      <p:sp>
        <p:nvSpPr>
          <p:cNvPr id="12" name="Triangle 11">
            <a:extLst>
              <a:ext uri="{FF2B5EF4-FFF2-40B4-BE49-F238E27FC236}">
                <a16:creationId xmlns:a16="http://schemas.microsoft.com/office/drawing/2014/main" xmlns="" id="{47352F51-966B-0EDE-1957-006A06BFFDC1}"/>
              </a:ext>
            </a:extLst>
          </p:cNvPr>
          <p:cNvSpPr/>
          <p:nvPr/>
        </p:nvSpPr>
        <p:spPr>
          <a:xfrm>
            <a:off x="5734695" y="1045407"/>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8</a:t>
            </a:r>
          </a:p>
        </p:txBody>
      </p:sp>
      <p:sp>
        <p:nvSpPr>
          <p:cNvPr id="14" name="Triangle 13">
            <a:extLst>
              <a:ext uri="{FF2B5EF4-FFF2-40B4-BE49-F238E27FC236}">
                <a16:creationId xmlns:a16="http://schemas.microsoft.com/office/drawing/2014/main" xmlns="" id="{1074F85E-B630-93AE-4783-A51F1B15B6C2}"/>
              </a:ext>
            </a:extLst>
          </p:cNvPr>
          <p:cNvSpPr/>
          <p:nvPr/>
        </p:nvSpPr>
        <p:spPr>
          <a:xfrm>
            <a:off x="5215844" y="866169"/>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9</a:t>
            </a:r>
          </a:p>
        </p:txBody>
      </p:sp>
      <p:sp>
        <p:nvSpPr>
          <p:cNvPr id="15" name="Triangle 14">
            <a:extLst>
              <a:ext uri="{FF2B5EF4-FFF2-40B4-BE49-F238E27FC236}">
                <a16:creationId xmlns:a16="http://schemas.microsoft.com/office/drawing/2014/main" xmlns="" id="{22938816-5C32-4D02-670F-A73EA41BC07E}"/>
              </a:ext>
            </a:extLst>
          </p:cNvPr>
          <p:cNvSpPr/>
          <p:nvPr/>
        </p:nvSpPr>
        <p:spPr>
          <a:xfrm>
            <a:off x="4574760" y="595535"/>
            <a:ext cx="961932"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10</a:t>
            </a:r>
          </a:p>
        </p:txBody>
      </p:sp>
      <p:sp>
        <p:nvSpPr>
          <p:cNvPr id="21" name="Triangle 20">
            <a:extLst>
              <a:ext uri="{FF2B5EF4-FFF2-40B4-BE49-F238E27FC236}">
                <a16:creationId xmlns:a16="http://schemas.microsoft.com/office/drawing/2014/main" xmlns="" id="{70A89454-C560-2FE5-5669-2704896A3A44}"/>
              </a:ext>
            </a:extLst>
          </p:cNvPr>
          <p:cNvSpPr/>
          <p:nvPr/>
        </p:nvSpPr>
        <p:spPr>
          <a:xfrm>
            <a:off x="4053404" y="3076664"/>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17</a:t>
            </a:r>
          </a:p>
        </p:txBody>
      </p:sp>
      <p:sp>
        <p:nvSpPr>
          <p:cNvPr id="26" name="Oval 25">
            <a:extLst>
              <a:ext uri="{FF2B5EF4-FFF2-40B4-BE49-F238E27FC236}">
                <a16:creationId xmlns:a16="http://schemas.microsoft.com/office/drawing/2014/main" xmlns="" id="{5922012F-B3BF-533B-D8B1-142BA505A85C}"/>
              </a:ext>
            </a:extLst>
          </p:cNvPr>
          <p:cNvSpPr/>
          <p:nvPr/>
        </p:nvSpPr>
        <p:spPr>
          <a:xfrm>
            <a:off x="6074951" y="3160336"/>
            <a:ext cx="403200" cy="403200"/>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050" b="1" i="1" dirty="0">
                <a:solidFill>
                  <a:srgbClr val="FF0000"/>
                </a:solidFill>
                <a:latin typeface="Segoe UI Historic" panose="020B0502040204020203" pitchFamily="34" charset="0"/>
                <a:ea typeface="Segoe UI Historic" panose="020B0502040204020203" pitchFamily="34" charset="0"/>
                <a:cs typeface="Segoe UI Historic" panose="020B0502040204020203" pitchFamily="34" charset="0"/>
              </a:rPr>
              <a:t>2</a:t>
            </a:r>
          </a:p>
        </p:txBody>
      </p:sp>
      <p:sp>
        <p:nvSpPr>
          <p:cNvPr id="28" name="Oval 27">
            <a:extLst>
              <a:ext uri="{FF2B5EF4-FFF2-40B4-BE49-F238E27FC236}">
                <a16:creationId xmlns:a16="http://schemas.microsoft.com/office/drawing/2014/main" xmlns="" id="{3C3F27D9-5E11-A6F2-798A-F137F93F87A0}"/>
              </a:ext>
            </a:extLst>
          </p:cNvPr>
          <p:cNvSpPr/>
          <p:nvPr/>
        </p:nvSpPr>
        <p:spPr>
          <a:xfrm>
            <a:off x="4743706" y="3337374"/>
            <a:ext cx="472138" cy="403200"/>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1050" b="1" i="1"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18</a:t>
            </a:r>
          </a:p>
        </p:txBody>
      </p:sp>
      <p:sp>
        <p:nvSpPr>
          <p:cNvPr id="29" name="Oval 28">
            <a:extLst>
              <a:ext uri="{FF2B5EF4-FFF2-40B4-BE49-F238E27FC236}">
                <a16:creationId xmlns:a16="http://schemas.microsoft.com/office/drawing/2014/main" xmlns="" id="{900CC38B-0C9B-7B87-DD2F-8A846B31339E}"/>
              </a:ext>
            </a:extLst>
          </p:cNvPr>
          <p:cNvSpPr/>
          <p:nvPr/>
        </p:nvSpPr>
        <p:spPr>
          <a:xfrm>
            <a:off x="3694928" y="2908130"/>
            <a:ext cx="472138" cy="403200"/>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1050" b="1" i="1"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16</a:t>
            </a:r>
          </a:p>
        </p:txBody>
      </p:sp>
      <p:sp>
        <p:nvSpPr>
          <p:cNvPr id="30" name="Oval 29">
            <a:extLst>
              <a:ext uri="{FF2B5EF4-FFF2-40B4-BE49-F238E27FC236}">
                <a16:creationId xmlns:a16="http://schemas.microsoft.com/office/drawing/2014/main" xmlns="" id="{E7A94B4B-D5F7-B731-9F5F-99D3F7118721}"/>
              </a:ext>
            </a:extLst>
          </p:cNvPr>
          <p:cNvSpPr/>
          <p:nvPr/>
        </p:nvSpPr>
        <p:spPr>
          <a:xfrm>
            <a:off x="3018738" y="2052807"/>
            <a:ext cx="472138" cy="403200"/>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1050" b="1" i="1"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14</a:t>
            </a:r>
          </a:p>
        </p:txBody>
      </p:sp>
      <p:graphicFrame>
        <p:nvGraphicFramePr>
          <p:cNvPr id="33" name="Table 6">
            <a:extLst>
              <a:ext uri="{FF2B5EF4-FFF2-40B4-BE49-F238E27FC236}">
                <a16:creationId xmlns:a16="http://schemas.microsoft.com/office/drawing/2014/main" xmlns="" id="{DEADC765-0B5A-D80D-78BE-56AC085FD4C0}"/>
              </a:ext>
            </a:extLst>
          </p:cNvPr>
          <p:cNvGraphicFramePr>
            <a:graphicFrameLocks noGrp="1" noChangeAspect="1"/>
          </p:cNvGraphicFramePr>
          <p:nvPr>
            <p:extLst>
              <p:ext uri="{D42A27DB-BD31-4B8C-83A1-F6EECF244321}">
                <p14:modId xmlns:p14="http://schemas.microsoft.com/office/powerpoint/2010/main" val="1690480098"/>
              </p:ext>
            </p:extLst>
          </p:nvPr>
        </p:nvGraphicFramePr>
        <p:xfrm>
          <a:off x="307785" y="3100569"/>
          <a:ext cx="2072719" cy="1161096"/>
        </p:xfrm>
        <a:graphic>
          <a:graphicData uri="http://schemas.openxmlformats.org/drawingml/2006/table">
            <a:tbl>
              <a:tblPr firstRow="1" bandRow="1">
                <a:tableStyleId>{5C22544A-7EE6-4342-B048-85BDC9FD1C3A}</a:tableStyleId>
              </a:tblPr>
              <a:tblGrid>
                <a:gridCol w="2072719">
                  <a:extLst>
                    <a:ext uri="{9D8B030D-6E8A-4147-A177-3AD203B41FA5}">
                      <a16:colId xmlns:a16="http://schemas.microsoft.com/office/drawing/2014/main" xmlns="" val="1093941576"/>
                    </a:ext>
                  </a:extLst>
                </a:gridCol>
              </a:tblGrid>
              <a:tr h="0">
                <a:tc>
                  <a:txBody>
                    <a:bodyPr/>
                    <a:lstStyle/>
                    <a:p>
                      <a:pPr algn="ctr"/>
                      <a:endParaRPr lang="en-GB" sz="1200" b="1" i="1" dirty="0">
                        <a:solidFill>
                          <a:srgbClr val="0070C0"/>
                        </a:solidFill>
                        <a:latin typeface="Segoe UI Historic" panose="020B0502040204020203" pitchFamily="34" charset="0"/>
                        <a:ea typeface="Segoe UI Historic" panose="020B0502040204020203" pitchFamily="34" charset="0"/>
                        <a:cs typeface="Segoe UI Historic" panose="020B0502040204020203" pitchFamily="34"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xmlns="" val="3699477169"/>
                  </a:ext>
                </a:extLst>
              </a:tr>
              <a:tr h="338136">
                <a:tc>
                  <a:txBody>
                    <a:bodyPr/>
                    <a:lstStyle/>
                    <a:p>
                      <a:pPr algn="ctr"/>
                      <a:r>
                        <a:rPr lang="en-GB" sz="1200" b="1" i="1"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Ion Cyclotron</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xmlns="" val="1588755826"/>
                  </a:ext>
                </a:extLst>
              </a:tr>
              <a:tr h="229829">
                <a:tc>
                  <a:txBody>
                    <a:bodyPr/>
                    <a:lstStyle/>
                    <a:p>
                      <a:pPr algn="ctr"/>
                      <a:r>
                        <a:rPr lang="en-GB" sz="1200" b="1" i="1"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Electron Cyclotron</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7600"/>
                    </a:solidFill>
                  </a:tcPr>
                </a:tc>
                <a:extLst>
                  <a:ext uri="{0D108BD9-81ED-4DB2-BD59-A6C34878D82A}">
                    <a16:rowId xmlns:a16="http://schemas.microsoft.com/office/drawing/2014/main" xmlns="" val="384616254"/>
                  </a:ext>
                </a:extLst>
              </a:tr>
              <a:tr h="229829">
                <a:tc>
                  <a:txBody>
                    <a:bodyPr/>
                    <a:lstStyle/>
                    <a:p>
                      <a:pPr algn="ctr"/>
                      <a:r>
                        <a:rPr lang="en-GB" sz="1200" b="1" i="1"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Neutral Beam Inj.</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0000"/>
                    </a:solidFill>
                  </a:tcPr>
                </a:tc>
                <a:extLst>
                  <a:ext uri="{0D108BD9-81ED-4DB2-BD59-A6C34878D82A}">
                    <a16:rowId xmlns:a16="http://schemas.microsoft.com/office/drawing/2014/main" xmlns="" val="3981759169"/>
                  </a:ext>
                </a:extLst>
              </a:tr>
            </a:tbl>
          </a:graphicData>
        </a:graphic>
      </p:graphicFrame>
      <p:sp>
        <p:nvSpPr>
          <p:cNvPr id="36" name="Rectangle 35">
            <a:extLst>
              <a:ext uri="{FF2B5EF4-FFF2-40B4-BE49-F238E27FC236}">
                <a16:creationId xmlns:a16="http://schemas.microsoft.com/office/drawing/2014/main" xmlns="" id="{5C46BA05-0DAB-5C2A-33D1-3D3F440218B3}"/>
              </a:ext>
            </a:extLst>
          </p:cNvPr>
          <p:cNvSpPr/>
          <p:nvPr/>
        </p:nvSpPr>
        <p:spPr>
          <a:xfrm>
            <a:off x="307785" y="3084937"/>
            <a:ext cx="2072719" cy="27699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pPr algn="ctr"/>
            <a:r>
              <a:rPr lang="en-GB" sz="1200" b="1" i="1" dirty="0">
                <a:solidFill>
                  <a:srgbClr val="FF0000"/>
                </a:solidFill>
                <a:latin typeface="Century Gothic" panose="020B0502020202020204" pitchFamily="34" charset="0"/>
              </a:rPr>
              <a:t>Remote Handling Sectors</a:t>
            </a:r>
          </a:p>
        </p:txBody>
      </p:sp>
      <p:sp>
        <p:nvSpPr>
          <p:cNvPr id="27" name="Oval 26">
            <a:extLst>
              <a:ext uri="{FF2B5EF4-FFF2-40B4-BE49-F238E27FC236}">
                <a16:creationId xmlns:a16="http://schemas.microsoft.com/office/drawing/2014/main" xmlns="" id="{46C6537D-17CF-FA9D-8D6A-552D170E3A25}"/>
              </a:ext>
            </a:extLst>
          </p:cNvPr>
          <p:cNvSpPr/>
          <p:nvPr/>
        </p:nvSpPr>
        <p:spPr>
          <a:xfrm>
            <a:off x="3159448" y="1536823"/>
            <a:ext cx="475276" cy="399475"/>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1050" b="1" i="1" dirty="0">
                <a:solidFill>
                  <a:srgbClr val="FF0000"/>
                </a:solidFill>
                <a:latin typeface="Segoe UI Historic" panose="020B0502040204020203" pitchFamily="34" charset="0"/>
                <a:ea typeface="Segoe UI Historic" panose="020B0502040204020203" pitchFamily="34" charset="0"/>
                <a:cs typeface="Segoe UI Historic" panose="020B0502040204020203" pitchFamily="34" charset="0"/>
              </a:rPr>
              <a:t>13</a:t>
            </a:r>
          </a:p>
        </p:txBody>
      </p:sp>
      <p:sp>
        <p:nvSpPr>
          <p:cNvPr id="32" name="Oval 31">
            <a:extLst>
              <a:ext uri="{FF2B5EF4-FFF2-40B4-BE49-F238E27FC236}">
                <a16:creationId xmlns:a16="http://schemas.microsoft.com/office/drawing/2014/main" xmlns="" id="{0BF69B2C-B099-A694-FDEB-08AB39D6A86D}"/>
              </a:ext>
            </a:extLst>
          </p:cNvPr>
          <p:cNvSpPr/>
          <p:nvPr/>
        </p:nvSpPr>
        <p:spPr>
          <a:xfrm>
            <a:off x="6545658" y="1333360"/>
            <a:ext cx="403200" cy="4032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050" b="1" i="1" dirty="0">
                <a:latin typeface="Segoe UI Historic" panose="020B0502040204020203" pitchFamily="34" charset="0"/>
                <a:ea typeface="Segoe UI Historic" panose="020B0502040204020203" pitchFamily="34" charset="0"/>
                <a:cs typeface="Segoe UI Historic" panose="020B0502040204020203" pitchFamily="34" charset="0"/>
              </a:rPr>
              <a:t>7</a:t>
            </a:r>
          </a:p>
        </p:txBody>
      </p:sp>
      <p:sp>
        <p:nvSpPr>
          <p:cNvPr id="25" name="Oval 24">
            <a:extLst>
              <a:ext uri="{FF2B5EF4-FFF2-40B4-BE49-F238E27FC236}">
                <a16:creationId xmlns:a16="http://schemas.microsoft.com/office/drawing/2014/main" xmlns="" id="{09AB588E-E29D-D4AD-4A98-78B23E6A4871}"/>
              </a:ext>
            </a:extLst>
          </p:cNvPr>
          <p:cNvSpPr/>
          <p:nvPr/>
        </p:nvSpPr>
        <p:spPr>
          <a:xfrm>
            <a:off x="7019057" y="2527730"/>
            <a:ext cx="403200" cy="403200"/>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GB" sz="1050" b="1" i="1" dirty="0">
                <a:solidFill>
                  <a:srgbClr val="FF0000"/>
                </a:solidFill>
                <a:latin typeface="Segoe UI Historic" panose="020B0502040204020203" pitchFamily="34" charset="0"/>
                <a:ea typeface="Segoe UI Historic" panose="020B0502040204020203" pitchFamily="34" charset="0"/>
                <a:cs typeface="Segoe UI Historic" panose="020B0502040204020203" pitchFamily="34" charset="0"/>
              </a:rPr>
              <a:t>4</a:t>
            </a:r>
          </a:p>
        </p:txBody>
      </p:sp>
      <p:sp>
        <p:nvSpPr>
          <p:cNvPr id="31" name="Oval 30">
            <a:extLst>
              <a:ext uri="{FF2B5EF4-FFF2-40B4-BE49-F238E27FC236}">
                <a16:creationId xmlns:a16="http://schemas.microsoft.com/office/drawing/2014/main" xmlns="" id="{ED71E7F1-458C-3DD7-D0E4-941B12918433}"/>
              </a:ext>
            </a:extLst>
          </p:cNvPr>
          <p:cNvSpPr/>
          <p:nvPr/>
        </p:nvSpPr>
        <p:spPr>
          <a:xfrm>
            <a:off x="3576810" y="1055324"/>
            <a:ext cx="472138" cy="403200"/>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1050" b="1" i="1"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12</a:t>
            </a:r>
          </a:p>
        </p:txBody>
      </p:sp>
      <p:sp>
        <p:nvSpPr>
          <p:cNvPr id="24" name="Oval 23">
            <a:extLst>
              <a:ext uri="{FF2B5EF4-FFF2-40B4-BE49-F238E27FC236}">
                <a16:creationId xmlns:a16="http://schemas.microsoft.com/office/drawing/2014/main" xmlns="" id="{BA738C66-1069-A33E-A251-C0BD65F43688}"/>
              </a:ext>
            </a:extLst>
          </p:cNvPr>
          <p:cNvSpPr/>
          <p:nvPr/>
        </p:nvSpPr>
        <p:spPr>
          <a:xfrm>
            <a:off x="4158343" y="760367"/>
            <a:ext cx="472138" cy="403200"/>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r>
              <a:rPr lang="en-GB" sz="1050" b="1" i="1" dirty="0">
                <a:solidFill>
                  <a:srgbClr val="FF0000"/>
                </a:solidFill>
                <a:latin typeface="Segoe UI Historic" panose="020B0502040204020203" pitchFamily="34" charset="0"/>
                <a:ea typeface="Segoe UI Historic" panose="020B0502040204020203" pitchFamily="34" charset="0"/>
                <a:cs typeface="Segoe UI Historic" panose="020B0502040204020203" pitchFamily="34" charset="0"/>
              </a:rPr>
              <a:t>11</a:t>
            </a:r>
          </a:p>
        </p:txBody>
      </p:sp>
      <p:sp>
        <p:nvSpPr>
          <p:cNvPr id="19" name="Triangle 18">
            <a:extLst>
              <a:ext uri="{FF2B5EF4-FFF2-40B4-BE49-F238E27FC236}">
                <a16:creationId xmlns:a16="http://schemas.microsoft.com/office/drawing/2014/main" xmlns="" id="{B1CDF662-81CC-D65C-243C-4DEDE1B47F0D}"/>
              </a:ext>
            </a:extLst>
          </p:cNvPr>
          <p:cNvSpPr/>
          <p:nvPr/>
        </p:nvSpPr>
        <p:spPr>
          <a:xfrm>
            <a:off x="3018738" y="2405799"/>
            <a:ext cx="979460"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15</a:t>
            </a:r>
          </a:p>
        </p:txBody>
      </p:sp>
      <p:sp>
        <p:nvSpPr>
          <p:cNvPr id="2" name="Rettangolo 1"/>
          <p:cNvSpPr/>
          <p:nvPr/>
        </p:nvSpPr>
        <p:spPr>
          <a:xfrm>
            <a:off x="42040" y="4760937"/>
            <a:ext cx="7178615" cy="400110"/>
          </a:xfrm>
          <a:prstGeom prst="rect">
            <a:avLst/>
          </a:prstGeom>
          <a:solidFill>
            <a:schemeClr val="bg1"/>
          </a:solidFill>
        </p:spPr>
        <p:txBody>
          <a:bodyPr wrap="square">
            <a:spAutoFit/>
          </a:bodyPr>
          <a:lstStyle/>
          <a:p>
            <a:pPr lvl="0"/>
            <a:endParaRPr lang="it-IT" sz="1000" dirty="0" smtClean="0">
              <a:solidFill>
                <a:srgbClr val="70AD47"/>
              </a:solidFill>
            </a:endParaRPr>
          </a:p>
          <a:p>
            <a:pPr lvl="0"/>
            <a:r>
              <a:rPr lang="it-IT" sz="1000" dirty="0" smtClean="0">
                <a:solidFill>
                  <a:srgbClr val="70AD47"/>
                </a:solidFill>
              </a:rPr>
              <a:t>Marco </a:t>
            </a:r>
            <a:r>
              <a:rPr lang="it-IT" sz="1000" dirty="0">
                <a:solidFill>
                  <a:srgbClr val="70AD47"/>
                </a:solidFill>
              </a:rPr>
              <a:t>Ciotti- KFE-ENEA Meeting- 28-11-2024</a:t>
            </a:r>
          </a:p>
        </p:txBody>
      </p:sp>
      <p:pic>
        <p:nvPicPr>
          <p:cNvPr id="34" name="Immagine 33">
            <a:extLst>
              <a:ext uri="{FF2B5EF4-FFF2-40B4-BE49-F238E27FC236}">
                <a16:creationId xmlns:a16="http://schemas.microsoft.com/office/drawing/2014/main" xmlns="" id="{C7CD1197-AE7D-6842-8969-6431DC5B6B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0" y="871985"/>
            <a:ext cx="2468268" cy="1857345"/>
          </a:xfrm>
          <a:prstGeom prst="rect">
            <a:avLst/>
          </a:prstGeom>
        </p:spPr>
      </p:pic>
    </p:spTree>
    <p:extLst>
      <p:ext uri="{BB962C8B-B14F-4D97-AF65-F5344CB8AC3E}">
        <p14:creationId xmlns:p14="http://schemas.microsoft.com/office/powerpoint/2010/main" val="3487638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 name="Group 159">
            <a:extLst>
              <a:ext uri="{FF2B5EF4-FFF2-40B4-BE49-F238E27FC236}">
                <a16:creationId xmlns="" xmlns:a16="http://schemas.microsoft.com/office/drawing/2014/main" id="{56032585-F773-C3CD-6951-6BE34A6D84D2}"/>
              </a:ext>
            </a:extLst>
          </p:cNvPr>
          <p:cNvGrpSpPr/>
          <p:nvPr/>
        </p:nvGrpSpPr>
        <p:grpSpPr>
          <a:xfrm>
            <a:off x="2063459" y="1197695"/>
            <a:ext cx="5048074" cy="3456753"/>
            <a:chOff x="1830309" y="1151564"/>
            <a:chExt cx="5048074" cy="3456753"/>
          </a:xfrm>
        </p:grpSpPr>
        <p:pic>
          <p:nvPicPr>
            <p:cNvPr id="16" name="Picture 15">
              <a:extLst>
                <a:ext uri="{FF2B5EF4-FFF2-40B4-BE49-F238E27FC236}">
                  <a16:creationId xmlns="" xmlns:a16="http://schemas.microsoft.com/office/drawing/2014/main" id="{1C9594CB-2A4C-5F09-DE03-AC9827DA4F12}"/>
                </a:ext>
              </a:extLst>
            </p:cNvPr>
            <p:cNvPicPr>
              <a:picLocks noChangeAspect="1"/>
            </p:cNvPicPr>
            <p:nvPr/>
          </p:nvPicPr>
          <p:blipFill>
            <a:blip r:embed="rId3"/>
            <a:stretch>
              <a:fillRect/>
            </a:stretch>
          </p:blipFill>
          <p:spPr>
            <a:xfrm>
              <a:off x="1830309" y="1310705"/>
              <a:ext cx="5048074" cy="3297612"/>
            </a:xfrm>
            <a:prstGeom prst="rect">
              <a:avLst/>
            </a:prstGeom>
          </p:spPr>
        </p:pic>
        <p:sp>
          <p:nvSpPr>
            <p:cNvPr id="18" name="Triangle 17">
              <a:extLst>
                <a:ext uri="{FF2B5EF4-FFF2-40B4-BE49-F238E27FC236}">
                  <a16:creationId xmlns="" xmlns:a16="http://schemas.microsoft.com/office/drawing/2014/main" id="{4013FD46-3834-BFD6-AE85-38EC93E500B0}"/>
                </a:ext>
              </a:extLst>
            </p:cNvPr>
            <p:cNvSpPr/>
            <p:nvPr/>
          </p:nvSpPr>
          <p:spPr>
            <a:xfrm>
              <a:off x="4826384" y="2820409"/>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952"/>
              <a:r>
                <a:rPr lang="en-GB" b="1" dirty="0">
                  <a:solidFill>
                    <a:schemeClr val="bg1"/>
                  </a:solidFill>
                  <a:latin typeface="Century Gothic" panose="020B0502020202020204" pitchFamily="34" charset="0"/>
                  <a:ea typeface="Segoe UI Historic" panose="020B0502040204020203" pitchFamily="34" charset="0"/>
                  <a:cs typeface="Segoe UI Historic" panose="020B0502040204020203" pitchFamily="34" charset="0"/>
                </a:rPr>
                <a:t>3</a:t>
              </a:r>
            </a:p>
          </p:txBody>
        </p:sp>
        <p:sp>
          <p:nvSpPr>
            <p:cNvPr id="20" name="Triangle 19">
              <a:extLst>
                <a:ext uri="{FF2B5EF4-FFF2-40B4-BE49-F238E27FC236}">
                  <a16:creationId xmlns="" xmlns:a16="http://schemas.microsoft.com/office/drawing/2014/main" id="{29B58B2C-B853-A6EC-BF51-42C8F48247C4}"/>
                </a:ext>
              </a:extLst>
            </p:cNvPr>
            <p:cNvSpPr/>
            <p:nvPr/>
          </p:nvSpPr>
          <p:spPr>
            <a:xfrm>
              <a:off x="4586107" y="1333481"/>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952"/>
              <a:r>
                <a:rPr lang="en-GB" b="1" dirty="0">
                  <a:solidFill>
                    <a:schemeClr val="bg1"/>
                  </a:solidFill>
                  <a:latin typeface="Century Gothic" panose="020B0502020202020204" pitchFamily="34" charset="0"/>
                  <a:ea typeface="Segoe UI Historic" panose="020B0502040204020203" pitchFamily="34" charset="0"/>
                  <a:cs typeface="Segoe UI Historic" panose="020B0502040204020203" pitchFamily="34" charset="0"/>
                </a:rPr>
                <a:t>8</a:t>
              </a:r>
            </a:p>
          </p:txBody>
        </p:sp>
        <p:sp>
          <p:nvSpPr>
            <p:cNvPr id="21" name="Triangle 20">
              <a:extLst>
                <a:ext uri="{FF2B5EF4-FFF2-40B4-BE49-F238E27FC236}">
                  <a16:creationId xmlns="" xmlns:a16="http://schemas.microsoft.com/office/drawing/2014/main" id="{854E50E9-ED22-E2FB-C3B0-C2036AA18010}"/>
                </a:ext>
              </a:extLst>
            </p:cNvPr>
            <p:cNvSpPr/>
            <p:nvPr/>
          </p:nvSpPr>
          <p:spPr>
            <a:xfrm>
              <a:off x="4077483" y="1168320"/>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952"/>
              <a:r>
                <a:rPr lang="en-GB" b="1" dirty="0">
                  <a:solidFill>
                    <a:schemeClr val="bg1"/>
                  </a:solidFill>
                  <a:latin typeface="Century Gothic" panose="020B0502020202020204" pitchFamily="34" charset="0"/>
                  <a:ea typeface="Segoe UI Historic" panose="020B0502040204020203" pitchFamily="34" charset="0"/>
                  <a:cs typeface="Segoe UI Historic" panose="020B0502040204020203" pitchFamily="34" charset="0"/>
                </a:rPr>
                <a:t>9</a:t>
              </a:r>
            </a:p>
          </p:txBody>
        </p:sp>
        <p:sp>
          <p:nvSpPr>
            <p:cNvPr id="23" name="Triangle 22">
              <a:extLst>
                <a:ext uri="{FF2B5EF4-FFF2-40B4-BE49-F238E27FC236}">
                  <a16:creationId xmlns="" xmlns:a16="http://schemas.microsoft.com/office/drawing/2014/main" id="{69DD8AD4-D2DF-57D6-89E6-59A1651296AA}"/>
                </a:ext>
              </a:extLst>
            </p:cNvPr>
            <p:cNvSpPr/>
            <p:nvPr/>
          </p:nvSpPr>
          <p:spPr>
            <a:xfrm>
              <a:off x="3187834" y="2840443"/>
              <a:ext cx="897242"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952"/>
              <a:r>
                <a:rPr lang="en-GB" b="1" dirty="0">
                  <a:solidFill>
                    <a:schemeClr val="bg1"/>
                  </a:solidFill>
                  <a:latin typeface="Century Gothic" panose="020B0502020202020204" pitchFamily="34" charset="0"/>
                  <a:ea typeface="Segoe UI Historic" panose="020B0502040204020203" pitchFamily="34" charset="0"/>
                  <a:cs typeface="Segoe UI Historic" panose="020B0502040204020203" pitchFamily="34" charset="0"/>
                </a:rPr>
                <a:t>17</a:t>
              </a:r>
            </a:p>
          </p:txBody>
        </p:sp>
        <p:sp>
          <p:nvSpPr>
            <p:cNvPr id="25" name="Oval 24">
              <a:extLst>
                <a:ext uri="{FF2B5EF4-FFF2-40B4-BE49-F238E27FC236}">
                  <a16:creationId xmlns="" xmlns:a16="http://schemas.microsoft.com/office/drawing/2014/main" id="{3BB90299-88AC-D1C8-C6C4-102D1D205C79}"/>
                </a:ext>
              </a:extLst>
            </p:cNvPr>
            <p:cNvSpPr>
              <a:spLocks noChangeAspect="1"/>
            </p:cNvSpPr>
            <p:nvPr/>
          </p:nvSpPr>
          <p:spPr>
            <a:xfrm>
              <a:off x="4862824" y="3349742"/>
              <a:ext cx="291600" cy="291600"/>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200" b="1" i="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26" name="Oval 25">
              <a:extLst>
                <a:ext uri="{FF2B5EF4-FFF2-40B4-BE49-F238E27FC236}">
                  <a16:creationId xmlns="" xmlns:a16="http://schemas.microsoft.com/office/drawing/2014/main" id="{372A3DE2-2BAD-3515-9EE6-C584EAD77B88}"/>
                </a:ext>
              </a:extLst>
            </p:cNvPr>
            <p:cNvSpPr>
              <a:spLocks noChangeAspect="1"/>
            </p:cNvSpPr>
            <p:nvPr/>
          </p:nvSpPr>
          <p:spPr>
            <a:xfrm>
              <a:off x="3795063" y="3530844"/>
              <a:ext cx="291600" cy="291600"/>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GB" sz="1200" b="1" i="1" dirty="0">
                <a:solidFill>
                  <a:schemeClr val="tx1"/>
                </a:solidFill>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27" name="Oval 26">
              <a:extLst>
                <a:ext uri="{FF2B5EF4-FFF2-40B4-BE49-F238E27FC236}">
                  <a16:creationId xmlns="" xmlns:a16="http://schemas.microsoft.com/office/drawing/2014/main" id="{FA206D9E-EBFD-2CE3-BE89-D5477E945D6E}"/>
                </a:ext>
              </a:extLst>
            </p:cNvPr>
            <p:cNvSpPr>
              <a:spLocks noChangeAspect="1"/>
            </p:cNvSpPr>
            <p:nvPr/>
          </p:nvSpPr>
          <p:spPr>
            <a:xfrm>
              <a:off x="2992387" y="3057942"/>
              <a:ext cx="291600" cy="291600"/>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GB" sz="1200" b="1" i="1" dirty="0">
                <a:solidFill>
                  <a:schemeClr val="tx1"/>
                </a:solidFill>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29" name="Oval 28">
              <a:extLst>
                <a:ext uri="{FF2B5EF4-FFF2-40B4-BE49-F238E27FC236}">
                  <a16:creationId xmlns="" xmlns:a16="http://schemas.microsoft.com/office/drawing/2014/main" id="{62F5A2EA-89F3-CD65-B169-0C74AED54839}"/>
                </a:ext>
              </a:extLst>
            </p:cNvPr>
            <p:cNvSpPr>
              <a:spLocks noChangeAspect="1"/>
            </p:cNvSpPr>
            <p:nvPr/>
          </p:nvSpPr>
          <p:spPr>
            <a:xfrm>
              <a:off x="2458543" y="2359437"/>
              <a:ext cx="291600" cy="291600"/>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GB" sz="1200" b="1" i="1" dirty="0">
                <a:solidFill>
                  <a:schemeClr val="tx1"/>
                </a:solidFill>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36" name="Oval 35">
              <a:extLst>
                <a:ext uri="{FF2B5EF4-FFF2-40B4-BE49-F238E27FC236}">
                  <a16:creationId xmlns="" xmlns:a16="http://schemas.microsoft.com/office/drawing/2014/main" id="{4A53CE70-8782-B79F-3B41-42D9CBAF6192}"/>
                </a:ext>
              </a:extLst>
            </p:cNvPr>
            <p:cNvSpPr/>
            <p:nvPr/>
          </p:nvSpPr>
          <p:spPr>
            <a:xfrm>
              <a:off x="2525848" y="1903754"/>
              <a:ext cx="291600" cy="291600"/>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GB" sz="1200" b="1" i="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67" name="Oval 66">
              <a:extLst>
                <a:ext uri="{FF2B5EF4-FFF2-40B4-BE49-F238E27FC236}">
                  <a16:creationId xmlns="" xmlns:a16="http://schemas.microsoft.com/office/drawing/2014/main" id="{88E5C3EB-69FD-F6DB-BD0C-E0970D2C15A5}"/>
                </a:ext>
              </a:extLst>
            </p:cNvPr>
            <p:cNvSpPr>
              <a:spLocks noChangeAspect="1"/>
            </p:cNvSpPr>
            <p:nvPr/>
          </p:nvSpPr>
          <p:spPr>
            <a:xfrm>
              <a:off x="5340760" y="1845913"/>
              <a:ext cx="291600" cy="291600"/>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200" b="1" i="1" dirty="0">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69" name="Oval 68">
              <a:extLst>
                <a:ext uri="{FF2B5EF4-FFF2-40B4-BE49-F238E27FC236}">
                  <a16:creationId xmlns="" xmlns:a16="http://schemas.microsoft.com/office/drawing/2014/main" id="{0249D043-7FEC-D5D5-DBD4-87AD4993EC16}"/>
                </a:ext>
              </a:extLst>
            </p:cNvPr>
            <p:cNvSpPr>
              <a:spLocks noChangeAspect="1"/>
            </p:cNvSpPr>
            <p:nvPr/>
          </p:nvSpPr>
          <p:spPr>
            <a:xfrm>
              <a:off x="5448304" y="2795884"/>
              <a:ext cx="291600" cy="291600"/>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GB" sz="1200" b="1" i="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72" name="Oval 71">
              <a:extLst>
                <a:ext uri="{FF2B5EF4-FFF2-40B4-BE49-F238E27FC236}">
                  <a16:creationId xmlns="" xmlns:a16="http://schemas.microsoft.com/office/drawing/2014/main" id="{3388330B-4F33-6374-8887-4F193DC77F73}"/>
                </a:ext>
              </a:extLst>
            </p:cNvPr>
            <p:cNvSpPr>
              <a:spLocks noChangeAspect="1"/>
            </p:cNvSpPr>
            <p:nvPr/>
          </p:nvSpPr>
          <p:spPr>
            <a:xfrm>
              <a:off x="2906712" y="1567032"/>
              <a:ext cx="288000" cy="288000"/>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GB" sz="800" b="1" i="1" dirty="0">
                <a:solidFill>
                  <a:schemeClr val="tx1"/>
                </a:solidFill>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73" name="Oval 72">
              <a:extLst>
                <a:ext uri="{FF2B5EF4-FFF2-40B4-BE49-F238E27FC236}">
                  <a16:creationId xmlns="" xmlns:a16="http://schemas.microsoft.com/office/drawing/2014/main" id="{3C6C9AD5-09C1-2E1C-380C-503D4FD8EBB3}"/>
                </a:ext>
              </a:extLst>
            </p:cNvPr>
            <p:cNvSpPr>
              <a:spLocks noChangeAspect="1"/>
            </p:cNvSpPr>
            <p:nvPr/>
          </p:nvSpPr>
          <p:spPr>
            <a:xfrm>
              <a:off x="3328023" y="1385047"/>
              <a:ext cx="291600" cy="291600"/>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endParaRPr lang="en-GB" sz="1200" b="1" i="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endParaRPr>
            </a:p>
          </p:txBody>
        </p:sp>
        <p:sp>
          <p:nvSpPr>
            <p:cNvPr id="75" name="Oval 74">
              <a:extLst>
                <a:ext uri="{FF2B5EF4-FFF2-40B4-BE49-F238E27FC236}">
                  <a16:creationId xmlns="" xmlns:a16="http://schemas.microsoft.com/office/drawing/2014/main" id="{248D5C4B-6EC9-CE9A-C39B-AEEB5341DCF8}"/>
                </a:ext>
              </a:extLst>
            </p:cNvPr>
            <p:cNvSpPr/>
            <p:nvPr/>
          </p:nvSpPr>
          <p:spPr>
            <a:xfrm>
              <a:off x="2678394" y="2747218"/>
              <a:ext cx="321086" cy="316553"/>
            </a:xfrm>
            <a:prstGeom prst="ellipse">
              <a:avLst/>
            </a:prstGeom>
            <a:solidFill>
              <a:srgbClr val="FFFF00"/>
            </a:solidFill>
            <a:ln w="57150">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78" name="Oval 77">
              <a:extLst>
                <a:ext uri="{FF2B5EF4-FFF2-40B4-BE49-F238E27FC236}">
                  <a16:creationId xmlns="" xmlns:a16="http://schemas.microsoft.com/office/drawing/2014/main" id="{3726FFA9-814D-D7C2-7020-B5519E9540A7}"/>
                </a:ext>
              </a:extLst>
            </p:cNvPr>
            <p:cNvSpPr/>
            <p:nvPr/>
          </p:nvSpPr>
          <p:spPr>
            <a:xfrm>
              <a:off x="3481648" y="3042051"/>
              <a:ext cx="321086" cy="316553"/>
            </a:xfrm>
            <a:prstGeom prst="ellipse">
              <a:avLst/>
            </a:prstGeom>
            <a:noFill/>
            <a:ln w="57150">
              <a:solidFill>
                <a:srgbClr val="6FF49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79" name="Oval 78">
              <a:extLst>
                <a:ext uri="{FF2B5EF4-FFF2-40B4-BE49-F238E27FC236}">
                  <a16:creationId xmlns="" xmlns:a16="http://schemas.microsoft.com/office/drawing/2014/main" id="{F0520CB6-C5AD-C8A7-327B-4EAA8C9F422B}"/>
                </a:ext>
              </a:extLst>
            </p:cNvPr>
            <p:cNvSpPr/>
            <p:nvPr/>
          </p:nvSpPr>
          <p:spPr>
            <a:xfrm>
              <a:off x="4251357" y="3133244"/>
              <a:ext cx="321086" cy="316553"/>
            </a:xfrm>
            <a:prstGeom prst="ellipse">
              <a:avLst/>
            </a:prstGeom>
            <a:solidFill>
              <a:srgbClr val="FFFF00"/>
            </a:solidFill>
            <a:ln w="57150">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0" name="Oval 79">
              <a:extLst>
                <a:ext uri="{FF2B5EF4-FFF2-40B4-BE49-F238E27FC236}">
                  <a16:creationId xmlns="" xmlns:a16="http://schemas.microsoft.com/office/drawing/2014/main" id="{0EBB050A-E991-7708-9F47-8E5ADF3DE010}"/>
                </a:ext>
              </a:extLst>
            </p:cNvPr>
            <p:cNvSpPr/>
            <p:nvPr/>
          </p:nvSpPr>
          <p:spPr>
            <a:xfrm>
              <a:off x="5071105" y="3015495"/>
              <a:ext cx="321086" cy="316553"/>
            </a:xfrm>
            <a:prstGeom prst="ellipse">
              <a:avLst/>
            </a:prstGeom>
            <a:noFill/>
            <a:ln w="57150">
              <a:solidFill>
                <a:srgbClr val="6FF49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3" name="Oval 82">
              <a:extLst>
                <a:ext uri="{FF2B5EF4-FFF2-40B4-BE49-F238E27FC236}">
                  <a16:creationId xmlns="" xmlns:a16="http://schemas.microsoft.com/office/drawing/2014/main" id="{AF010D04-A8A5-67A4-4862-83D60CD29244}"/>
                </a:ext>
              </a:extLst>
            </p:cNvPr>
            <p:cNvSpPr/>
            <p:nvPr/>
          </p:nvSpPr>
          <p:spPr>
            <a:xfrm>
              <a:off x="5319984" y="2331831"/>
              <a:ext cx="321086" cy="316553"/>
            </a:xfrm>
            <a:prstGeom prst="ellipse">
              <a:avLst/>
            </a:prstGeom>
            <a:solidFill>
              <a:srgbClr val="FFFF00"/>
            </a:solidFill>
            <a:ln w="57150">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5" name="Oval 84">
              <a:extLst>
                <a:ext uri="{FF2B5EF4-FFF2-40B4-BE49-F238E27FC236}">
                  <a16:creationId xmlns="" xmlns:a16="http://schemas.microsoft.com/office/drawing/2014/main" id="{2B37062F-2E04-3034-3E22-6B05D5A09BDC}"/>
                </a:ext>
              </a:extLst>
            </p:cNvPr>
            <p:cNvSpPr/>
            <p:nvPr/>
          </p:nvSpPr>
          <p:spPr>
            <a:xfrm>
              <a:off x="4843166" y="1530543"/>
              <a:ext cx="321086" cy="316553"/>
            </a:xfrm>
            <a:prstGeom prst="ellipse">
              <a:avLst/>
            </a:prstGeom>
            <a:noFill/>
            <a:ln w="57150">
              <a:solidFill>
                <a:srgbClr val="6FF49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6" name="Oval 85">
              <a:extLst>
                <a:ext uri="{FF2B5EF4-FFF2-40B4-BE49-F238E27FC236}">
                  <a16:creationId xmlns="" xmlns:a16="http://schemas.microsoft.com/office/drawing/2014/main" id="{9B5FCC40-0452-E4D1-D6D1-C2378797933E}"/>
                </a:ext>
              </a:extLst>
            </p:cNvPr>
            <p:cNvSpPr/>
            <p:nvPr/>
          </p:nvSpPr>
          <p:spPr>
            <a:xfrm>
              <a:off x="4359376" y="1379417"/>
              <a:ext cx="321086" cy="316553"/>
            </a:xfrm>
            <a:prstGeom prst="ellipse">
              <a:avLst/>
            </a:prstGeom>
            <a:noFill/>
            <a:ln w="57150">
              <a:solidFill>
                <a:srgbClr val="6FF49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89" name="Oval 88">
              <a:extLst>
                <a:ext uri="{FF2B5EF4-FFF2-40B4-BE49-F238E27FC236}">
                  <a16:creationId xmlns="" xmlns:a16="http://schemas.microsoft.com/office/drawing/2014/main" id="{F3CE51F1-2839-0142-6301-F1BDD58DCCD7}"/>
                </a:ext>
              </a:extLst>
            </p:cNvPr>
            <p:cNvSpPr/>
            <p:nvPr/>
          </p:nvSpPr>
          <p:spPr>
            <a:xfrm>
              <a:off x="3904979" y="1352496"/>
              <a:ext cx="321086" cy="316553"/>
            </a:xfrm>
            <a:prstGeom prst="ellipse">
              <a:avLst/>
            </a:prstGeom>
            <a:solidFill>
              <a:srgbClr val="FFFF00"/>
            </a:solidFill>
            <a:ln w="57150">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2" name="Triangle 21">
              <a:extLst>
                <a:ext uri="{FF2B5EF4-FFF2-40B4-BE49-F238E27FC236}">
                  <a16:creationId xmlns="" xmlns:a16="http://schemas.microsoft.com/office/drawing/2014/main" id="{6E512187-85ED-A8FD-FECF-5888DCA236F7}"/>
                </a:ext>
              </a:extLst>
            </p:cNvPr>
            <p:cNvSpPr/>
            <p:nvPr/>
          </p:nvSpPr>
          <p:spPr>
            <a:xfrm>
              <a:off x="3576997" y="1151564"/>
              <a:ext cx="961932"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952"/>
              <a:r>
                <a:rPr lang="en-GB" b="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rPr>
                <a:t>10</a:t>
              </a:r>
            </a:p>
          </p:txBody>
        </p:sp>
        <p:sp>
          <p:nvSpPr>
            <p:cNvPr id="19" name="Triangle 18">
              <a:extLst>
                <a:ext uri="{FF2B5EF4-FFF2-40B4-BE49-F238E27FC236}">
                  <a16:creationId xmlns="" xmlns:a16="http://schemas.microsoft.com/office/drawing/2014/main" id="{2791AA64-2830-265F-B077-3CD542F98BC2}"/>
                </a:ext>
              </a:extLst>
            </p:cNvPr>
            <p:cNvSpPr/>
            <p:nvPr/>
          </p:nvSpPr>
          <p:spPr>
            <a:xfrm>
              <a:off x="5057311" y="2120548"/>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952"/>
              <a:r>
                <a:rPr lang="en-GB" b="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rPr>
                <a:t>5</a:t>
              </a:r>
            </a:p>
          </p:txBody>
        </p:sp>
        <p:sp>
          <p:nvSpPr>
            <p:cNvPr id="17" name="Triangle 16">
              <a:extLst>
                <a:ext uri="{FF2B5EF4-FFF2-40B4-BE49-F238E27FC236}">
                  <a16:creationId xmlns="" xmlns:a16="http://schemas.microsoft.com/office/drawing/2014/main" id="{B7809F0C-4B2D-F31E-5517-1717E9C1EF5C}"/>
                </a:ext>
              </a:extLst>
            </p:cNvPr>
            <p:cNvSpPr/>
            <p:nvPr/>
          </p:nvSpPr>
          <p:spPr>
            <a:xfrm>
              <a:off x="3997416" y="2937414"/>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952"/>
              <a:r>
                <a:rPr lang="en-GB" b="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rPr>
                <a:t>1</a:t>
              </a:r>
            </a:p>
          </p:txBody>
        </p:sp>
        <p:sp>
          <p:nvSpPr>
            <p:cNvPr id="74" name="Triangle 73">
              <a:extLst>
                <a:ext uri="{FF2B5EF4-FFF2-40B4-BE49-F238E27FC236}">
                  <a16:creationId xmlns="" xmlns:a16="http://schemas.microsoft.com/office/drawing/2014/main" id="{2C57E69D-6035-6902-E7DD-8A3CE31870FD}"/>
                </a:ext>
              </a:extLst>
            </p:cNvPr>
            <p:cNvSpPr/>
            <p:nvPr/>
          </p:nvSpPr>
          <p:spPr>
            <a:xfrm>
              <a:off x="2358219" y="2558959"/>
              <a:ext cx="979460"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7952"/>
              <a:r>
                <a:rPr lang="en-GB" b="1" dirty="0">
                  <a:solidFill>
                    <a:srgbClr val="FF0000"/>
                  </a:solidFill>
                  <a:latin typeface="Century Gothic" panose="020B0502020202020204" pitchFamily="34" charset="0"/>
                  <a:ea typeface="Segoe UI Historic" panose="020B0502040204020203" pitchFamily="34" charset="0"/>
                  <a:cs typeface="Segoe UI Historic" panose="020B0502040204020203" pitchFamily="34" charset="0"/>
                </a:rPr>
                <a:t>15</a:t>
              </a:r>
            </a:p>
          </p:txBody>
        </p:sp>
      </p:grpSp>
      <p:sp>
        <p:nvSpPr>
          <p:cNvPr id="6" name="Title 5">
            <a:extLst>
              <a:ext uri="{FF2B5EF4-FFF2-40B4-BE49-F238E27FC236}">
                <a16:creationId xmlns="" xmlns:a16="http://schemas.microsoft.com/office/drawing/2014/main" id="{CA770E53-47C8-C5C2-3480-9729DBEBC4CC}"/>
              </a:ext>
            </a:extLst>
          </p:cNvPr>
          <p:cNvSpPr>
            <a:spLocks noGrp="1"/>
          </p:cNvSpPr>
          <p:nvPr>
            <p:ph type="title"/>
          </p:nvPr>
        </p:nvSpPr>
        <p:spPr>
          <a:xfrm>
            <a:off x="0" y="29914"/>
            <a:ext cx="8675860" cy="798349"/>
          </a:xfrm>
        </p:spPr>
        <p:txBody>
          <a:bodyPr>
            <a:noAutofit/>
          </a:bodyPr>
          <a:lstStyle/>
          <a:p>
            <a:r>
              <a:rPr lang="en-GB" sz="3200" dirty="0"/>
              <a:t>DTT diagnostic equipment:</a:t>
            </a:r>
            <a:r>
              <a:rPr lang="en-GB" sz="3200" dirty="0">
                <a:sym typeface="Wingdings" pitchFamily="2" charset="2"/>
              </a:rPr>
              <a:t> </a:t>
            </a:r>
            <a:r>
              <a:rPr lang="en-GB" sz="3200" dirty="0">
                <a:solidFill>
                  <a:srgbClr val="46FF00"/>
                </a:solidFill>
                <a:sym typeface="Wingdings" pitchFamily="2" charset="2"/>
              </a:rPr>
              <a:t>e</a:t>
            </a:r>
            <a:r>
              <a:rPr lang="en-GB" sz="3200" dirty="0">
                <a:solidFill>
                  <a:srgbClr val="46FF00"/>
                </a:solidFill>
              </a:rPr>
              <a:t>q. ports</a:t>
            </a:r>
          </a:p>
        </p:txBody>
      </p:sp>
      <p:sp>
        <p:nvSpPr>
          <p:cNvPr id="3" name="Slide Number Placeholder 2">
            <a:extLst>
              <a:ext uri="{FF2B5EF4-FFF2-40B4-BE49-F238E27FC236}">
                <a16:creationId xmlns="" xmlns:a16="http://schemas.microsoft.com/office/drawing/2014/main" id="{CB625F2B-853F-8231-3392-9E75B853C767}"/>
              </a:ext>
            </a:extLst>
          </p:cNvPr>
          <p:cNvSpPr>
            <a:spLocks noGrp="1"/>
          </p:cNvSpPr>
          <p:nvPr>
            <p:ph type="sldNum" sz="quarter" idx="4294967295"/>
          </p:nvPr>
        </p:nvSpPr>
        <p:spPr>
          <a:xfrm>
            <a:off x="6850147" y="4872468"/>
            <a:ext cx="2057400" cy="273844"/>
          </a:xfrm>
          <a:prstGeom prst="rect">
            <a:avLst/>
          </a:prstGeom>
        </p:spPr>
        <p:txBody>
          <a:bodyPr vert="horz" lIns="91440" tIns="45720" rIns="91440" bIns="45720" rtlCol="0" anchor="ctr"/>
          <a:lstStyle>
            <a:defPPr>
              <a:defRPr lang="it-IT"/>
            </a:defPPr>
            <a:lvl1pPr marL="0" algn="r" defTabSz="914378" rtl="0" eaLnBrk="1" latinLnBrk="0" hangingPunct="1">
              <a:defRPr sz="1100" kern="1200">
                <a:solidFill>
                  <a:srgbClr val="0070C0"/>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fld id="{BA013763-FF4F-6447-94CE-4F6DA003092A}" type="slidenum">
              <a:rPr lang="it-IT" smtClean="0"/>
              <a:pPr/>
              <a:t>6</a:t>
            </a:fld>
            <a:endParaRPr lang="it-IT"/>
          </a:p>
        </p:txBody>
      </p:sp>
      <p:graphicFrame>
        <p:nvGraphicFramePr>
          <p:cNvPr id="98" name="Table 97">
            <a:extLst>
              <a:ext uri="{FF2B5EF4-FFF2-40B4-BE49-F238E27FC236}">
                <a16:creationId xmlns="" xmlns:a16="http://schemas.microsoft.com/office/drawing/2014/main" id="{5679A44D-C2A2-CE3B-B001-D317E2C0BF39}"/>
              </a:ext>
            </a:extLst>
          </p:cNvPr>
          <p:cNvGraphicFramePr>
            <a:graphicFrameLocks noGrp="1"/>
          </p:cNvGraphicFramePr>
          <p:nvPr>
            <p:extLst>
              <p:ext uri="{D42A27DB-BD31-4B8C-83A1-F6EECF244321}">
                <p14:modId xmlns:p14="http://schemas.microsoft.com/office/powerpoint/2010/main" val="1111753000"/>
              </p:ext>
            </p:extLst>
          </p:nvPr>
        </p:nvGraphicFramePr>
        <p:xfrm>
          <a:off x="1267215" y="856413"/>
          <a:ext cx="2092880" cy="933403"/>
        </p:xfrm>
        <a:graphic>
          <a:graphicData uri="http://schemas.openxmlformats.org/drawingml/2006/table">
            <a:tbl>
              <a:tblPr/>
              <a:tblGrid>
                <a:gridCol w="1909603">
                  <a:extLst>
                    <a:ext uri="{9D8B030D-6E8A-4147-A177-3AD203B41FA5}">
                      <a16:colId xmlns="" xmlns:a16="http://schemas.microsoft.com/office/drawing/2014/main" val="1970514606"/>
                    </a:ext>
                  </a:extLst>
                </a:gridCol>
                <a:gridCol w="183277">
                  <a:extLst>
                    <a:ext uri="{9D8B030D-6E8A-4147-A177-3AD203B41FA5}">
                      <a16:colId xmlns="" xmlns:a16="http://schemas.microsoft.com/office/drawing/2014/main" val="2146618392"/>
                    </a:ext>
                  </a:extLst>
                </a:gridCol>
              </a:tblGrid>
              <a:tr h="155735">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Charge Exchange (CXRS)</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5">
                  <a:txBody>
                    <a:bodyPr/>
                    <a:lstStyle/>
                    <a:p>
                      <a:pPr marL="6350" indent="0" algn="ctr" defTabSz="914400" rtl="0" eaLnBrk="1" fontAlgn="ctr" latinLnBrk="0" hangingPunct="1">
                        <a:tabLst/>
                      </a:pPr>
                      <a:r>
                        <a:rPr lang="x-none" sz="9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10</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3529097333"/>
                  </a:ext>
                </a:extLst>
              </a:tr>
              <a:tr h="159935">
                <a:tc>
                  <a:txBody>
                    <a:bodyPr/>
                    <a:lstStyle/>
                    <a:p>
                      <a:pPr marL="72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Interferometer Tangential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dirty="0"/>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3483575159"/>
                  </a:ext>
                </a:extLst>
              </a:tr>
              <a:tr h="155735">
                <a:tc>
                  <a:txBody>
                    <a:bodyPr/>
                    <a:lstStyle/>
                    <a:p>
                      <a:pPr marL="108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Reflectometry Plasma Position</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dirty="0"/>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2598405"/>
                  </a:ext>
                </a:extLst>
              </a:tr>
              <a:tr h="155735">
                <a:tc>
                  <a:txBody>
                    <a:bodyPr/>
                    <a:lstStyle/>
                    <a:p>
                      <a:pPr marL="108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Diagnostic Neutral Beam Inj.</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en-GB"/>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 xmlns:a16="http://schemas.microsoft.com/office/drawing/2014/main" val="2632308719"/>
                  </a:ext>
                </a:extLst>
              </a:tr>
              <a:tr h="306263">
                <a:tc>
                  <a:txBody>
                    <a:bodyPr/>
                    <a:lstStyle/>
                    <a:p>
                      <a:pPr marL="108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Reflectometry Density Profile Reconstruction</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extLst>
                  <a:ext uri="{0D108BD9-81ED-4DB2-BD59-A6C34878D82A}">
                    <a16:rowId xmlns="" xmlns:a16="http://schemas.microsoft.com/office/drawing/2014/main" val="1067053510"/>
                  </a:ext>
                </a:extLst>
              </a:tr>
            </a:tbl>
          </a:graphicData>
        </a:graphic>
      </p:graphicFrame>
      <p:graphicFrame>
        <p:nvGraphicFramePr>
          <p:cNvPr id="2" name="Table 6">
            <a:extLst>
              <a:ext uri="{FF2B5EF4-FFF2-40B4-BE49-F238E27FC236}">
                <a16:creationId xmlns="" xmlns:a16="http://schemas.microsoft.com/office/drawing/2014/main" id="{459E0D5D-27CA-254B-8599-E664EC74BBA0}"/>
              </a:ext>
            </a:extLst>
          </p:cNvPr>
          <p:cNvGraphicFramePr>
            <a:graphicFrameLocks noGrp="1" noChangeAspect="1"/>
          </p:cNvGraphicFramePr>
          <p:nvPr>
            <p:extLst>
              <p:ext uri="{D42A27DB-BD31-4B8C-83A1-F6EECF244321}">
                <p14:modId xmlns:p14="http://schemas.microsoft.com/office/powerpoint/2010/main" val="1511210316"/>
              </p:ext>
            </p:extLst>
          </p:nvPr>
        </p:nvGraphicFramePr>
        <p:xfrm>
          <a:off x="175725" y="791920"/>
          <a:ext cx="801766" cy="2011680"/>
        </p:xfrm>
        <a:graphic>
          <a:graphicData uri="http://schemas.openxmlformats.org/drawingml/2006/table">
            <a:tbl>
              <a:tblPr firstRow="1" bandRow="1">
                <a:tableStyleId>{5C22544A-7EE6-4342-B048-85BDC9FD1C3A}</a:tableStyleId>
              </a:tblPr>
              <a:tblGrid>
                <a:gridCol w="801766">
                  <a:extLst>
                    <a:ext uri="{9D8B030D-6E8A-4147-A177-3AD203B41FA5}">
                      <a16:colId xmlns="" xmlns:a16="http://schemas.microsoft.com/office/drawing/2014/main" val="1093941576"/>
                    </a:ext>
                  </a:extLst>
                </a:gridCol>
              </a:tblGrid>
              <a:tr h="362563">
                <a:tc>
                  <a:txBody>
                    <a:bodyPr/>
                    <a:lstStyle/>
                    <a:p>
                      <a:pPr algn="ctr"/>
                      <a:r>
                        <a:rPr lang="en-GB" sz="900" b="1" i="1" dirty="0">
                          <a:solidFill>
                            <a:schemeClr val="tx2"/>
                          </a:solidFill>
                          <a:latin typeface="Segoe UI Historic" panose="020B0502040204020203" pitchFamily="34" charset="0"/>
                          <a:ea typeface="Segoe UI Historic" panose="020B0502040204020203" pitchFamily="34" charset="0"/>
                          <a:cs typeface="Segoe UI Historic" panose="020B0502040204020203" pitchFamily="34" charset="0"/>
                        </a:rPr>
                        <a:t>Ion Cyclotron Heating</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4">
                        <a:lumMod val="60000"/>
                        <a:lumOff val="40000"/>
                      </a:schemeClr>
                    </a:solidFill>
                  </a:tcPr>
                </a:tc>
                <a:extLst>
                  <a:ext uri="{0D108BD9-81ED-4DB2-BD59-A6C34878D82A}">
                    <a16:rowId xmlns="" xmlns:a16="http://schemas.microsoft.com/office/drawing/2014/main" val="1588755826"/>
                  </a:ext>
                </a:extLst>
              </a:tr>
              <a:tr h="498523">
                <a:tc>
                  <a:txBody>
                    <a:bodyPr/>
                    <a:lstStyle/>
                    <a:p>
                      <a:pPr algn="ctr"/>
                      <a:r>
                        <a:rPr lang="en-GB" sz="900" b="1" i="1" dirty="0">
                          <a:solidFill>
                            <a:schemeClr val="tx2"/>
                          </a:solidFill>
                          <a:latin typeface="Segoe UI Historic" panose="020B0502040204020203" pitchFamily="34" charset="0"/>
                          <a:ea typeface="Segoe UI Historic" panose="020B0502040204020203" pitchFamily="34" charset="0"/>
                          <a:cs typeface="Segoe UI Historic" panose="020B0502040204020203" pitchFamily="34" charset="0"/>
                        </a:rPr>
                        <a:t>Electron Cyclotron Heating</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7600"/>
                    </a:solidFill>
                  </a:tcPr>
                </a:tc>
                <a:extLst>
                  <a:ext uri="{0D108BD9-81ED-4DB2-BD59-A6C34878D82A}">
                    <a16:rowId xmlns="" xmlns:a16="http://schemas.microsoft.com/office/drawing/2014/main" val="384616254"/>
                  </a:ext>
                </a:extLst>
              </a:tr>
              <a:tr h="362563">
                <a:tc>
                  <a:txBody>
                    <a:bodyPr/>
                    <a:lstStyle/>
                    <a:p>
                      <a:pPr algn="ctr"/>
                      <a:r>
                        <a:rPr lang="en-GB" sz="900" b="1" i="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Neutral Beam Injection</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0000"/>
                    </a:solidFill>
                  </a:tcPr>
                </a:tc>
                <a:extLst>
                  <a:ext uri="{0D108BD9-81ED-4DB2-BD59-A6C34878D82A}">
                    <a16:rowId xmlns="" xmlns:a16="http://schemas.microsoft.com/office/drawing/2014/main" val="3981759169"/>
                  </a:ext>
                </a:extLst>
              </a:tr>
              <a:tr h="4985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1" i="1" dirty="0">
                          <a:solidFill>
                            <a:srgbClr val="FF0000"/>
                          </a:solidFill>
                          <a:latin typeface="Century Gothic" panose="020B0502020202020204" pitchFamily="34" charset="0"/>
                        </a:rPr>
                        <a:t>Remote Handling Sectors</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FFFF00"/>
                    </a:solidFill>
                  </a:tcPr>
                </a:tc>
                <a:extLst>
                  <a:ext uri="{0D108BD9-81ED-4DB2-BD59-A6C34878D82A}">
                    <a16:rowId xmlns="" xmlns:a16="http://schemas.microsoft.com/office/drawing/2014/main" val="2714778935"/>
                  </a:ext>
                </a:extLst>
              </a:tr>
            </a:tbl>
          </a:graphicData>
        </a:graphic>
      </p:graphicFrame>
      <p:cxnSp>
        <p:nvCxnSpPr>
          <p:cNvPr id="93" name="Straight Arrow Connector 92">
            <a:extLst>
              <a:ext uri="{FF2B5EF4-FFF2-40B4-BE49-F238E27FC236}">
                <a16:creationId xmlns="" xmlns:a16="http://schemas.microsoft.com/office/drawing/2014/main" id="{62C4C2A5-CD4C-687A-2C05-B9C04AA659CB}"/>
              </a:ext>
            </a:extLst>
          </p:cNvPr>
          <p:cNvCxnSpPr>
            <a:cxnSpLocks/>
            <a:stCxn id="98" idx="3"/>
            <a:endCxn id="89" idx="2"/>
          </p:cNvCxnSpPr>
          <p:nvPr/>
        </p:nvCxnSpPr>
        <p:spPr>
          <a:xfrm>
            <a:off x="3360095" y="1323114"/>
            <a:ext cx="778034" cy="233790"/>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94" name="Table 93">
            <a:extLst>
              <a:ext uri="{FF2B5EF4-FFF2-40B4-BE49-F238E27FC236}">
                <a16:creationId xmlns="" xmlns:a16="http://schemas.microsoft.com/office/drawing/2014/main" id="{F2D3F576-B0BA-C054-25C4-E1809647ABC0}"/>
              </a:ext>
            </a:extLst>
          </p:cNvPr>
          <p:cNvGraphicFramePr>
            <a:graphicFrameLocks noGrp="1"/>
          </p:cNvGraphicFramePr>
          <p:nvPr>
            <p:extLst>
              <p:ext uri="{D42A27DB-BD31-4B8C-83A1-F6EECF244321}">
                <p14:modId xmlns:p14="http://schemas.microsoft.com/office/powerpoint/2010/main" val="1202695694"/>
              </p:ext>
            </p:extLst>
          </p:nvPr>
        </p:nvGraphicFramePr>
        <p:xfrm>
          <a:off x="6249576" y="2056759"/>
          <a:ext cx="2341058" cy="633715"/>
        </p:xfrm>
        <a:graphic>
          <a:graphicData uri="http://schemas.openxmlformats.org/drawingml/2006/table">
            <a:tbl>
              <a:tblPr/>
              <a:tblGrid>
                <a:gridCol w="203022">
                  <a:extLst>
                    <a:ext uri="{9D8B030D-6E8A-4147-A177-3AD203B41FA5}">
                      <a16:colId xmlns="" xmlns:a16="http://schemas.microsoft.com/office/drawing/2014/main" val="1174956763"/>
                    </a:ext>
                  </a:extLst>
                </a:gridCol>
                <a:gridCol w="2138036">
                  <a:extLst>
                    <a:ext uri="{9D8B030D-6E8A-4147-A177-3AD203B41FA5}">
                      <a16:colId xmlns="" xmlns:a16="http://schemas.microsoft.com/office/drawing/2014/main" val="897766930"/>
                    </a:ext>
                  </a:extLst>
                </a:gridCol>
              </a:tblGrid>
              <a:tr h="183339">
                <a:tc rowSpan="3">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it-IT" sz="9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8</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L="72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Thomson Scattering LIDAR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658477035"/>
                  </a:ext>
                </a:extLst>
              </a:tr>
              <a:tr h="225188">
                <a:tc vMerge="1">
                  <a:txBody>
                    <a:bodyPr/>
                    <a:lstStyle/>
                    <a:p>
                      <a:pPr marL="72000" algn="l" fontAlgn="ctr"/>
                      <a:endPar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SXR imaging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857748780"/>
                  </a:ext>
                </a:extLst>
              </a:tr>
              <a:tr h="225188">
                <a:tc vMerge="1">
                  <a:txBody>
                    <a:bodyPr/>
                    <a:lstStyle/>
                    <a:p>
                      <a:pPr marL="72000" algn="l" fontAlgn="ctr"/>
                      <a:endPar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SXR Crystal Spectrometer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591079676"/>
                  </a:ext>
                </a:extLst>
              </a:tr>
            </a:tbl>
          </a:graphicData>
        </a:graphic>
      </p:graphicFrame>
      <p:graphicFrame>
        <p:nvGraphicFramePr>
          <p:cNvPr id="11" name="Table 10">
            <a:extLst>
              <a:ext uri="{FF2B5EF4-FFF2-40B4-BE49-F238E27FC236}">
                <a16:creationId xmlns="" xmlns:a16="http://schemas.microsoft.com/office/drawing/2014/main" id="{46FE4DC1-CEF5-EBAE-F385-845CE2744A69}"/>
              </a:ext>
            </a:extLst>
          </p:cNvPr>
          <p:cNvGraphicFramePr>
            <a:graphicFrameLocks noGrp="1"/>
          </p:cNvGraphicFramePr>
          <p:nvPr>
            <p:extLst>
              <p:ext uri="{D42A27DB-BD31-4B8C-83A1-F6EECF244321}">
                <p14:modId xmlns:p14="http://schemas.microsoft.com/office/powerpoint/2010/main" val="1676156952"/>
              </p:ext>
            </p:extLst>
          </p:nvPr>
        </p:nvGraphicFramePr>
        <p:xfrm>
          <a:off x="1058843" y="1973347"/>
          <a:ext cx="1622289" cy="830253"/>
        </p:xfrm>
        <a:graphic>
          <a:graphicData uri="http://schemas.openxmlformats.org/drawingml/2006/table">
            <a:tbl>
              <a:tblPr/>
              <a:tblGrid>
                <a:gridCol w="1334847">
                  <a:extLst>
                    <a:ext uri="{9D8B030D-6E8A-4147-A177-3AD203B41FA5}">
                      <a16:colId xmlns="" xmlns:a16="http://schemas.microsoft.com/office/drawing/2014/main" val="3528660480"/>
                    </a:ext>
                  </a:extLst>
                </a:gridCol>
                <a:gridCol w="287442">
                  <a:extLst>
                    <a:ext uri="{9D8B030D-6E8A-4147-A177-3AD203B41FA5}">
                      <a16:colId xmlns="" xmlns:a16="http://schemas.microsoft.com/office/drawing/2014/main" val="4220255243"/>
                    </a:ext>
                  </a:extLst>
                </a:gridCol>
              </a:tblGrid>
              <a:tr h="182136">
                <a:tc>
                  <a:txBody>
                    <a:bodyPr/>
                    <a:lstStyle/>
                    <a:p>
                      <a:pPr marL="108000" algn="l" fontAlgn="ct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Bolometer Tomography</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rowSpan="4">
                  <a:txBody>
                    <a:bodyPr/>
                    <a:lstStyle/>
                    <a:p>
                      <a:pPr marL="6350" indent="0" algn="ctr" defTabSz="914400" rtl="0" eaLnBrk="1" fontAlgn="ctr" latinLnBrk="0" hangingPunct="1">
                        <a:tabLst/>
                      </a:pPr>
                      <a:r>
                        <a:rPr lang="x-none" sz="9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15</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375609184"/>
                  </a:ext>
                </a:extLst>
              </a:tr>
              <a:tr h="182136">
                <a:tc>
                  <a:txBody>
                    <a:bodyPr/>
                    <a:lstStyle/>
                    <a:p>
                      <a:pPr marL="108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SXR Tomography</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3280726178"/>
                  </a:ext>
                </a:extLst>
              </a:tr>
              <a:tr h="182136">
                <a:tc>
                  <a:txBody>
                    <a:bodyPr/>
                    <a:lstStyle/>
                    <a:p>
                      <a:pPr marL="72000" algn="l" fontAlgn="ct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Interferometer Tangential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vMerge="1">
                  <a:txBody>
                    <a:bodyPr/>
                    <a:lstStyle/>
                    <a:p>
                      <a:pPr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2564595966"/>
                  </a:ext>
                </a:extLst>
              </a:tr>
              <a:tr h="182136">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IR/VIS Cameras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vMerge="1">
                  <a:txBody>
                    <a:bodyPr/>
                    <a:lstStyle/>
                    <a:p>
                      <a:pPr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353109048"/>
                  </a:ext>
                </a:extLst>
              </a:tr>
            </a:tbl>
          </a:graphicData>
        </a:graphic>
      </p:graphicFrame>
      <p:cxnSp>
        <p:nvCxnSpPr>
          <p:cNvPr id="12" name="Straight Arrow Connector 11">
            <a:extLst>
              <a:ext uri="{FF2B5EF4-FFF2-40B4-BE49-F238E27FC236}">
                <a16:creationId xmlns="" xmlns:a16="http://schemas.microsoft.com/office/drawing/2014/main" id="{A06177FD-972D-A8BC-8758-154D3045A290}"/>
              </a:ext>
            </a:extLst>
          </p:cNvPr>
          <p:cNvCxnSpPr>
            <a:cxnSpLocks/>
            <a:stCxn id="11" idx="3"/>
            <a:endCxn id="75" idx="2"/>
          </p:cNvCxnSpPr>
          <p:nvPr/>
        </p:nvCxnSpPr>
        <p:spPr>
          <a:xfrm>
            <a:off x="2681132" y="2388473"/>
            <a:ext cx="230412" cy="563153"/>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96" name="Table 95">
            <a:extLst>
              <a:ext uri="{FF2B5EF4-FFF2-40B4-BE49-F238E27FC236}">
                <a16:creationId xmlns="" xmlns:a16="http://schemas.microsoft.com/office/drawing/2014/main" id="{80281CBC-2755-B9C6-F588-8E4AA6D3108B}"/>
              </a:ext>
            </a:extLst>
          </p:cNvPr>
          <p:cNvGraphicFramePr>
            <a:graphicFrameLocks noGrp="1"/>
          </p:cNvGraphicFramePr>
          <p:nvPr>
            <p:extLst>
              <p:ext uri="{D42A27DB-BD31-4B8C-83A1-F6EECF244321}">
                <p14:modId xmlns:p14="http://schemas.microsoft.com/office/powerpoint/2010/main" val="2113925125"/>
              </p:ext>
            </p:extLst>
          </p:nvPr>
        </p:nvGraphicFramePr>
        <p:xfrm>
          <a:off x="5729335" y="725949"/>
          <a:ext cx="2589971" cy="1163922"/>
        </p:xfrm>
        <a:graphic>
          <a:graphicData uri="http://schemas.openxmlformats.org/drawingml/2006/table">
            <a:tbl>
              <a:tblPr/>
              <a:tblGrid>
                <a:gridCol w="207906">
                  <a:extLst>
                    <a:ext uri="{9D8B030D-6E8A-4147-A177-3AD203B41FA5}">
                      <a16:colId xmlns="" xmlns:a16="http://schemas.microsoft.com/office/drawing/2014/main" val="1722344652"/>
                    </a:ext>
                  </a:extLst>
                </a:gridCol>
                <a:gridCol w="2382065">
                  <a:extLst>
                    <a:ext uri="{9D8B030D-6E8A-4147-A177-3AD203B41FA5}">
                      <a16:colId xmlns="" xmlns:a16="http://schemas.microsoft.com/office/drawing/2014/main" val="3533282650"/>
                    </a:ext>
                  </a:extLst>
                </a:gridCol>
              </a:tblGrid>
              <a:tr h="84002">
                <a:tc rowSpan="7">
                  <a:txBody>
                    <a:bodyPr/>
                    <a:lstStyle/>
                    <a:p>
                      <a:pPr marL="72000" algn="ctr" fontAlgn="ctr"/>
                      <a:r>
                        <a:rPr lang="en-GB" sz="900" b="1" i="1" u="none" strike="noStrike"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9</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L="72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Interferometer Tangential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95059139"/>
                  </a:ext>
                </a:extLst>
              </a:tr>
              <a:tr h="84002">
                <a:tc vMerge="1">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endPar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IR/VIS Cameras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314669125"/>
                  </a:ext>
                </a:extLst>
              </a:tr>
              <a:tr h="121265">
                <a:tc vMerge="1">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endPar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REIS Spectrometer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951043051"/>
                  </a:ext>
                </a:extLst>
              </a:tr>
              <a:tr h="159408">
                <a:tc vMerge="1">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endPar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NGA &amp; OGA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3167037316"/>
                  </a:ext>
                </a:extLst>
              </a:tr>
              <a:tr h="81567">
                <a:tc vMerge="1">
                  <a:txBody>
                    <a:bodyPr/>
                    <a:lstStyle/>
                    <a:p>
                      <a:pPr marL="108000" algn="l" fontAlgn="ctr"/>
                      <a:endPar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08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Cherenkov Probe</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1444140390"/>
                  </a:ext>
                </a:extLst>
              </a:tr>
              <a:tr h="81567">
                <a:tc vMerge="1">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endPar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Charge Exchange (CXRS)</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4232467065"/>
                  </a:ext>
                </a:extLst>
              </a:tr>
              <a:tr h="160114">
                <a:tc vMerge="1">
                  <a:txBody>
                    <a:bodyPr/>
                    <a:lstStyle/>
                    <a:p>
                      <a:pPr marL="108000" algn="l" fontAlgn="ctr"/>
                      <a:endPar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08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Electron Cyclotron Emission Turbulence Coherent</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58120361"/>
                  </a:ext>
                </a:extLst>
              </a:tr>
            </a:tbl>
          </a:graphicData>
        </a:graphic>
      </p:graphicFrame>
      <p:graphicFrame>
        <p:nvGraphicFramePr>
          <p:cNvPr id="90" name="Table 89">
            <a:extLst>
              <a:ext uri="{FF2B5EF4-FFF2-40B4-BE49-F238E27FC236}">
                <a16:creationId xmlns="" xmlns:a16="http://schemas.microsoft.com/office/drawing/2014/main" id="{2D7305B2-529B-8969-2DD5-93D60A147E9C}"/>
              </a:ext>
            </a:extLst>
          </p:cNvPr>
          <p:cNvGraphicFramePr>
            <a:graphicFrameLocks noGrp="1"/>
          </p:cNvGraphicFramePr>
          <p:nvPr>
            <p:extLst>
              <p:ext uri="{D42A27DB-BD31-4B8C-83A1-F6EECF244321}">
                <p14:modId xmlns:p14="http://schemas.microsoft.com/office/powerpoint/2010/main" val="4090195273"/>
              </p:ext>
            </p:extLst>
          </p:nvPr>
        </p:nvGraphicFramePr>
        <p:xfrm>
          <a:off x="6328306" y="2851104"/>
          <a:ext cx="2307762" cy="893989"/>
        </p:xfrm>
        <a:graphic>
          <a:graphicData uri="http://schemas.openxmlformats.org/drawingml/2006/table">
            <a:tbl>
              <a:tblPr/>
              <a:tblGrid>
                <a:gridCol w="230094">
                  <a:extLst>
                    <a:ext uri="{9D8B030D-6E8A-4147-A177-3AD203B41FA5}">
                      <a16:colId xmlns="" xmlns:a16="http://schemas.microsoft.com/office/drawing/2014/main" val="4100423357"/>
                    </a:ext>
                  </a:extLst>
                </a:gridCol>
                <a:gridCol w="2077668">
                  <a:extLst>
                    <a:ext uri="{9D8B030D-6E8A-4147-A177-3AD203B41FA5}">
                      <a16:colId xmlns="" xmlns:a16="http://schemas.microsoft.com/office/drawing/2014/main" val="1117116183"/>
                    </a:ext>
                  </a:extLst>
                </a:gridCol>
              </a:tblGrid>
              <a:tr h="310073">
                <a:tc rowSpan="4">
                  <a:txBody>
                    <a:bodyPr/>
                    <a:lstStyle/>
                    <a:p>
                      <a:pPr algn="ctr"/>
                      <a:r>
                        <a:rPr lang="it-IT" sz="900" b="1" i="1" dirty="0">
                          <a:solidFill>
                            <a:schemeClr val="bg1"/>
                          </a:solidFill>
                          <a:latin typeface="Century Gothic" panose="020B0502020202020204" pitchFamily="34" charset="0"/>
                        </a:rPr>
                        <a:t>Sector 5</a:t>
                      </a:r>
                      <a:endParaRPr sz="900" b="1" i="1" dirty="0">
                        <a:solidFill>
                          <a:schemeClr val="bg1"/>
                        </a:solidFill>
                        <a:latin typeface="Century Gothic" panose="020B0502020202020204" pitchFamily="34" charset="0"/>
                      </a:endParaRP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L="108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Electron Cyclotron Emission Imaging</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254326979"/>
                  </a:ext>
                </a:extLst>
              </a:tr>
              <a:tr h="188479">
                <a:tc vMerge="1">
                  <a:txBody>
                    <a:bodyPr/>
                    <a:lstStyle/>
                    <a:p>
                      <a:pPr marL="108000" algn="l" fontAlgn="ctr"/>
                      <a:endPar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108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Phase Contrast Imaging</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 xmlns:a16="http://schemas.microsoft.com/office/drawing/2014/main" val="3464262502"/>
                  </a:ext>
                </a:extLst>
              </a:tr>
              <a:tr h="188479">
                <a:tc vMerge="1">
                  <a:txBody>
                    <a:bodyPr/>
                    <a:lstStyle/>
                    <a:p>
                      <a:endParaRPr lang="en-GB"/>
                    </a:p>
                  </a:txBody>
                  <a:tcPr/>
                </a:tc>
                <a:tc>
                  <a:txBody>
                    <a:bodyPr/>
                    <a:lstStyle/>
                    <a:p>
                      <a:pPr marL="108000" marR="0" indent="0" algn="l" defTabSz="914400" rtl="0" eaLnBrk="1" fontAlgn="ctr" latinLnBrk="0" hangingPunct="1">
                        <a:lnSpc>
                          <a:spcPct val="100000"/>
                        </a:lnSpc>
                        <a:spcBef>
                          <a:spcPts val="0"/>
                        </a:spcBef>
                        <a:spcAft>
                          <a:spcPts val="0"/>
                        </a:spcAft>
                        <a:buClrTx/>
                        <a:buSzTx/>
                        <a:buFontTx/>
                        <a:buNone/>
                        <a:tabLst/>
                        <a:defRPr/>
                      </a:pPr>
                      <a:r>
                        <a:rPr lang="en-GB" sz="900" i="1" kern="1200"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Visible Fast Camera</a:t>
                      </a:r>
                      <a:r>
                        <a:rPr lang="x-none" sz="900" i="1"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endPar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3776025348"/>
                  </a:ext>
                </a:extLst>
              </a:tr>
              <a:tr h="206958">
                <a:tc vMerge="1">
                  <a:txBody>
                    <a:bodyPr/>
                    <a:lstStyle/>
                    <a:p>
                      <a:pPr algn="ctr"/>
                      <a:endParaRPr sz="1000" b="1" i="1" dirty="0">
                        <a:solidFill>
                          <a:schemeClr val="bg1"/>
                        </a:solidFill>
                        <a:latin typeface="Century Gothic" panose="020B0502020202020204" pitchFamily="34" charset="0"/>
                      </a:endParaRP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ECE </a:t>
                      </a:r>
                      <a:r>
                        <a:rPr lang="en-GB" sz="900" b="0" i="1" u="none" strike="noStrike" dirty="0" err="1">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Eterodyne</a:t>
                      </a: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 Radiometer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2163536819"/>
                  </a:ext>
                </a:extLst>
              </a:tr>
            </a:tbl>
          </a:graphicData>
        </a:graphic>
      </p:graphicFrame>
      <p:graphicFrame>
        <p:nvGraphicFramePr>
          <p:cNvPr id="82" name="Table 81">
            <a:extLst>
              <a:ext uri="{FF2B5EF4-FFF2-40B4-BE49-F238E27FC236}">
                <a16:creationId xmlns="" xmlns:a16="http://schemas.microsoft.com/office/drawing/2014/main" id="{3E72DAFB-D440-854D-10CD-C4C6FDC3FADD}"/>
              </a:ext>
            </a:extLst>
          </p:cNvPr>
          <p:cNvGraphicFramePr>
            <a:graphicFrameLocks noGrp="1"/>
          </p:cNvGraphicFramePr>
          <p:nvPr>
            <p:extLst>
              <p:ext uri="{D42A27DB-BD31-4B8C-83A1-F6EECF244321}">
                <p14:modId xmlns:p14="http://schemas.microsoft.com/office/powerpoint/2010/main" val="2123814339"/>
              </p:ext>
            </p:extLst>
          </p:nvPr>
        </p:nvGraphicFramePr>
        <p:xfrm>
          <a:off x="6533009" y="3882032"/>
          <a:ext cx="2142851" cy="748365"/>
        </p:xfrm>
        <a:graphic>
          <a:graphicData uri="http://schemas.openxmlformats.org/drawingml/2006/table">
            <a:tbl>
              <a:tblPr/>
              <a:tblGrid>
                <a:gridCol w="205139">
                  <a:extLst>
                    <a:ext uri="{9D8B030D-6E8A-4147-A177-3AD203B41FA5}">
                      <a16:colId xmlns="" xmlns:a16="http://schemas.microsoft.com/office/drawing/2014/main" val="2461453544"/>
                    </a:ext>
                  </a:extLst>
                </a:gridCol>
                <a:gridCol w="1937712">
                  <a:extLst>
                    <a:ext uri="{9D8B030D-6E8A-4147-A177-3AD203B41FA5}">
                      <a16:colId xmlns="" xmlns:a16="http://schemas.microsoft.com/office/drawing/2014/main" val="3418410477"/>
                    </a:ext>
                  </a:extLst>
                </a:gridCol>
              </a:tblGrid>
              <a:tr h="217020">
                <a:tc rowSpan="3">
                  <a:txBody>
                    <a:bodyPr/>
                    <a:lstStyle/>
                    <a:p>
                      <a:pPr marL="6350" indent="0" algn="ctr" defTabSz="914400" rtl="0" eaLnBrk="1" fontAlgn="ctr" latinLnBrk="0" hangingPunct="1">
                        <a:tabLst/>
                      </a:pPr>
                      <a:r>
                        <a:rPr lang="en-GB" sz="9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 3</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marL="72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Interferometer Vertical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213808108"/>
                  </a:ext>
                </a:extLst>
              </a:tr>
              <a:tr h="217020">
                <a:tc vMerge="1">
                  <a:txBody>
                    <a:bodyPr/>
                    <a:lstStyle/>
                    <a:p>
                      <a:endParaRPr dirty="0"/>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72000"/>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IR/VIS Cameras</a:t>
                      </a:r>
                      <a:endParaRPr lang="it-IT" sz="1600" i="1" dirty="0">
                        <a:solidFill>
                          <a:srgbClr val="0070C0"/>
                        </a:solidFil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2615487839"/>
                  </a:ext>
                </a:extLst>
              </a:tr>
              <a:tr h="314325">
                <a:tc vMerge="1">
                  <a:txBody>
                    <a:bodyPr/>
                    <a:lstStyle/>
                    <a:p>
                      <a:pPr marL="6350" indent="0" algn="ctr" defTabSz="914400" rtl="0" eaLnBrk="1" fontAlgn="ctr" latinLnBrk="0" hangingPunct="1">
                        <a:tabLst/>
                      </a:pPr>
                      <a:endParaRPr lang="en-GB"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Visible: Z</a:t>
                      </a:r>
                      <a:r>
                        <a:rPr lang="en-GB" sz="900" b="0" i="1" u="none" strike="noStrike" baseline="-25000"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eff</a:t>
                      </a: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a:t>
                      </a:r>
                      <a:r>
                        <a:rPr lang="en-GB" sz="900" b="0" i="1" u="none" strike="noStrike" dirty="0" err="1">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Bremmsthralung</a:t>
                      </a: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 profile</a:t>
                      </a:r>
                    </a:p>
                    <a:p>
                      <a:pPr marL="72000" algn="l" fontAlgn="ct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GB" sz="900" b="0" i="1" u="none" strike="noStrike" dirty="0" err="1">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Spectrrometer</a:t>
                      </a: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en-GB" sz="900" b="0" i="1" u="none" strike="noStrike" dirty="0" err="1">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Survey&amp;Divertor</a:t>
                      </a:r>
                      <a:endParaRPr lang="it-IT" sz="1600" i="1" dirty="0">
                        <a:solidFill>
                          <a:srgbClr val="0070C0"/>
                        </a:solidFil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 xmlns:a16="http://schemas.microsoft.com/office/drawing/2014/main" val="1338428622"/>
                  </a:ext>
                </a:extLst>
              </a:tr>
            </a:tbl>
          </a:graphicData>
        </a:graphic>
      </p:graphicFrame>
      <p:graphicFrame>
        <p:nvGraphicFramePr>
          <p:cNvPr id="70" name="Table 69">
            <a:extLst>
              <a:ext uri="{FF2B5EF4-FFF2-40B4-BE49-F238E27FC236}">
                <a16:creationId xmlns="" xmlns:a16="http://schemas.microsoft.com/office/drawing/2014/main" id="{359D3684-6075-4314-5ACC-153240E2FA6B}"/>
              </a:ext>
            </a:extLst>
          </p:cNvPr>
          <p:cNvGraphicFramePr>
            <a:graphicFrameLocks noGrp="1"/>
          </p:cNvGraphicFramePr>
          <p:nvPr>
            <p:extLst>
              <p:ext uri="{D42A27DB-BD31-4B8C-83A1-F6EECF244321}">
                <p14:modId xmlns:p14="http://schemas.microsoft.com/office/powerpoint/2010/main" val="3648341573"/>
              </p:ext>
            </p:extLst>
          </p:nvPr>
        </p:nvGraphicFramePr>
        <p:xfrm>
          <a:off x="4348431" y="4333154"/>
          <a:ext cx="2002547" cy="355016"/>
        </p:xfrm>
        <a:graphic>
          <a:graphicData uri="http://schemas.openxmlformats.org/drawingml/2006/table">
            <a:tbl>
              <a:tblPr/>
              <a:tblGrid>
                <a:gridCol w="2002547">
                  <a:extLst>
                    <a:ext uri="{9D8B030D-6E8A-4147-A177-3AD203B41FA5}">
                      <a16:colId xmlns="" xmlns:a16="http://schemas.microsoft.com/office/drawing/2014/main" val="992478584"/>
                    </a:ext>
                  </a:extLst>
                </a:gridCol>
              </a:tblGrid>
              <a:tr h="177508">
                <a:tc>
                  <a:txBody>
                    <a:bodyPr/>
                    <a:lstStyle/>
                    <a:p>
                      <a:pPr marL="6350" indent="0" algn="ctr" defTabSz="914400" rtl="0" eaLnBrk="1" fontAlgn="ctr" latinLnBrk="0" hangingPunct="1">
                        <a:tabLst/>
                      </a:pPr>
                      <a:r>
                        <a:rPr lang="en-GB" sz="9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3580684718"/>
                  </a:ext>
                </a:extLst>
              </a:tr>
              <a:tr h="177508">
                <a:tc>
                  <a:txBody>
                    <a:bodyPr/>
                    <a:lstStyle/>
                    <a:p>
                      <a:pPr marL="108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Radial Neutron Gamma Camera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3038159175"/>
                  </a:ext>
                </a:extLst>
              </a:tr>
            </a:tbl>
          </a:graphicData>
        </a:graphic>
      </p:graphicFrame>
      <p:graphicFrame>
        <p:nvGraphicFramePr>
          <p:cNvPr id="110" name="Table 109">
            <a:extLst>
              <a:ext uri="{FF2B5EF4-FFF2-40B4-BE49-F238E27FC236}">
                <a16:creationId xmlns="" xmlns:a16="http://schemas.microsoft.com/office/drawing/2014/main" id="{3A9E2D5C-CCC3-1952-8683-640FB0FB2317}"/>
              </a:ext>
            </a:extLst>
          </p:cNvPr>
          <p:cNvGraphicFramePr>
            <a:graphicFrameLocks noGrp="1"/>
          </p:cNvGraphicFramePr>
          <p:nvPr>
            <p:extLst>
              <p:ext uri="{D42A27DB-BD31-4B8C-83A1-F6EECF244321}">
                <p14:modId xmlns:p14="http://schemas.microsoft.com/office/powerpoint/2010/main" val="2233178221"/>
              </p:ext>
            </p:extLst>
          </p:nvPr>
        </p:nvGraphicFramePr>
        <p:xfrm>
          <a:off x="828713" y="3322609"/>
          <a:ext cx="2524169" cy="1011485"/>
        </p:xfrm>
        <a:graphic>
          <a:graphicData uri="http://schemas.openxmlformats.org/drawingml/2006/table">
            <a:tbl>
              <a:tblPr/>
              <a:tblGrid>
                <a:gridCol w="2285023">
                  <a:extLst>
                    <a:ext uri="{9D8B030D-6E8A-4147-A177-3AD203B41FA5}">
                      <a16:colId xmlns="" xmlns:a16="http://schemas.microsoft.com/office/drawing/2014/main" val="4158742762"/>
                    </a:ext>
                  </a:extLst>
                </a:gridCol>
                <a:gridCol w="239146">
                  <a:extLst>
                    <a:ext uri="{9D8B030D-6E8A-4147-A177-3AD203B41FA5}">
                      <a16:colId xmlns="" xmlns:a16="http://schemas.microsoft.com/office/drawing/2014/main" val="3737440703"/>
                    </a:ext>
                  </a:extLst>
                </a:gridCol>
              </a:tblGrid>
              <a:tr h="152328">
                <a:tc>
                  <a:txBody>
                    <a:bodyPr/>
                    <a:lstStyle/>
                    <a:p>
                      <a:pPr marL="72000" algn="l" fontAlgn="ct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VUV Spectrometer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rowSpan="6">
                  <a:txBody>
                    <a:bodyPr/>
                    <a:lstStyle/>
                    <a:p>
                      <a:pPr marL="6350" indent="0" algn="ctr" defTabSz="914400" rtl="0" eaLnBrk="1" fontAlgn="ctr" latinLnBrk="0" hangingPunct="1">
                        <a:tabLst/>
                      </a:pPr>
                      <a:r>
                        <a:rPr lang="x-none" sz="9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17</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extLst>
                  <a:ext uri="{0D108BD9-81ED-4DB2-BD59-A6C34878D82A}">
                    <a16:rowId xmlns="" xmlns:a16="http://schemas.microsoft.com/office/drawing/2014/main" val="1345361552"/>
                  </a:ext>
                </a:extLst>
              </a:tr>
              <a:tr h="152328">
                <a:tc>
                  <a:txBody>
                    <a:bodyPr/>
                    <a:lstStyle/>
                    <a:p>
                      <a:pPr marL="72000" algn="l" fontAlgn="ctr"/>
                      <a:r>
                        <a:rPr lang="en-GB" sz="900" b="0" i="1" u="none" strike="noStrike" dirty="0">
                          <a:solidFill>
                            <a:srgbClr val="0070C0"/>
                          </a:solidFill>
                          <a:effectLst/>
                          <a:latin typeface="Segoe UI Historic" panose="020B0502040204020203" pitchFamily="34" charset="0"/>
                          <a:ea typeface="Segoe UI Historic" panose="020B0502040204020203" pitchFamily="34" charset="0"/>
                          <a:cs typeface="Segoe UI Historic" panose="020B0502040204020203" pitchFamily="34" charset="0"/>
                        </a:rPr>
                        <a:t>XUV Spectrometer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tc vMerge="1">
                  <a:txBody>
                    <a:bodyPr/>
                    <a:lstStyle/>
                    <a:p>
                      <a:endParaRPr dirty="0"/>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 xmlns:a16="http://schemas.microsoft.com/office/drawing/2014/main" val="2383431167"/>
                  </a:ext>
                </a:extLst>
              </a:tr>
              <a:tr h="214213">
                <a:tc>
                  <a:txBody>
                    <a:bodyPr/>
                    <a:lstStyle/>
                    <a:p>
                      <a:pPr marL="72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Time-Of-Flight Neutron Spectrometer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marL="72000"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1455246344"/>
                  </a:ext>
                </a:extLst>
              </a:tr>
              <a:tr h="195960">
                <a:tc>
                  <a:txBody>
                    <a:bodyPr/>
                    <a:lstStyle/>
                    <a:p>
                      <a:pPr marL="72000" algn="l" fontAlgn="ct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Thomson Scattering Divertor and Pedestal</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marL="72000"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4228433861"/>
                  </a:ext>
                </a:extLst>
              </a:tr>
              <a:tr h="148328">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Phase Contrast Imaging</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marL="72000"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 xmlns:a16="http://schemas.microsoft.com/office/drawing/2014/main" val="4095615164"/>
                  </a:ext>
                </a:extLst>
              </a:tr>
              <a:tr h="148328">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900" b="0"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VUV Spectrometer Edge</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marL="6350" indent="0" algn="ctr" defTabSz="914400" rtl="0" eaLnBrk="1" fontAlgn="ctr" latinLnBrk="0" hangingPunct="1">
                        <a:tabLst/>
                      </a:pPr>
                      <a:endPar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307999562"/>
                  </a:ext>
                </a:extLst>
              </a:tr>
            </a:tbl>
          </a:graphicData>
        </a:graphic>
      </p:graphicFrame>
      <p:cxnSp>
        <p:nvCxnSpPr>
          <p:cNvPr id="35" name="Straight Arrow Connector 34">
            <a:extLst>
              <a:ext uri="{FF2B5EF4-FFF2-40B4-BE49-F238E27FC236}">
                <a16:creationId xmlns="" xmlns:a16="http://schemas.microsoft.com/office/drawing/2014/main" id="{23ED8C04-D31B-97DC-71DA-CC2BF0FBA818}"/>
              </a:ext>
            </a:extLst>
          </p:cNvPr>
          <p:cNvCxnSpPr>
            <a:cxnSpLocks/>
            <a:stCxn id="110" idx="3"/>
            <a:endCxn id="78" idx="4"/>
          </p:cNvCxnSpPr>
          <p:nvPr/>
        </p:nvCxnSpPr>
        <p:spPr>
          <a:xfrm flipV="1">
            <a:off x="3352882" y="3404735"/>
            <a:ext cx="522459" cy="423616"/>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 xmlns:a16="http://schemas.microsoft.com/office/drawing/2014/main" id="{5AEFB436-10C6-8A79-7FA1-C480FC3EF2FF}"/>
              </a:ext>
            </a:extLst>
          </p:cNvPr>
          <p:cNvCxnSpPr>
            <a:cxnSpLocks/>
            <a:stCxn id="70" idx="0"/>
            <a:endCxn id="17" idx="3"/>
          </p:cNvCxnSpPr>
          <p:nvPr/>
        </p:nvCxnSpPr>
        <p:spPr>
          <a:xfrm flipH="1" flipV="1">
            <a:off x="4659270" y="3470268"/>
            <a:ext cx="690434" cy="862886"/>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 xmlns:a16="http://schemas.microsoft.com/office/drawing/2014/main" id="{67CB6C13-EB60-0CD6-2AB6-B096D1443ED5}"/>
              </a:ext>
            </a:extLst>
          </p:cNvPr>
          <p:cNvCxnSpPr>
            <a:cxnSpLocks/>
            <a:stCxn id="82" idx="1"/>
            <a:endCxn id="80" idx="5"/>
          </p:cNvCxnSpPr>
          <p:nvPr/>
        </p:nvCxnSpPr>
        <p:spPr>
          <a:xfrm flipH="1" flipV="1">
            <a:off x="5578319" y="3331821"/>
            <a:ext cx="954690" cy="924393"/>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 xmlns:a16="http://schemas.microsoft.com/office/drawing/2014/main" id="{0B8D06D0-4823-D1DB-9192-37494E3E203A}"/>
              </a:ext>
            </a:extLst>
          </p:cNvPr>
          <p:cNvCxnSpPr>
            <a:cxnSpLocks/>
            <a:stCxn id="90" idx="1"/>
            <a:endCxn id="83" idx="6"/>
          </p:cNvCxnSpPr>
          <p:nvPr/>
        </p:nvCxnSpPr>
        <p:spPr>
          <a:xfrm flipH="1" flipV="1">
            <a:off x="5874220" y="2536239"/>
            <a:ext cx="454086" cy="761859"/>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 xmlns:a16="http://schemas.microsoft.com/office/drawing/2014/main" id="{03977E7F-B4CB-8FAD-35A5-C0FDB5DCA1FD}"/>
              </a:ext>
            </a:extLst>
          </p:cNvPr>
          <p:cNvCxnSpPr>
            <a:cxnSpLocks/>
            <a:stCxn id="94" idx="1"/>
            <a:endCxn id="85" idx="6"/>
          </p:cNvCxnSpPr>
          <p:nvPr/>
        </p:nvCxnSpPr>
        <p:spPr>
          <a:xfrm flipH="1" flipV="1">
            <a:off x="5397402" y="1734951"/>
            <a:ext cx="852174" cy="638665"/>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 xmlns:a16="http://schemas.microsoft.com/office/drawing/2014/main" id="{F317E270-4864-FE48-0909-D32E3FD778DB}"/>
              </a:ext>
            </a:extLst>
          </p:cNvPr>
          <p:cNvCxnSpPr>
            <a:cxnSpLocks/>
            <a:endCxn id="86" idx="6"/>
          </p:cNvCxnSpPr>
          <p:nvPr/>
        </p:nvCxnSpPr>
        <p:spPr>
          <a:xfrm flipH="1">
            <a:off x="4913612" y="1425548"/>
            <a:ext cx="1046118" cy="158277"/>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 xmlns:a16="http://schemas.microsoft.com/office/drawing/2014/main" id="{9EE241FC-B846-0A71-1EB3-70AF4E794EB8}"/>
              </a:ext>
            </a:extLst>
          </p:cNvPr>
          <p:cNvSpPr txBox="1">
            <a:spLocks/>
          </p:cNvSpPr>
          <p:nvPr/>
        </p:nvSpPr>
        <p:spPr>
          <a:xfrm>
            <a:off x="3498293" y="624862"/>
            <a:ext cx="1921843" cy="646331"/>
          </a:xfrm>
          <a:prstGeom prst="rect">
            <a:avLst/>
          </a:prstGeom>
          <a:solidFill>
            <a:schemeClr val="accent6">
              <a:lumMod val="60000"/>
              <a:lumOff val="40000"/>
            </a:schemeClr>
          </a:solidFill>
          <a:ln>
            <a:solidFill>
              <a:srgbClr val="0070C0"/>
            </a:solidFill>
          </a:ln>
        </p:spPr>
        <p:txBody>
          <a:bodyPr vert="horz" wrap="square" lIns="91440" tIns="45720" rIns="91440" bIns="45720" rtlCol="0">
            <a:spAutoFit/>
          </a:bodyPr>
          <a:lstStyle>
            <a:defPPr>
              <a:defRPr lang="en-US"/>
            </a:defPPr>
            <a:lvl1pPr marL="529200" indent="-529200" defTabSz="3024012">
              <a:lnSpc>
                <a:spcPct val="100000"/>
              </a:lnSpc>
              <a:spcBef>
                <a:spcPts val="907"/>
              </a:spcBef>
              <a:spcAft>
                <a:spcPts val="600"/>
              </a:spcAft>
              <a:buClr>
                <a:srgbClr val="0070C0"/>
              </a:buClr>
              <a:buFont typeface="Wingdings" pitchFamily="2" charset="2"/>
              <a:buChar char="q"/>
              <a:defRPr sz="3200">
                <a:latin typeface="Segoe UI Historic" panose="020B0502040204020203" pitchFamily="34" charset="0"/>
                <a:ea typeface="Segoe UI Historic" panose="020B0502040204020203" pitchFamily="34" charset="0"/>
                <a:cs typeface="Segoe UI Historic" panose="020B0502040204020203" pitchFamily="34" charset="0"/>
              </a:defRPr>
            </a:lvl1pPr>
            <a:lvl2pPr marL="529200" lvl="1" indent="-529200" defTabSz="3024012">
              <a:lnSpc>
                <a:spcPct val="90000"/>
              </a:lnSpc>
              <a:spcBef>
                <a:spcPts val="1654"/>
              </a:spcBef>
              <a:buClr>
                <a:srgbClr val="FF0000"/>
              </a:buClr>
              <a:buFont typeface="+mj-lt"/>
              <a:buAutoNum type="arabicPeriod"/>
              <a:defRPr sz="3200">
                <a:latin typeface="Segoe UI Historic" panose="020B0502040204020203" pitchFamily="34" charset="0"/>
                <a:ea typeface="Segoe UI Historic" panose="020B0502040204020203" pitchFamily="34" charset="0"/>
                <a:cs typeface="Segoe UI Historic" panose="020B0502040204020203" pitchFamily="34" charset="0"/>
              </a:defRPr>
            </a:lvl2pPr>
            <a:lvl3pPr marL="3024012" indent="0" algn="ctr" defTabSz="3024012">
              <a:lnSpc>
                <a:spcPct val="90000"/>
              </a:lnSpc>
              <a:spcBef>
                <a:spcPts val="1654"/>
              </a:spcBef>
              <a:buFont typeface="Arial" panose="020B0604020202020204" pitchFamily="34" charset="0"/>
              <a:buNone/>
              <a:defRPr sz="5953"/>
            </a:lvl3pPr>
            <a:lvl4pPr marL="4536018" indent="0" algn="ctr" defTabSz="3024012">
              <a:lnSpc>
                <a:spcPct val="90000"/>
              </a:lnSpc>
              <a:spcBef>
                <a:spcPts val="1654"/>
              </a:spcBef>
              <a:buFont typeface="Arial" panose="020B0604020202020204" pitchFamily="34" charset="0"/>
              <a:buNone/>
              <a:defRPr sz="5291"/>
            </a:lvl4pPr>
            <a:lvl5pPr marL="6048024" indent="0" algn="ctr" defTabSz="3024012">
              <a:lnSpc>
                <a:spcPct val="90000"/>
              </a:lnSpc>
              <a:spcBef>
                <a:spcPts val="1654"/>
              </a:spcBef>
              <a:buFont typeface="Arial" panose="020B0604020202020204" pitchFamily="34" charset="0"/>
              <a:buNone/>
              <a:defRPr sz="5291"/>
            </a:lvl5pPr>
            <a:lvl6pPr marL="7560031" indent="0" algn="ctr" defTabSz="3024012">
              <a:lnSpc>
                <a:spcPct val="90000"/>
              </a:lnSpc>
              <a:spcBef>
                <a:spcPts val="1654"/>
              </a:spcBef>
              <a:buFont typeface="Arial" panose="020B0604020202020204" pitchFamily="34" charset="0"/>
              <a:buNone/>
              <a:defRPr sz="5291"/>
            </a:lvl6pPr>
            <a:lvl7pPr marL="9072037" indent="0" algn="ctr" defTabSz="3024012">
              <a:lnSpc>
                <a:spcPct val="90000"/>
              </a:lnSpc>
              <a:spcBef>
                <a:spcPts val="1654"/>
              </a:spcBef>
              <a:buFont typeface="Arial" panose="020B0604020202020204" pitchFamily="34" charset="0"/>
              <a:buNone/>
              <a:defRPr sz="5291"/>
            </a:lvl7pPr>
            <a:lvl8pPr marL="10584043" indent="0" algn="ctr" defTabSz="3024012">
              <a:lnSpc>
                <a:spcPct val="90000"/>
              </a:lnSpc>
              <a:spcBef>
                <a:spcPts val="1654"/>
              </a:spcBef>
              <a:buFont typeface="Arial" panose="020B0604020202020204" pitchFamily="34" charset="0"/>
              <a:buNone/>
              <a:defRPr sz="5291"/>
            </a:lvl8pPr>
            <a:lvl9pPr marL="12096049" indent="0" algn="ctr" defTabSz="3024012">
              <a:lnSpc>
                <a:spcPct val="90000"/>
              </a:lnSpc>
              <a:spcBef>
                <a:spcPts val="1654"/>
              </a:spcBef>
              <a:buFont typeface="Arial" panose="020B0604020202020204" pitchFamily="34" charset="0"/>
              <a:buNone/>
              <a:defRPr sz="5291"/>
            </a:lvl9pPr>
          </a:lstStyle>
          <a:p>
            <a:pPr marL="0" indent="0" algn="ctr">
              <a:spcBef>
                <a:spcPts val="600"/>
              </a:spcBef>
              <a:spcAft>
                <a:spcPts val="0"/>
              </a:spcAft>
              <a:buNone/>
            </a:pPr>
            <a:r>
              <a:rPr lang="en-GB" sz="1800" b="1" i="1" dirty="0" smtClean="0">
                <a:solidFill>
                  <a:srgbClr val="0070C0"/>
                </a:solidFill>
                <a:latin typeface="Century Gothic" panose="020B0502020202020204" pitchFamily="34" charset="0"/>
                <a:sym typeface="Wingdings" pitchFamily="2" charset="2"/>
              </a:rPr>
              <a:t>Phase 1 Diagnostics</a:t>
            </a:r>
            <a:endParaRPr lang="en-GB" sz="1800" b="1" i="1" dirty="0">
              <a:solidFill>
                <a:srgbClr val="0070C0"/>
              </a:solidFill>
              <a:latin typeface="Century Gothic" panose="020B0502020202020204" pitchFamily="34" charset="0"/>
              <a:sym typeface="Wingdings" pitchFamily="2" charset="2"/>
            </a:endParaRPr>
          </a:p>
        </p:txBody>
      </p:sp>
    </p:spTree>
    <p:extLst>
      <p:ext uri="{BB962C8B-B14F-4D97-AF65-F5344CB8AC3E}">
        <p14:creationId xmlns:p14="http://schemas.microsoft.com/office/powerpoint/2010/main" val="2792506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B625F2B-853F-8231-3392-9E75B853C767}"/>
              </a:ext>
            </a:extLst>
          </p:cNvPr>
          <p:cNvSpPr>
            <a:spLocks noGrp="1"/>
          </p:cNvSpPr>
          <p:nvPr>
            <p:ph type="sldNum" sz="quarter" idx="4294967295"/>
          </p:nvPr>
        </p:nvSpPr>
        <p:spPr>
          <a:xfrm>
            <a:off x="6850147" y="4872468"/>
            <a:ext cx="2057400" cy="273844"/>
          </a:xfrm>
          <a:prstGeom prst="rect">
            <a:avLst/>
          </a:prstGeom>
        </p:spPr>
        <p:txBody>
          <a:bodyPr vert="horz" lIns="91440" tIns="45720" rIns="91440" bIns="45720" rtlCol="0" anchor="ctr"/>
          <a:lstStyle>
            <a:defPPr>
              <a:defRPr lang="it-IT"/>
            </a:defPPr>
            <a:lvl1pPr marL="0" algn="r" defTabSz="914400" rtl="0" eaLnBrk="1" latinLnBrk="0" hangingPunct="1">
              <a:defRPr sz="1100"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013763-FF4F-6447-94CE-4F6DA003092A}" type="slidenum">
              <a:rPr lang="it-IT" smtClean="0"/>
              <a:pPr/>
              <a:t>7</a:t>
            </a:fld>
            <a:endParaRPr lang="it-IT"/>
          </a:p>
        </p:txBody>
      </p:sp>
      <p:grpSp>
        <p:nvGrpSpPr>
          <p:cNvPr id="37" name="Group 36">
            <a:extLst>
              <a:ext uri="{FF2B5EF4-FFF2-40B4-BE49-F238E27FC236}">
                <a16:creationId xmlns:a16="http://schemas.microsoft.com/office/drawing/2014/main" xmlns="" id="{3C3AB8DF-7D08-0122-D386-9A5992FFFBCD}"/>
              </a:ext>
            </a:extLst>
          </p:cNvPr>
          <p:cNvGrpSpPr/>
          <p:nvPr/>
        </p:nvGrpSpPr>
        <p:grpSpPr>
          <a:xfrm>
            <a:off x="3583691" y="1216740"/>
            <a:ext cx="5048074" cy="3297612"/>
            <a:chOff x="1434470" y="1320949"/>
            <a:chExt cx="5048074" cy="3297612"/>
          </a:xfrm>
        </p:grpSpPr>
        <p:pic>
          <p:nvPicPr>
            <p:cNvPr id="38" name="Picture 37">
              <a:extLst>
                <a:ext uri="{FF2B5EF4-FFF2-40B4-BE49-F238E27FC236}">
                  <a16:creationId xmlns:a16="http://schemas.microsoft.com/office/drawing/2014/main" xmlns="" id="{1B40269C-1F9C-84AD-D76E-FD043E01F3B1}"/>
                </a:ext>
              </a:extLst>
            </p:cNvPr>
            <p:cNvPicPr>
              <a:picLocks noChangeAspect="1"/>
            </p:cNvPicPr>
            <p:nvPr/>
          </p:nvPicPr>
          <p:blipFill>
            <a:blip r:embed="rId3"/>
            <a:stretch>
              <a:fillRect/>
            </a:stretch>
          </p:blipFill>
          <p:spPr>
            <a:xfrm>
              <a:off x="1434470" y="1320949"/>
              <a:ext cx="5048074" cy="3297612"/>
            </a:xfrm>
            <a:prstGeom prst="rect">
              <a:avLst/>
            </a:prstGeom>
          </p:spPr>
        </p:pic>
        <p:grpSp>
          <p:nvGrpSpPr>
            <p:cNvPr id="39" name="Group 38">
              <a:extLst>
                <a:ext uri="{FF2B5EF4-FFF2-40B4-BE49-F238E27FC236}">
                  <a16:creationId xmlns:a16="http://schemas.microsoft.com/office/drawing/2014/main" xmlns="" id="{02D518B1-43B2-8257-064D-A66819F2A6BE}"/>
                </a:ext>
              </a:extLst>
            </p:cNvPr>
            <p:cNvGrpSpPr/>
            <p:nvPr/>
          </p:nvGrpSpPr>
          <p:grpSpPr>
            <a:xfrm>
              <a:off x="2073955" y="1323386"/>
              <a:ext cx="3287639" cy="2146817"/>
              <a:chOff x="2664263" y="1071153"/>
              <a:chExt cx="3287639" cy="2146817"/>
            </a:xfrm>
          </p:grpSpPr>
          <p:sp>
            <p:nvSpPr>
              <p:cNvPr id="50" name="Triangle 49">
                <a:extLst>
                  <a:ext uri="{FF2B5EF4-FFF2-40B4-BE49-F238E27FC236}">
                    <a16:creationId xmlns:a16="http://schemas.microsoft.com/office/drawing/2014/main" xmlns="" id="{F5D315A3-FE7A-7215-FE89-77E1A69E9AEE}"/>
                  </a:ext>
                </a:extLst>
              </p:cNvPr>
              <p:cNvSpPr/>
              <p:nvPr/>
            </p:nvSpPr>
            <p:spPr>
              <a:xfrm>
                <a:off x="4181100" y="2687928"/>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1</a:t>
                </a:r>
              </a:p>
            </p:txBody>
          </p:sp>
          <p:sp>
            <p:nvSpPr>
              <p:cNvPr id="51" name="Triangle 50">
                <a:extLst>
                  <a:ext uri="{FF2B5EF4-FFF2-40B4-BE49-F238E27FC236}">
                    <a16:creationId xmlns:a16="http://schemas.microsoft.com/office/drawing/2014/main" xmlns="" id="{6F11B474-F870-F509-E5B9-5FAB8B0DBF45}"/>
                  </a:ext>
                </a:extLst>
              </p:cNvPr>
              <p:cNvSpPr/>
              <p:nvPr/>
            </p:nvSpPr>
            <p:spPr>
              <a:xfrm>
                <a:off x="3008448" y="1646713"/>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13</a:t>
                </a:r>
              </a:p>
            </p:txBody>
          </p:sp>
          <p:sp>
            <p:nvSpPr>
              <p:cNvPr id="52" name="Triangle 51">
                <a:extLst>
                  <a:ext uri="{FF2B5EF4-FFF2-40B4-BE49-F238E27FC236}">
                    <a16:creationId xmlns:a16="http://schemas.microsoft.com/office/drawing/2014/main" xmlns="" id="{31D2D1D8-3C61-EAED-6584-37F01B1A23F8}"/>
                  </a:ext>
                </a:extLst>
              </p:cNvPr>
              <p:cNvSpPr/>
              <p:nvPr/>
            </p:nvSpPr>
            <p:spPr>
              <a:xfrm>
                <a:off x="4547551" y="2623907"/>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2</a:t>
                </a:r>
              </a:p>
            </p:txBody>
          </p:sp>
          <p:sp>
            <p:nvSpPr>
              <p:cNvPr id="53" name="Triangle 52">
                <a:extLst>
                  <a:ext uri="{FF2B5EF4-FFF2-40B4-BE49-F238E27FC236}">
                    <a16:creationId xmlns:a16="http://schemas.microsoft.com/office/drawing/2014/main" xmlns="" id="{5016517F-BD53-7E45-6917-93F19A4C2376}"/>
                  </a:ext>
                </a:extLst>
              </p:cNvPr>
              <p:cNvSpPr/>
              <p:nvPr/>
            </p:nvSpPr>
            <p:spPr>
              <a:xfrm>
                <a:off x="4868637" y="2419650"/>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3</a:t>
                </a:r>
              </a:p>
            </p:txBody>
          </p:sp>
          <p:sp>
            <p:nvSpPr>
              <p:cNvPr id="54" name="Triangle 53">
                <a:extLst>
                  <a:ext uri="{FF2B5EF4-FFF2-40B4-BE49-F238E27FC236}">
                    <a16:creationId xmlns:a16="http://schemas.microsoft.com/office/drawing/2014/main" xmlns="" id="{F87BC943-96CE-97D6-4963-9CA7499768EE}"/>
                  </a:ext>
                </a:extLst>
              </p:cNvPr>
              <p:cNvSpPr/>
              <p:nvPr/>
            </p:nvSpPr>
            <p:spPr>
              <a:xfrm>
                <a:off x="5062670" y="2168405"/>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4</a:t>
                </a:r>
              </a:p>
            </p:txBody>
          </p:sp>
          <p:sp>
            <p:nvSpPr>
              <p:cNvPr id="55" name="Triangle 54">
                <a:extLst>
                  <a:ext uri="{FF2B5EF4-FFF2-40B4-BE49-F238E27FC236}">
                    <a16:creationId xmlns:a16="http://schemas.microsoft.com/office/drawing/2014/main" xmlns="" id="{EAFD4779-F0C0-986F-9B9F-4DA5C0AC72CF}"/>
                  </a:ext>
                </a:extLst>
              </p:cNvPr>
              <p:cNvSpPr/>
              <p:nvPr/>
            </p:nvSpPr>
            <p:spPr>
              <a:xfrm>
                <a:off x="5094495" y="1878382"/>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5</a:t>
                </a:r>
              </a:p>
            </p:txBody>
          </p:sp>
          <p:sp>
            <p:nvSpPr>
              <p:cNvPr id="56" name="Triangle 55">
                <a:extLst>
                  <a:ext uri="{FF2B5EF4-FFF2-40B4-BE49-F238E27FC236}">
                    <a16:creationId xmlns:a16="http://schemas.microsoft.com/office/drawing/2014/main" xmlns="" id="{F7140F4F-4B5D-50DA-9F98-2433B98E1C82}"/>
                  </a:ext>
                </a:extLst>
              </p:cNvPr>
              <p:cNvSpPr/>
              <p:nvPr/>
            </p:nvSpPr>
            <p:spPr>
              <a:xfrm>
                <a:off x="4633966" y="1154004"/>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8</a:t>
                </a:r>
              </a:p>
            </p:txBody>
          </p:sp>
          <p:sp>
            <p:nvSpPr>
              <p:cNvPr id="57" name="Triangle 56">
                <a:extLst>
                  <a:ext uri="{FF2B5EF4-FFF2-40B4-BE49-F238E27FC236}">
                    <a16:creationId xmlns:a16="http://schemas.microsoft.com/office/drawing/2014/main" xmlns="" id="{B35B1F94-1810-1382-DFFB-6E37D2E05B1F}"/>
                  </a:ext>
                </a:extLst>
              </p:cNvPr>
              <p:cNvSpPr/>
              <p:nvPr/>
            </p:nvSpPr>
            <p:spPr>
              <a:xfrm>
                <a:off x="4884983" y="1401689"/>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7</a:t>
                </a:r>
              </a:p>
            </p:txBody>
          </p:sp>
          <p:sp>
            <p:nvSpPr>
              <p:cNvPr id="58" name="Triangle 57">
                <a:extLst>
                  <a:ext uri="{FF2B5EF4-FFF2-40B4-BE49-F238E27FC236}">
                    <a16:creationId xmlns:a16="http://schemas.microsoft.com/office/drawing/2014/main" xmlns="" id="{5C460804-88EA-5227-8BF0-C59B73DA718C}"/>
                  </a:ext>
                </a:extLst>
              </p:cNvPr>
              <p:cNvSpPr/>
              <p:nvPr/>
            </p:nvSpPr>
            <p:spPr>
              <a:xfrm>
                <a:off x="4142757" y="1122339"/>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9</a:t>
                </a:r>
              </a:p>
            </p:txBody>
          </p:sp>
          <p:sp>
            <p:nvSpPr>
              <p:cNvPr id="59" name="Triangle 58">
                <a:extLst>
                  <a:ext uri="{FF2B5EF4-FFF2-40B4-BE49-F238E27FC236}">
                    <a16:creationId xmlns:a16="http://schemas.microsoft.com/office/drawing/2014/main" xmlns="" id="{E1D8CC80-B1B7-BB83-F120-3D338317D8D5}"/>
                  </a:ext>
                </a:extLst>
              </p:cNvPr>
              <p:cNvSpPr/>
              <p:nvPr/>
            </p:nvSpPr>
            <p:spPr>
              <a:xfrm>
                <a:off x="3718521" y="1071153"/>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10</a:t>
                </a:r>
              </a:p>
            </p:txBody>
          </p:sp>
          <p:sp>
            <p:nvSpPr>
              <p:cNvPr id="60" name="Triangle 59">
                <a:extLst>
                  <a:ext uri="{FF2B5EF4-FFF2-40B4-BE49-F238E27FC236}">
                    <a16:creationId xmlns:a16="http://schemas.microsoft.com/office/drawing/2014/main" xmlns="" id="{2C6ACC94-8BBA-0B20-6066-5310D2300211}"/>
                  </a:ext>
                </a:extLst>
              </p:cNvPr>
              <p:cNvSpPr/>
              <p:nvPr/>
            </p:nvSpPr>
            <p:spPr>
              <a:xfrm>
                <a:off x="3366797" y="1185670"/>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11</a:t>
                </a:r>
              </a:p>
            </p:txBody>
          </p:sp>
          <p:sp>
            <p:nvSpPr>
              <p:cNvPr id="61" name="Triangle 60">
                <a:extLst>
                  <a:ext uri="{FF2B5EF4-FFF2-40B4-BE49-F238E27FC236}">
                    <a16:creationId xmlns:a16="http://schemas.microsoft.com/office/drawing/2014/main" xmlns="" id="{56CA3618-AD45-674C-F060-F65B50676246}"/>
                  </a:ext>
                </a:extLst>
              </p:cNvPr>
              <p:cNvSpPr/>
              <p:nvPr/>
            </p:nvSpPr>
            <p:spPr>
              <a:xfrm>
                <a:off x="3176234" y="1411140"/>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12</a:t>
                </a:r>
              </a:p>
            </p:txBody>
          </p:sp>
          <p:sp>
            <p:nvSpPr>
              <p:cNvPr id="62" name="Triangle 61">
                <a:extLst>
                  <a:ext uri="{FF2B5EF4-FFF2-40B4-BE49-F238E27FC236}">
                    <a16:creationId xmlns:a16="http://schemas.microsoft.com/office/drawing/2014/main" xmlns="" id="{EFCFC012-0460-622A-8C8F-82C475543389}"/>
                  </a:ext>
                </a:extLst>
              </p:cNvPr>
              <p:cNvSpPr/>
              <p:nvPr/>
            </p:nvSpPr>
            <p:spPr>
              <a:xfrm>
                <a:off x="2772039" y="1895188"/>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14</a:t>
                </a:r>
              </a:p>
            </p:txBody>
          </p:sp>
          <p:sp>
            <p:nvSpPr>
              <p:cNvPr id="63" name="Triangle 62">
                <a:extLst>
                  <a:ext uri="{FF2B5EF4-FFF2-40B4-BE49-F238E27FC236}">
                    <a16:creationId xmlns:a16="http://schemas.microsoft.com/office/drawing/2014/main" xmlns="" id="{05FC74A8-F631-8D3F-8EF5-5C130B81E490}"/>
                  </a:ext>
                </a:extLst>
              </p:cNvPr>
              <p:cNvSpPr/>
              <p:nvPr/>
            </p:nvSpPr>
            <p:spPr>
              <a:xfrm>
                <a:off x="2664263" y="2213395"/>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15</a:t>
                </a:r>
              </a:p>
            </p:txBody>
          </p:sp>
          <p:sp>
            <p:nvSpPr>
              <p:cNvPr id="64" name="Triangle 63">
                <a:extLst>
                  <a:ext uri="{FF2B5EF4-FFF2-40B4-BE49-F238E27FC236}">
                    <a16:creationId xmlns:a16="http://schemas.microsoft.com/office/drawing/2014/main" xmlns="" id="{951344C4-C15A-C5EA-61CD-9FD309E43464}"/>
                  </a:ext>
                </a:extLst>
              </p:cNvPr>
              <p:cNvSpPr/>
              <p:nvPr/>
            </p:nvSpPr>
            <p:spPr>
              <a:xfrm>
                <a:off x="3032712" y="2365105"/>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16</a:t>
                </a:r>
              </a:p>
            </p:txBody>
          </p:sp>
          <p:sp>
            <p:nvSpPr>
              <p:cNvPr id="65" name="Triangle 64">
                <a:extLst>
                  <a:ext uri="{FF2B5EF4-FFF2-40B4-BE49-F238E27FC236}">
                    <a16:creationId xmlns:a16="http://schemas.microsoft.com/office/drawing/2014/main" xmlns="" id="{BD0C50C7-9DD4-725B-471C-DA18B6A01EA1}"/>
                  </a:ext>
                </a:extLst>
              </p:cNvPr>
              <p:cNvSpPr/>
              <p:nvPr/>
            </p:nvSpPr>
            <p:spPr>
              <a:xfrm>
                <a:off x="3366391" y="2586067"/>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17</a:t>
                </a:r>
              </a:p>
            </p:txBody>
          </p:sp>
          <p:sp>
            <p:nvSpPr>
              <p:cNvPr id="66" name="Triangle 65">
                <a:extLst>
                  <a:ext uri="{FF2B5EF4-FFF2-40B4-BE49-F238E27FC236}">
                    <a16:creationId xmlns:a16="http://schemas.microsoft.com/office/drawing/2014/main" xmlns="" id="{C44B8C27-CBC4-409A-1E1C-92A56ECB6999}"/>
                  </a:ext>
                </a:extLst>
              </p:cNvPr>
              <p:cNvSpPr/>
              <p:nvPr/>
            </p:nvSpPr>
            <p:spPr>
              <a:xfrm>
                <a:off x="3725262" y="2731247"/>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18</a:t>
                </a:r>
              </a:p>
            </p:txBody>
          </p:sp>
        </p:grpSp>
        <p:grpSp>
          <p:nvGrpSpPr>
            <p:cNvPr id="40" name="Group 39">
              <a:extLst>
                <a:ext uri="{FF2B5EF4-FFF2-40B4-BE49-F238E27FC236}">
                  <a16:creationId xmlns:a16="http://schemas.microsoft.com/office/drawing/2014/main" xmlns="" id="{854A84FE-8201-D69D-8F6D-D90F9C31180E}"/>
                </a:ext>
              </a:extLst>
            </p:cNvPr>
            <p:cNvGrpSpPr/>
            <p:nvPr/>
          </p:nvGrpSpPr>
          <p:grpSpPr>
            <a:xfrm>
              <a:off x="2217327" y="1425342"/>
              <a:ext cx="3049791" cy="2325707"/>
              <a:chOff x="3656085" y="1934180"/>
              <a:chExt cx="3049791" cy="2325707"/>
            </a:xfrm>
          </p:grpSpPr>
          <p:sp>
            <p:nvSpPr>
              <p:cNvPr id="41" name="Oval 40">
                <a:extLst>
                  <a:ext uri="{FF2B5EF4-FFF2-40B4-BE49-F238E27FC236}">
                    <a16:creationId xmlns:a16="http://schemas.microsoft.com/office/drawing/2014/main" xmlns="" id="{530ECEDE-C1D1-983E-59A3-0072C924D10B}"/>
                  </a:ext>
                </a:extLst>
              </p:cNvPr>
              <p:cNvSpPr/>
              <p:nvPr/>
            </p:nvSpPr>
            <p:spPr>
              <a:xfrm>
                <a:off x="4396444" y="1934180"/>
                <a:ext cx="225437" cy="217457"/>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2" name="Oval 41">
                <a:extLst>
                  <a:ext uri="{FF2B5EF4-FFF2-40B4-BE49-F238E27FC236}">
                    <a16:creationId xmlns:a16="http://schemas.microsoft.com/office/drawing/2014/main" xmlns="" id="{83473B83-C12B-56DD-C834-96656AEED25A}"/>
                  </a:ext>
                </a:extLst>
              </p:cNvPr>
              <p:cNvSpPr/>
              <p:nvPr/>
            </p:nvSpPr>
            <p:spPr>
              <a:xfrm>
                <a:off x="6480439" y="3307470"/>
                <a:ext cx="225437" cy="217457"/>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3" name="Oval 42">
                <a:extLst>
                  <a:ext uri="{FF2B5EF4-FFF2-40B4-BE49-F238E27FC236}">
                    <a16:creationId xmlns:a16="http://schemas.microsoft.com/office/drawing/2014/main" xmlns="" id="{709D9709-7133-95A9-6FD3-8F4EE1A1FAB4}"/>
                  </a:ext>
                </a:extLst>
              </p:cNvPr>
              <p:cNvSpPr/>
              <p:nvPr/>
            </p:nvSpPr>
            <p:spPr>
              <a:xfrm>
                <a:off x="5894959" y="3861328"/>
                <a:ext cx="225437" cy="217457"/>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4" name="Oval 43">
                <a:extLst>
                  <a:ext uri="{FF2B5EF4-FFF2-40B4-BE49-F238E27FC236}">
                    <a16:creationId xmlns:a16="http://schemas.microsoft.com/office/drawing/2014/main" xmlns="" id="{2456A3FD-6408-FF34-4047-5B657CB75F98}"/>
                  </a:ext>
                </a:extLst>
              </p:cNvPr>
              <p:cNvSpPr/>
              <p:nvPr/>
            </p:nvSpPr>
            <p:spPr>
              <a:xfrm>
                <a:off x="3797638" y="2452809"/>
                <a:ext cx="225437" cy="217457"/>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5" name="Oval 44">
                <a:extLst>
                  <a:ext uri="{FF2B5EF4-FFF2-40B4-BE49-F238E27FC236}">
                    <a16:creationId xmlns:a16="http://schemas.microsoft.com/office/drawing/2014/main" xmlns="" id="{656EF210-DF63-B42A-5612-FFCB48FCA783}"/>
                  </a:ext>
                </a:extLst>
              </p:cNvPr>
              <p:cNvSpPr/>
              <p:nvPr/>
            </p:nvSpPr>
            <p:spPr>
              <a:xfrm>
                <a:off x="4827198" y="4042430"/>
                <a:ext cx="225437" cy="217457"/>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6" name="Oval 45">
                <a:extLst>
                  <a:ext uri="{FF2B5EF4-FFF2-40B4-BE49-F238E27FC236}">
                    <a16:creationId xmlns:a16="http://schemas.microsoft.com/office/drawing/2014/main" xmlns="" id="{A6219382-6079-8AFE-875B-868730C5E58C}"/>
                  </a:ext>
                </a:extLst>
              </p:cNvPr>
              <p:cNvSpPr/>
              <p:nvPr/>
            </p:nvSpPr>
            <p:spPr>
              <a:xfrm>
                <a:off x="4024522" y="3569528"/>
                <a:ext cx="225437" cy="217457"/>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7" name="Oval 46">
                <a:extLst>
                  <a:ext uri="{FF2B5EF4-FFF2-40B4-BE49-F238E27FC236}">
                    <a16:creationId xmlns:a16="http://schemas.microsoft.com/office/drawing/2014/main" xmlns="" id="{FFFE9691-7C20-7657-61CF-BB046D24CEAF}"/>
                  </a:ext>
                </a:extLst>
              </p:cNvPr>
              <p:cNvSpPr/>
              <p:nvPr/>
            </p:nvSpPr>
            <p:spPr>
              <a:xfrm>
                <a:off x="3656085" y="2820747"/>
                <a:ext cx="225437" cy="217457"/>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8" name="Oval 47">
                <a:extLst>
                  <a:ext uri="{FF2B5EF4-FFF2-40B4-BE49-F238E27FC236}">
                    <a16:creationId xmlns:a16="http://schemas.microsoft.com/office/drawing/2014/main" xmlns="" id="{CC1D8197-AC77-1424-FB68-979D90F7CE78}"/>
                  </a:ext>
                </a:extLst>
              </p:cNvPr>
              <p:cNvSpPr/>
              <p:nvPr/>
            </p:nvSpPr>
            <p:spPr>
              <a:xfrm>
                <a:off x="4030016" y="2141358"/>
                <a:ext cx="225437" cy="217457"/>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9" name="Oval 48">
                <a:extLst>
                  <a:ext uri="{FF2B5EF4-FFF2-40B4-BE49-F238E27FC236}">
                    <a16:creationId xmlns:a16="http://schemas.microsoft.com/office/drawing/2014/main" xmlns="" id="{9F10125A-BB82-ACEC-9A85-8DCDE568C676}"/>
                  </a:ext>
                </a:extLst>
              </p:cNvPr>
              <p:cNvSpPr/>
              <p:nvPr/>
            </p:nvSpPr>
            <p:spPr>
              <a:xfrm>
                <a:off x="6258929" y="2309826"/>
                <a:ext cx="225437" cy="217457"/>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grpSp>
      </p:grpSp>
      <p:graphicFrame>
        <p:nvGraphicFramePr>
          <p:cNvPr id="82" name="Table 81">
            <a:extLst>
              <a:ext uri="{FF2B5EF4-FFF2-40B4-BE49-F238E27FC236}">
                <a16:creationId xmlns:a16="http://schemas.microsoft.com/office/drawing/2014/main" xmlns="" id="{3E72DAFB-D440-854D-10CD-C4C6FDC3FADD}"/>
              </a:ext>
            </a:extLst>
          </p:cNvPr>
          <p:cNvGraphicFramePr>
            <a:graphicFrameLocks noGrp="1"/>
          </p:cNvGraphicFramePr>
          <p:nvPr>
            <p:extLst>
              <p:ext uri="{D42A27DB-BD31-4B8C-83A1-F6EECF244321}">
                <p14:modId xmlns:p14="http://schemas.microsoft.com/office/powerpoint/2010/main" val="1007091067"/>
              </p:ext>
            </p:extLst>
          </p:nvPr>
        </p:nvGraphicFramePr>
        <p:xfrm>
          <a:off x="7435166" y="3564907"/>
          <a:ext cx="970357" cy="499258"/>
        </p:xfrm>
        <a:graphic>
          <a:graphicData uri="http://schemas.openxmlformats.org/drawingml/2006/table">
            <a:tbl>
              <a:tblPr/>
              <a:tblGrid>
                <a:gridCol w="450193">
                  <a:extLst>
                    <a:ext uri="{9D8B030D-6E8A-4147-A177-3AD203B41FA5}">
                      <a16:colId xmlns:a16="http://schemas.microsoft.com/office/drawing/2014/main" xmlns="" val="2461453544"/>
                    </a:ext>
                  </a:extLst>
                </a:gridCol>
                <a:gridCol w="520164">
                  <a:extLst>
                    <a:ext uri="{9D8B030D-6E8A-4147-A177-3AD203B41FA5}">
                      <a16:colId xmlns:a16="http://schemas.microsoft.com/office/drawing/2014/main" xmlns="" val="3418410477"/>
                    </a:ext>
                  </a:extLst>
                </a:gridCol>
              </a:tblGrid>
              <a:tr h="249629">
                <a:tc rowSpan="2">
                  <a:txBody>
                    <a:bodyPr/>
                    <a:lstStyle/>
                    <a:p>
                      <a:pPr marL="6350" indent="0" algn="ctr" defTabSz="914400" rtl="0" eaLnBrk="1" fontAlgn="ctr" latinLnBrk="0" hangingPunct="1">
                        <a:tabLst/>
                      </a:pPr>
                      <a:r>
                        <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 </a:t>
                      </a:r>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3</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615487839"/>
                  </a:ext>
                </a:extLst>
              </a:tr>
              <a:tr h="249629">
                <a:tc vMerge="1">
                  <a:txBody>
                    <a:bodyPr/>
                    <a:lstStyle/>
                    <a:p>
                      <a:pPr marL="6350" indent="0" algn="ctr" defTabSz="914400" rtl="0" eaLnBrk="1" fontAlgn="ctr" latinLnBrk="0" hangingPunct="1">
                        <a:tabLst/>
                      </a:pPr>
                      <a:endPar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x-none" sz="1000" b="1" i="1" u="none" strike="noStrike" kern="1200"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232236734"/>
                  </a:ext>
                </a:extLst>
              </a:tr>
            </a:tbl>
          </a:graphicData>
        </a:graphic>
      </p:graphicFrame>
      <p:cxnSp>
        <p:nvCxnSpPr>
          <p:cNvPr id="84" name="Straight Arrow Connector 83">
            <a:extLst>
              <a:ext uri="{FF2B5EF4-FFF2-40B4-BE49-F238E27FC236}">
                <a16:creationId xmlns:a16="http://schemas.microsoft.com/office/drawing/2014/main" xmlns="" id="{67CB6C13-EB60-0CD6-2AB6-B096D1443ED5}"/>
              </a:ext>
            </a:extLst>
          </p:cNvPr>
          <p:cNvCxnSpPr>
            <a:cxnSpLocks/>
            <a:stCxn id="82" idx="1"/>
          </p:cNvCxnSpPr>
          <p:nvPr/>
        </p:nvCxnSpPr>
        <p:spPr>
          <a:xfrm flipH="1" flipV="1">
            <a:off x="6907000" y="3005376"/>
            <a:ext cx="528166" cy="809160"/>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98" name="Table 97">
            <a:extLst>
              <a:ext uri="{FF2B5EF4-FFF2-40B4-BE49-F238E27FC236}">
                <a16:creationId xmlns:a16="http://schemas.microsoft.com/office/drawing/2014/main" xmlns="" id="{5679A44D-C2A2-CE3B-B001-D317E2C0BF39}"/>
              </a:ext>
            </a:extLst>
          </p:cNvPr>
          <p:cNvGraphicFramePr>
            <a:graphicFrameLocks noGrp="1"/>
          </p:cNvGraphicFramePr>
          <p:nvPr>
            <p:extLst>
              <p:ext uri="{D42A27DB-BD31-4B8C-83A1-F6EECF244321}">
                <p14:modId xmlns:p14="http://schemas.microsoft.com/office/powerpoint/2010/main" val="3483244179"/>
              </p:ext>
            </p:extLst>
          </p:nvPr>
        </p:nvGraphicFramePr>
        <p:xfrm>
          <a:off x="4021946" y="789800"/>
          <a:ext cx="1070010" cy="422096"/>
        </p:xfrm>
        <a:graphic>
          <a:graphicData uri="http://schemas.openxmlformats.org/drawingml/2006/table">
            <a:tbl>
              <a:tblPr/>
              <a:tblGrid>
                <a:gridCol w="1070010">
                  <a:extLst>
                    <a:ext uri="{9D8B030D-6E8A-4147-A177-3AD203B41FA5}">
                      <a16:colId xmlns:a16="http://schemas.microsoft.com/office/drawing/2014/main" xmlns="" val="1970514606"/>
                    </a:ext>
                  </a:extLst>
                </a:gridCol>
              </a:tblGrid>
              <a:tr h="211048">
                <a:tc>
                  <a:txBody>
                    <a:bodyPr/>
                    <a:lstStyle/>
                    <a:p>
                      <a:pPr marL="108000" marR="0" lvl="0" indent="0" algn="ctr" defTabSz="914400" rtl="0" eaLnBrk="1" fontAlgn="ctr" latinLnBrk="0" hangingPunct="1">
                        <a:lnSpc>
                          <a:spcPct val="100000"/>
                        </a:lnSpc>
                        <a:spcBef>
                          <a:spcPts val="0"/>
                        </a:spcBef>
                        <a:spcAft>
                          <a:spcPts val="0"/>
                        </a:spcAft>
                        <a:buClrTx/>
                        <a:buSzTx/>
                        <a:buFontTx/>
                        <a:buNone/>
                        <a:tabLst/>
                        <a:defRPr/>
                      </a:pP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 </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483575159"/>
                  </a:ext>
                </a:extLst>
              </a:tr>
              <a:tr h="211048">
                <a:tc>
                  <a:txBody>
                    <a:bodyPr/>
                    <a:lstStyle/>
                    <a:p>
                      <a:pPr marL="108000" marR="0" lvl="0" indent="0" algn="ctr" defTabSz="914400" rtl="0" eaLnBrk="1" fontAlgn="ctr" latinLnBrk="0" hangingPunct="1">
                        <a:lnSpc>
                          <a:spcPct val="100000"/>
                        </a:lnSpc>
                        <a:spcBef>
                          <a:spcPts val="0"/>
                        </a:spcBef>
                        <a:spcAft>
                          <a:spcPts val="0"/>
                        </a:spcAft>
                        <a:buClrTx/>
                        <a:buSzTx/>
                        <a:buFontTx/>
                        <a:buNone/>
                        <a:tabLst/>
                        <a:defRPr/>
                      </a:pPr>
                      <a:r>
                        <a:rPr lang="en-GB" sz="1000" b="1"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10</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05834499"/>
                  </a:ext>
                </a:extLst>
              </a:tr>
            </a:tbl>
          </a:graphicData>
        </a:graphic>
      </p:graphicFrame>
      <p:graphicFrame>
        <p:nvGraphicFramePr>
          <p:cNvPr id="100" name="Table 99">
            <a:extLst>
              <a:ext uri="{FF2B5EF4-FFF2-40B4-BE49-F238E27FC236}">
                <a16:creationId xmlns:a16="http://schemas.microsoft.com/office/drawing/2014/main" xmlns="" id="{73CE6D46-437E-5196-4FD8-24661132D8C6}"/>
              </a:ext>
            </a:extLst>
          </p:cNvPr>
          <p:cNvGraphicFramePr>
            <a:graphicFrameLocks noGrp="1"/>
          </p:cNvGraphicFramePr>
          <p:nvPr>
            <p:extLst>
              <p:ext uri="{D42A27DB-BD31-4B8C-83A1-F6EECF244321}">
                <p14:modId xmlns:p14="http://schemas.microsoft.com/office/powerpoint/2010/main" val="1709680209"/>
              </p:ext>
            </p:extLst>
          </p:nvPr>
        </p:nvGraphicFramePr>
        <p:xfrm>
          <a:off x="3153668" y="1497938"/>
          <a:ext cx="934582" cy="400577"/>
        </p:xfrm>
        <a:graphic>
          <a:graphicData uri="http://schemas.openxmlformats.org/drawingml/2006/table">
            <a:tbl>
              <a:tblPr/>
              <a:tblGrid>
                <a:gridCol w="477446">
                  <a:extLst>
                    <a:ext uri="{9D8B030D-6E8A-4147-A177-3AD203B41FA5}">
                      <a16:colId xmlns:a16="http://schemas.microsoft.com/office/drawing/2014/main" xmlns="" val="2204308324"/>
                    </a:ext>
                  </a:extLst>
                </a:gridCol>
                <a:gridCol w="457136">
                  <a:extLst>
                    <a:ext uri="{9D8B030D-6E8A-4147-A177-3AD203B41FA5}">
                      <a16:colId xmlns:a16="http://schemas.microsoft.com/office/drawing/2014/main" xmlns="" val="263178176"/>
                    </a:ext>
                  </a:extLst>
                </a:gridCol>
              </a:tblGrid>
              <a:tr h="400577">
                <a:tc>
                  <a:txBody>
                    <a:bodyPr/>
                    <a:lstStyle/>
                    <a:p>
                      <a:pPr marL="108000" marR="0" lvl="0" indent="0" algn="ctr" defTabSz="914400" rtl="0" eaLnBrk="1" fontAlgn="ctr" latinLnBrk="0" hangingPunct="1">
                        <a:lnSpc>
                          <a:spcPct val="100000"/>
                        </a:lnSpc>
                        <a:spcBef>
                          <a:spcPts val="0"/>
                        </a:spcBef>
                        <a:spcAft>
                          <a:spcPts val="0"/>
                        </a:spcAft>
                        <a:buClrTx/>
                        <a:buSzTx/>
                        <a:buFontTx/>
                        <a:buNone/>
                        <a:tabLst/>
                        <a:defRPr/>
                      </a:pP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 </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6350" indent="0" algn="ctr" defTabSz="914400" rtl="0" eaLnBrk="1" fontAlgn="ctr" latinLnBrk="0" hangingPunct="1">
                        <a:tabLst/>
                      </a:pPr>
                      <a:r>
                        <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 11</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4019319065"/>
                  </a:ext>
                </a:extLst>
              </a:tr>
            </a:tbl>
          </a:graphicData>
        </a:graphic>
      </p:graphicFrame>
      <p:graphicFrame>
        <p:nvGraphicFramePr>
          <p:cNvPr id="106" name="Table 105">
            <a:extLst>
              <a:ext uri="{FF2B5EF4-FFF2-40B4-BE49-F238E27FC236}">
                <a16:creationId xmlns:a16="http://schemas.microsoft.com/office/drawing/2014/main" xmlns="" id="{D59CA8A3-C4B7-7EBF-0DB6-744247A712B8}"/>
              </a:ext>
            </a:extLst>
          </p:cNvPr>
          <p:cNvGraphicFramePr>
            <a:graphicFrameLocks noGrp="1"/>
          </p:cNvGraphicFramePr>
          <p:nvPr>
            <p:extLst>
              <p:ext uri="{D42A27DB-BD31-4B8C-83A1-F6EECF244321}">
                <p14:modId xmlns:p14="http://schemas.microsoft.com/office/powerpoint/2010/main" val="106367349"/>
              </p:ext>
            </p:extLst>
          </p:nvPr>
        </p:nvGraphicFramePr>
        <p:xfrm>
          <a:off x="2758126" y="2349063"/>
          <a:ext cx="908007" cy="345360"/>
        </p:xfrm>
        <a:graphic>
          <a:graphicData uri="http://schemas.openxmlformats.org/drawingml/2006/table">
            <a:tbl>
              <a:tblPr/>
              <a:tblGrid>
                <a:gridCol w="526401">
                  <a:extLst>
                    <a:ext uri="{9D8B030D-6E8A-4147-A177-3AD203B41FA5}">
                      <a16:colId xmlns:a16="http://schemas.microsoft.com/office/drawing/2014/main" xmlns="" val="3204497502"/>
                    </a:ext>
                  </a:extLst>
                </a:gridCol>
                <a:gridCol w="381606">
                  <a:extLst>
                    <a:ext uri="{9D8B030D-6E8A-4147-A177-3AD203B41FA5}">
                      <a16:colId xmlns:a16="http://schemas.microsoft.com/office/drawing/2014/main" xmlns="" val="52951944"/>
                    </a:ext>
                  </a:extLst>
                </a:gridCol>
              </a:tblGrid>
              <a:tr h="345360">
                <a:tc>
                  <a:txBody>
                    <a:bodyPr/>
                    <a:lstStyle/>
                    <a:p>
                      <a:pPr marL="108000" marR="0" lvl="0" indent="0" algn="ctr" defTabSz="914400" rtl="0" eaLnBrk="1" fontAlgn="ctr" latinLnBrk="0" hangingPunct="1">
                        <a:lnSpc>
                          <a:spcPct val="100000"/>
                        </a:lnSpc>
                        <a:spcBef>
                          <a:spcPts val="0"/>
                        </a:spcBef>
                        <a:spcAft>
                          <a:spcPts val="0"/>
                        </a:spcAft>
                        <a:buClrTx/>
                        <a:buSzTx/>
                        <a:buFontTx/>
                        <a:buNone/>
                        <a:tabLst/>
                        <a:defRPr/>
                      </a:pP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 </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6350" indent="0" algn="ctr" defTabSz="914400" rtl="0" eaLnBrk="1" fontAlgn="ctr" latinLnBrk="0" hangingPunct="1">
                        <a:tabLst/>
                      </a:pPr>
                      <a:r>
                        <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 13</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162469053"/>
                  </a:ext>
                </a:extLst>
              </a:tr>
            </a:tbl>
          </a:graphicData>
        </a:graphic>
      </p:graphicFrame>
      <p:graphicFrame>
        <p:nvGraphicFramePr>
          <p:cNvPr id="110" name="Table 109">
            <a:extLst>
              <a:ext uri="{FF2B5EF4-FFF2-40B4-BE49-F238E27FC236}">
                <a16:creationId xmlns:a16="http://schemas.microsoft.com/office/drawing/2014/main" xmlns="" id="{3A9E2D5C-CCC3-1952-8683-640FB0FB2317}"/>
              </a:ext>
            </a:extLst>
          </p:cNvPr>
          <p:cNvGraphicFramePr>
            <a:graphicFrameLocks noGrp="1"/>
          </p:cNvGraphicFramePr>
          <p:nvPr>
            <p:extLst>
              <p:ext uri="{D42A27DB-BD31-4B8C-83A1-F6EECF244321}">
                <p14:modId xmlns:p14="http://schemas.microsoft.com/office/powerpoint/2010/main" val="2825923166"/>
              </p:ext>
            </p:extLst>
          </p:nvPr>
        </p:nvGraphicFramePr>
        <p:xfrm>
          <a:off x="3023094" y="3469325"/>
          <a:ext cx="1157784" cy="290517"/>
        </p:xfrm>
        <a:graphic>
          <a:graphicData uri="http://schemas.openxmlformats.org/drawingml/2006/table">
            <a:tbl>
              <a:tblPr/>
              <a:tblGrid>
                <a:gridCol w="644891">
                  <a:extLst>
                    <a:ext uri="{9D8B030D-6E8A-4147-A177-3AD203B41FA5}">
                      <a16:colId xmlns:a16="http://schemas.microsoft.com/office/drawing/2014/main" xmlns="" val="4158742762"/>
                    </a:ext>
                  </a:extLst>
                </a:gridCol>
                <a:gridCol w="512893">
                  <a:extLst>
                    <a:ext uri="{9D8B030D-6E8A-4147-A177-3AD203B41FA5}">
                      <a16:colId xmlns:a16="http://schemas.microsoft.com/office/drawing/2014/main" xmlns="" val="3737440703"/>
                    </a:ext>
                  </a:extLst>
                </a:gridCol>
              </a:tblGrid>
              <a:tr h="290517">
                <a:tc>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x-none" sz="1000" b="1" i="1" u="none" strike="noStrike" kern="1200"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 </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6350" indent="0" algn="ctr" fontAlgn="ctr">
                        <a:tabLst/>
                      </a:pPr>
                      <a:r>
                        <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 </a:t>
                      </a: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15</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455246344"/>
                  </a:ext>
                </a:extLst>
              </a:tr>
            </a:tbl>
          </a:graphicData>
        </a:graphic>
      </p:graphicFrame>
      <p:cxnSp>
        <p:nvCxnSpPr>
          <p:cNvPr id="130" name="Straight Arrow Connector 129">
            <a:extLst>
              <a:ext uri="{FF2B5EF4-FFF2-40B4-BE49-F238E27FC236}">
                <a16:creationId xmlns:a16="http://schemas.microsoft.com/office/drawing/2014/main" xmlns="" id="{4354F2EC-5F08-5818-1503-E39581CE25B8}"/>
              </a:ext>
            </a:extLst>
          </p:cNvPr>
          <p:cNvCxnSpPr>
            <a:cxnSpLocks/>
            <a:stCxn id="6" idx="1"/>
          </p:cNvCxnSpPr>
          <p:nvPr/>
        </p:nvCxnSpPr>
        <p:spPr>
          <a:xfrm flipH="1">
            <a:off x="7111549" y="1926580"/>
            <a:ext cx="488341" cy="171177"/>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xmlns="" id="{48F5AA2F-C7FA-7F96-496B-9B2688503C83}"/>
              </a:ext>
            </a:extLst>
          </p:cNvPr>
          <p:cNvCxnSpPr>
            <a:cxnSpLocks/>
            <a:stCxn id="98" idx="2"/>
          </p:cNvCxnSpPr>
          <p:nvPr/>
        </p:nvCxnSpPr>
        <p:spPr>
          <a:xfrm>
            <a:off x="4556951" y="1211896"/>
            <a:ext cx="985140" cy="245407"/>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xmlns="" id="{8B7D80A0-5F23-4862-F240-459CBAD112A1}"/>
              </a:ext>
            </a:extLst>
          </p:cNvPr>
          <p:cNvCxnSpPr>
            <a:cxnSpLocks/>
            <a:stCxn id="100" idx="3"/>
          </p:cNvCxnSpPr>
          <p:nvPr/>
        </p:nvCxnSpPr>
        <p:spPr>
          <a:xfrm flipV="1">
            <a:off x="4088250" y="1672063"/>
            <a:ext cx="1151187" cy="26163"/>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xmlns="" id="{5B63E9DF-C5E1-8D06-2BA1-5A67F619F6FC}"/>
              </a:ext>
            </a:extLst>
          </p:cNvPr>
          <p:cNvCxnSpPr>
            <a:cxnSpLocks/>
            <a:stCxn id="106" idx="3"/>
          </p:cNvCxnSpPr>
          <p:nvPr/>
        </p:nvCxnSpPr>
        <p:spPr>
          <a:xfrm flipV="1">
            <a:off x="3666133" y="2176209"/>
            <a:ext cx="1172552" cy="345534"/>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xmlns="" id="{54B5DABA-F2E9-7DED-5417-7F5640E20E3C}"/>
              </a:ext>
            </a:extLst>
          </p:cNvPr>
          <p:cNvCxnSpPr>
            <a:cxnSpLocks/>
            <a:stCxn id="110" idx="3"/>
          </p:cNvCxnSpPr>
          <p:nvPr/>
        </p:nvCxnSpPr>
        <p:spPr>
          <a:xfrm flipV="1">
            <a:off x="4180878" y="2911880"/>
            <a:ext cx="384372" cy="702703"/>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xmlns="" id="{ECAC0D18-9375-F508-FFDA-829315B76557}"/>
              </a:ext>
            </a:extLst>
          </p:cNvPr>
          <p:cNvGraphicFramePr>
            <a:graphicFrameLocks noGrp="1"/>
          </p:cNvGraphicFramePr>
          <p:nvPr>
            <p:extLst>
              <p:ext uri="{D42A27DB-BD31-4B8C-83A1-F6EECF244321}">
                <p14:modId xmlns:p14="http://schemas.microsoft.com/office/powerpoint/2010/main" val="1953634204"/>
              </p:ext>
            </p:extLst>
          </p:nvPr>
        </p:nvGraphicFramePr>
        <p:xfrm>
          <a:off x="0" y="0"/>
          <a:ext cx="5537661" cy="732123"/>
        </p:xfrm>
        <a:graphic>
          <a:graphicData uri="http://schemas.openxmlformats.org/drawingml/2006/table">
            <a:tbl>
              <a:tblPr/>
              <a:tblGrid>
                <a:gridCol w="5537661">
                  <a:extLst>
                    <a:ext uri="{9D8B030D-6E8A-4147-A177-3AD203B41FA5}">
                      <a16:colId xmlns:a16="http://schemas.microsoft.com/office/drawing/2014/main" xmlns="" val="1469986159"/>
                    </a:ext>
                  </a:extLst>
                </a:gridCol>
              </a:tblGrid>
              <a:tr h="732123">
                <a:tc>
                  <a:txBody>
                    <a:bodyPr/>
                    <a:lstStyle/>
                    <a:p>
                      <a:pPr marL="0" indent="0" algn="ctr">
                        <a:buNone/>
                      </a:pPr>
                      <a:r>
                        <a:rPr lang="it-IT" sz="1800" b="1" i="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DTT: EC </a:t>
                      </a:r>
                      <a:r>
                        <a:rPr lang="it-IT" sz="1800" b="1" i="1" dirty="0" err="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Stray</a:t>
                      </a:r>
                      <a:r>
                        <a:rPr lang="it-IT" sz="1800" b="1" i="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Sniffer Probe PHASE 1</a:t>
                      </a:r>
                      <a:endParaRPr lang="en-GB" sz="18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chemeClr val="accent2"/>
                    </a:solidFill>
                  </a:tcPr>
                </a:tc>
                <a:extLst>
                  <a:ext uri="{0D108BD9-81ED-4DB2-BD59-A6C34878D82A}">
                    <a16:rowId xmlns:a16="http://schemas.microsoft.com/office/drawing/2014/main" xmlns="" val="925525510"/>
                  </a:ext>
                </a:extLst>
              </a:tr>
            </a:tbl>
          </a:graphicData>
        </a:graphic>
      </p:graphicFrame>
      <p:graphicFrame>
        <p:nvGraphicFramePr>
          <p:cNvPr id="96" name="Table 95">
            <a:extLst>
              <a:ext uri="{FF2B5EF4-FFF2-40B4-BE49-F238E27FC236}">
                <a16:creationId xmlns:a16="http://schemas.microsoft.com/office/drawing/2014/main" xmlns="" id="{80281CBC-2755-B9C6-F588-8E4AA6D3108B}"/>
              </a:ext>
            </a:extLst>
          </p:cNvPr>
          <p:cNvGraphicFramePr>
            <a:graphicFrameLocks noGrp="1"/>
          </p:cNvGraphicFramePr>
          <p:nvPr>
            <p:extLst>
              <p:ext uri="{D42A27DB-BD31-4B8C-83A1-F6EECF244321}">
                <p14:modId xmlns:p14="http://schemas.microsoft.com/office/powerpoint/2010/main" val="3088886138"/>
              </p:ext>
            </p:extLst>
          </p:nvPr>
        </p:nvGraphicFramePr>
        <p:xfrm>
          <a:off x="6106464" y="383442"/>
          <a:ext cx="943823" cy="825720"/>
        </p:xfrm>
        <a:graphic>
          <a:graphicData uri="http://schemas.openxmlformats.org/drawingml/2006/table">
            <a:tbl>
              <a:tblPr/>
              <a:tblGrid>
                <a:gridCol w="943823">
                  <a:extLst>
                    <a:ext uri="{9D8B030D-6E8A-4147-A177-3AD203B41FA5}">
                      <a16:colId xmlns:a16="http://schemas.microsoft.com/office/drawing/2014/main" xmlns="" val="3533282650"/>
                    </a:ext>
                  </a:extLst>
                </a:gridCol>
              </a:tblGrid>
              <a:tr h="275240">
                <a:tc>
                  <a:txBody>
                    <a:bodyPr/>
                    <a:lstStyle/>
                    <a:p>
                      <a:pPr marL="108000" marR="0" lvl="0" indent="0" algn="ctr" defTabSz="914400" rtl="0" eaLnBrk="1" fontAlgn="ctr" latinLnBrk="0" hangingPunct="1">
                        <a:lnSpc>
                          <a:spcPct val="100000"/>
                        </a:lnSpc>
                        <a:spcBef>
                          <a:spcPts val="0"/>
                        </a:spcBef>
                        <a:spcAft>
                          <a:spcPts val="0"/>
                        </a:spcAft>
                        <a:buClrTx/>
                        <a:buSzTx/>
                        <a:buFontTx/>
                        <a:buNone/>
                        <a:tabLst/>
                        <a:defRPr/>
                      </a:pPr>
                      <a:r>
                        <a:rPr lang="it-IT" sz="1000" b="0" i="0" dirty="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 </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951043051"/>
                  </a:ext>
                </a:extLst>
              </a:tr>
              <a:tr h="275240">
                <a:tc>
                  <a:txBody>
                    <a:bodyPr/>
                    <a:lstStyle/>
                    <a:p>
                      <a:pPr marL="108000" marR="0" lvl="0" indent="0" algn="ctr" defTabSz="914400" rtl="0" eaLnBrk="1" fontAlgn="ctr" latinLnBrk="0" hangingPunct="1">
                        <a:lnSpc>
                          <a:spcPct val="100000"/>
                        </a:lnSpc>
                        <a:spcBef>
                          <a:spcPts val="0"/>
                        </a:spcBef>
                        <a:spcAft>
                          <a:spcPts val="0"/>
                        </a:spcAft>
                        <a:buClrTx/>
                        <a:buSzTx/>
                        <a:buFontTx/>
                        <a:buNone/>
                        <a:tabLst/>
                        <a:defRPr/>
                      </a:pPr>
                      <a:r>
                        <a:rPr lang="x-none" sz="1000" b="1" i="1" u="none" strike="noStrike" kern="1200"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3466987033"/>
                  </a:ext>
                </a:extLst>
              </a:tr>
              <a:tr h="275240">
                <a:tc>
                  <a:txBody>
                    <a:bodyPr/>
                    <a:lstStyle/>
                    <a:p>
                      <a:pPr marL="108000" algn="ctr" fontAlgn="ctr"/>
                      <a:r>
                        <a:rPr lang="en-GB"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9</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847481294"/>
                  </a:ext>
                </a:extLst>
              </a:tr>
            </a:tbl>
          </a:graphicData>
        </a:graphic>
      </p:graphicFrame>
      <p:cxnSp>
        <p:nvCxnSpPr>
          <p:cNvPr id="154" name="Straight Arrow Connector 153">
            <a:extLst>
              <a:ext uri="{FF2B5EF4-FFF2-40B4-BE49-F238E27FC236}">
                <a16:creationId xmlns:a16="http://schemas.microsoft.com/office/drawing/2014/main" xmlns="" id="{BA628C31-DB85-F2F8-52D2-6E7FBFC25AAA}"/>
              </a:ext>
            </a:extLst>
          </p:cNvPr>
          <p:cNvCxnSpPr>
            <a:cxnSpLocks/>
            <a:stCxn id="96" idx="2"/>
          </p:cNvCxnSpPr>
          <p:nvPr/>
        </p:nvCxnSpPr>
        <p:spPr>
          <a:xfrm flipH="1">
            <a:off x="6169971" y="1209162"/>
            <a:ext cx="408404" cy="301655"/>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xmlns="" id="{DEB7CA20-49B7-9E2C-1F24-2D99C36F2EB1}"/>
              </a:ext>
            </a:extLst>
          </p:cNvPr>
          <p:cNvGraphicFramePr>
            <a:graphicFrameLocks noGrp="1"/>
          </p:cNvGraphicFramePr>
          <p:nvPr>
            <p:extLst>
              <p:ext uri="{D42A27DB-BD31-4B8C-83A1-F6EECF244321}">
                <p14:modId xmlns:p14="http://schemas.microsoft.com/office/powerpoint/2010/main" val="2616110602"/>
              </p:ext>
            </p:extLst>
          </p:nvPr>
        </p:nvGraphicFramePr>
        <p:xfrm>
          <a:off x="7599890" y="1676951"/>
          <a:ext cx="915445" cy="499258"/>
        </p:xfrm>
        <a:graphic>
          <a:graphicData uri="http://schemas.openxmlformats.org/drawingml/2006/table">
            <a:tbl>
              <a:tblPr/>
              <a:tblGrid>
                <a:gridCol w="404121">
                  <a:extLst>
                    <a:ext uri="{9D8B030D-6E8A-4147-A177-3AD203B41FA5}">
                      <a16:colId xmlns:a16="http://schemas.microsoft.com/office/drawing/2014/main" xmlns="" val="1285409015"/>
                    </a:ext>
                  </a:extLst>
                </a:gridCol>
                <a:gridCol w="511324">
                  <a:extLst>
                    <a:ext uri="{9D8B030D-6E8A-4147-A177-3AD203B41FA5}">
                      <a16:colId xmlns:a16="http://schemas.microsoft.com/office/drawing/2014/main" xmlns="" val="2328486079"/>
                    </a:ext>
                  </a:extLst>
                </a:gridCol>
              </a:tblGrid>
              <a:tr h="249629">
                <a:tc rowSpan="2">
                  <a:txBody>
                    <a:bodyPr/>
                    <a:lstStyle/>
                    <a:p>
                      <a:pPr marL="6350" indent="0" algn="ctr" fontAlgn="ctr">
                        <a:tabLst/>
                      </a:pPr>
                      <a:r>
                        <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 </a:t>
                      </a:r>
                      <a:r>
                        <a:rPr lang="en-GB"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6</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 P</a:t>
                      </a: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1 </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080867811"/>
                  </a:ext>
                </a:extLst>
              </a:tr>
              <a:tr h="249629">
                <a:tc vMerge="1">
                  <a:txBody>
                    <a:bodyPr/>
                    <a:lstStyle/>
                    <a:p>
                      <a:pPr marL="6350" indent="0" algn="ctr" fontAlgn="ctr">
                        <a:tabLst/>
                      </a:pPr>
                      <a:endParaRPr lang="en-GB"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it-IT"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it-IT" sz="1000" b="1" i="1" u="none" strike="noStrike" dirty="0" err="1">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a:t>
                      </a: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642406211"/>
                  </a:ext>
                </a:extLst>
              </a:tr>
            </a:tbl>
          </a:graphicData>
        </a:graphic>
      </p:graphicFrame>
      <p:sp>
        <p:nvSpPr>
          <p:cNvPr id="25" name="Triangle 24">
            <a:extLst>
              <a:ext uri="{FF2B5EF4-FFF2-40B4-BE49-F238E27FC236}">
                <a16:creationId xmlns:a16="http://schemas.microsoft.com/office/drawing/2014/main" xmlns="" id="{63737B68-8E67-4E2E-2C3F-BE7B8406C4CE}"/>
              </a:ext>
            </a:extLst>
          </p:cNvPr>
          <p:cNvSpPr/>
          <p:nvPr/>
        </p:nvSpPr>
        <p:spPr>
          <a:xfrm>
            <a:off x="6603475" y="1762062"/>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6</a:t>
            </a:r>
          </a:p>
        </p:txBody>
      </p:sp>
      <p:graphicFrame>
        <p:nvGraphicFramePr>
          <p:cNvPr id="5" name="Table 4">
            <a:extLst>
              <a:ext uri="{FF2B5EF4-FFF2-40B4-BE49-F238E27FC236}">
                <a16:creationId xmlns:a16="http://schemas.microsoft.com/office/drawing/2014/main" xmlns="" id="{8A2A6A37-1318-BD4D-0FAA-505E1833910C}"/>
              </a:ext>
            </a:extLst>
          </p:cNvPr>
          <p:cNvGraphicFramePr>
            <a:graphicFrameLocks noGrp="1"/>
          </p:cNvGraphicFramePr>
          <p:nvPr>
            <p:extLst>
              <p:ext uri="{D42A27DB-BD31-4B8C-83A1-F6EECF244321}">
                <p14:modId xmlns:p14="http://schemas.microsoft.com/office/powerpoint/2010/main" val="401986021"/>
              </p:ext>
            </p:extLst>
          </p:nvPr>
        </p:nvGraphicFramePr>
        <p:xfrm>
          <a:off x="7062893" y="4433540"/>
          <a:ext cx="706892" cy="470418"/>
        </p:xfrm>
        <a:graphic>
          <a:graphicData uri="http://schemas.openxmlformats.org/drawingml/2006/table">
            <a:tbl>
              <a:tblPr/>
              <a:tblGrid>
                <a:gridCol w="706892">
                  <a:extLst>
                    <a:ext uri="{9D8B030D-6E8A-4147-A177-3AD203B41FA5}">
                      <a16:colId xmlns:a16="http://schemas.microsoft.com/office/drawing/2014/main" xmlns="" val="3418410477"/>
                    </a:ext>
                  </a:extLst>
                </a:gridCol>
              </a:tblGrid>
              <a:tr h="235209">
                <a:tc>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en-GB"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2349647730"/>
                  </a:ext>
                </a:extLst>
              </a:tr>
              <a:tr h="235209">
                <a:tc>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it-IT"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 </a:t>
                      </a:r>
                      <a:r>
                        <a:rPr lang="it-IT" sz="1000" b="1" i="1" u="none" strike="noStrike" dirty="0" err="1">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a:t>
                      </a: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615487839"/>
                  </a:ext>
                </a:extLst>
              </a:tr>
            </a:tbl>
          </a:graphicData>
        </a:graphic>
      </p:graphicFrame>
      <p:cxnSp>
        <p:nvCxnSpPr>
          <p:cNvPr id="7" name="Straight Arrow Connector 6">
            <a:extLst>
              <a:ext uri="{FF2B5EF4-FFF2-40B4-BE49-F238E27FC236}">
                <a16:creationId xmlns:a16="http://schemas.microsoft.com/office/drawing/2014/main" xmlns="" id="{B4C66136-E8E4-18D1-8FF2-0FC558060FAC}"/>
              </a:ext>
            </a:extLst>
          </p:cNvPr>
          <p:cNvCxnSpPr>
            <a:cxnSpLocks/>
          </p:cNvCxnSpPr>
          <p:nvPr/>
        </p:nvCxnSpPr>
        <p:spPr>
          <a:xfrm flipH="1" flipV="1">
            <a:off x="6192879" y="3377738"/>
            <a:ext cx="858478" cy="1143108"/>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xmlns="" id="{B38D4DE0-24A9-87E9-0671-404CB3700B94}"/>
              </a:ext>
            </a:extLst>
          </p:cNvPr>
          <p:cNvGraphicFramePr>
            <a:graphicFrameLocks noGrp="1"/>
          </p:cNvGraphicFramePr>
          <p:nvPr>
            <p:extLst>
              <p:ext uri="{D42A27DB-BD31-4B8C-83A1-F6EECF244321}">
                <p14:modId xmlns:p14="http://schemas.microsoft.com/office/powerpoint/2010/main" val="2793787890"/>
              </p:ext>
            </p:extLst>
          </p:nvPr>
        </p:nvGraphicFramePr>
        <p:xfrm>
          <a:off x="7587519" y="2803153"/>
          <a:ext cx="818005" cy="338939"/>
        </p:xfrm>
        <a:graphic>
          <a:graphicData uri="http://schemas.openxmlformats.org/drawingml/2006/table">
            <a:tbl>
              <a:tblPr/>
              <a:tblGrid>
                <a:gridCol w="305879">
                  <a:extLst>
                    <a:ext uri="{9D8B030D-6E8A-4147-A177-3AD203B41FA5}">
                      <a16:colId xmlns:a16="http://schemas.microsoft.com/office/drawing/2014/main" xmlns="" val="2461453544"/>
                    </a:ext>
                  </a:extLst>
                </a:gridCol>
                <a:gridCol w="512126">
                  <a:extLst>
                    <a:ext uri="{9D8B030D-6E8A-4147-A177-3AD203B41FA5}">
                      <a16:colId xmlns:a16="http://schemas.microsoft.com/office/drawing/2014/main" xmlns="" val="3418410477"/>
                    </a:ext>
                  </a:extLst>
                </a:gridCol>
              </a:tblGrid>
              <a:tr h="338939">
                <a:tc>
                  <a:txBody>
                    <a:bodyPr/>
                    <a:lstStyle/>
                    <a:p>
                      <a:pPr marL="6350" indent="0" algn="ctr" defTabSz="914400" rtl="0" eaLnBrk="1" fontAlgn="ctr" latinLnBrk="0" hangingPunct="1">
                        <a:tabLst/>
                      </a:pPr>
                      <a:r>
                        <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 </a:t>
                      </a:r>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4</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 P4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615487839"/>
                  </a:ext>
                </a:extLst>
              </a:tr>
            </a:tbl>
          </a:graphicData>
        </a:graphic>
      </p:graphicFrame>
      <p:cxnSp>
        <p:nvCxnSpPr>
          <p:cNvPr id="11" name="Straight Arrow Connector 10">
            <a:extLst>
              <a:ext uri="{FF2B5EF4-FFF2-40B4-BE49-F238E27FC236}">
                <a16:creationId xmlns:a16="http://schemas.microsoft.com/office/drawing/2014/main" xmlns="" id="{58F36179-517B-E83A-303D-D965B8C0FDB3}"/>
              </a:ext>
            </a:extLst>
          </p:cNvPr>
          <p:cNvCxnSpPr>
            <a:cxnSpLocks/>
            <a:stCxn id="10" idx="1"/>
          </p:cNvCxnSpPr>
          <p:nvPr/>
        </p:nvCxnSpPr>
        <p:spPr>
          <a:xfrm flipH="1" flipV="1">
            <a:off x="7111549" y="2750784"/>
            <a:ext cx="475970" cy="221838"/>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3" name="Table 12">
            <a:extLst>
              <a:ext uri="{FF2B5EF4-FFF2-40B4-BE49-F238E27FC236}">
                <a16:creationId xmlns:a16="http://schemas.microsoft.com/office/drawing/2014/main" xmlns="" id="{3A2ED321-7459-8D60-A1C2-57EB67E7E83F}"/>
              </a:ext>
            </a:extLst>
          </p:cNvPr>
          <p:cNvGraphicFramePr>
            <a:graphicFrameLocks noGrp="1"/>
          </p:cNvGraphicFramePr>
          <p:nvPr>
            <p:extLst>
              <p:ext uri="{D42A27DB-BD31-4B8C-83A1-F6EECF244321}">
                <p14:modId xmlns:p14="http://schemas.microsoft.com/office/powerpoint/2010/main" val="1804023981"/>
              </p:ext>
            </p:extLst>
          </p:nvPr>
        </p:nvGraphicFramePr>
        <p:xfrm>
          <a:off x="2600470" y="2911880"/>
          <a:ext cx="1032763" cy="375947"/>
        </p:xfrm>
        <a:graphic>
          <a:graphicData uri="http://schemas.openxmlformats.org/drawingml/2006/table">
            <a:tbl>
              <a:tblPr/>
              <a:tblGrid>
                <a:gridCol w="383938">
                  <a:extLst>
                    <a:ext uri="{9D8B030D-6E8A-4147-A177-3AD203B41FA5}">
                      <a16:colId xmlns:a16="http://schemas.microsoft.com/office/drawing/2014/main" xmlns="" val="3204497502"/>
                    </a:ext>
                  </a:extLst>
                </a:gridCol>
                <a:gridCol w="648825">
                  <a:extLst>
                    <a:ext uri="{9D8B030D-6E8A-4147-A177-3AD203B41FA5}">
                      <a16:colId xmlns:a16="http://schemas.microsoft.com/office/drawing/2014/main" xmlns="" val="52951944"/>
                    </a:ext>
                  </a:extLst>
                </a:gridCol>
              </a:tblGrid>
              <a:tr h="375947">
                <a:tc>
                  <a:txBody>
                    <a:bodyPr/>
                    <a:lstStyle/>
                    <a:p>
                      <a:pPr marL="108000" marR="0" lvl="0" indent="0" algn="ctr" defTabSz="914400" rtl="0" eaLnBrk="1" fontAlgn="ctr" latinLnBrk="0" hangingPunct="1">
                        <a:lnSpc>
                          <a:spcPct val="100000"/>
                        </a:lnSpc>
                        <a:spcBef>
                          <a:spcPts val="0"/>
                        </a:spcBef>
                        <a:spcAft>
                          <a:spcPts val="0"/>
                        </a:spcAft>
                        <a:buClrTx/>
                        <a:buSzTx/>
                        <a:buFontTx/>
                        <a:buNone/>
                        <a:tabLst/>
                        <a:defRPr/>
                      </a:pP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 P1</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6350" indent="0" algn="ctr" defTabSz="914400" rtl="0" eaLnBrk="1" fontAlgn="ctr" latinLnBrk="0" hangingPunct="1">
                        <a:tabLst/>
                      </a:pPr>
                      <a:r>
                        <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 14</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162469053"/>
                  </a:ext>
                </a:extLst>
              </a:tr>
            </a:tbl>
          </a:graphicData>
        </a:graphic>
      </p:graphicFrame>
      <p:cxnSp>
        <p:nvCxnSpPr>
          <p:cNvPr id="14" name="Straight Arrow Connector 13">
            <a:extLst>
              <a:ext uri="{FF2B5EF4-FFF2-40B4-BE49-F238E27FC236}">
                <a16:creationId xmlns:a16="http://schemas.microsoft.com/office/drawing/2014/main" xmlns="" id="{292AFF06-E454-96D1-9F08-6033B836F7D0}"/>
              </a:ext>
            </a:extLst>
          </p:cNvPr>
          <p:cNvCxnSpPr>
            <a:cxnSpLocks/>
            <a:stCxn id="13" idx="3"/>
          </p:cNvCxnSpPr>
          <p:nvPr/>
        </p:nvCxnSpPr>
        <p:spPr>
          <a:xfrm flipV="1">
            <a:off x="3633233" y="2505116"/>
            <a:ext cx="969978" cy="594737"/>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16" name="Table 15">
            <a:extLst>
              <a:ext uri="{FF2B5EF4-FFF2-40B4-BE49-F238E27FC236}">
                <a16:creationId xmlns:a16="http://schemas.microsoft.com/office/drawing/2014/main" xmlns="" id="{5708F147-3825-D777-209A-B40C9B18E777}"/>
              </a:ext>
            </a:extLst>
          </p:cNvPr>
          <p:cNvGraphicFramePr>
            <a:graphicFrameLocks noGrp="1"/>
          </p:cNvGraphicFramePr>
          <p:nvPr>
            <p:extLst>
              <p:ext uri="{D42A27DB-BD31-4B8C-83A1-F6EECF244321}">
                <p14:modId xmlns:p14="http://schemas.microsoft.com/office/powerpoint/2010/main" val="2791672193"/>
              </p:ext>
            </p:extLst>
          </p:nvPr>
        </p:nvGraphicFramePr>
        <p:xfrm>
          <a:off x="4846044" y="4231759"/>
          <a:ext cx="837054" cy="524843"/>
        </p:xfrm>
        <a:graphic>
          <a:graphicData uri="http://schemas.openxmlformats.org/drawingml/2006/table">
            <a:tbl>
              <a:tblPr/>
              <a:tblGrid>
                <a:gridCol w="837054">
                  <a:extLst>
                    <a:ext uri="{9D8B030D-6E8A-4147-A177-3AD203B41FA5}">
                      <a16:colId xmlns:a16="http://schemas.microsoft.com/office/drawing/2014/main" xmlns="" val="4158742762"/>
                    </a:ext>
                  </a:extLst>
                </a:gridCol>
              </a:tblGrid>
              <a:tr h="280010">
                <a:tc>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en-GB"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18</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704727688"/>
                  </a:ext>
                </a:extLst>
              </a:tr>
              <a:tr h="244833">
                <a:tc>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455246344"/>
                  </a:ext>
                </a:extLst>
              </a:tr>
            </a:tbl>
          </a:graphicData>
        </a:graphic>
      </p:graphicFrame>
      <p:cxnSp>
        <p:nvCxnSpPr>
          <p:cNvPr id="17" name="Straight Arrow Connector 16">
            <a:extLst>
              <a:ext uri="{FF2B5EF4-FFF2-40B4-BE49-F238E27FC236}">
                <a16:creationId xmlns:a16="http://schemas.microsoft.com/office/drawing/2014/main" xmlns="" id="{68938AC5-7963-141A-AAE0-F2B8D83286BA}"/>
              </a:ext>
            </a:extLst>
          </p:cNvPr>
          <p:cNvCxnSpPr>
            <a:cxnSpLocks/>
            <a:stCxn id="16" idx="0"/>
            <a:endCxn id="66" idx="3"/>
          </p:cNvCxnSpPr>
          <p:nvPr/>
        </p:nvCxnSpPr>
        <p:spPr>
          <a:xfrm flipV="1">
            <a:off x="5264571" y="3365994"/>
            <a:ext cx="448308" cy="865765"/>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67" name="Table 66">
            <a:extLst>
              <a:ext uri="{FF2B5EF4-FFF2-40B4-BE49-F238E27FC236}">
                <a16:creationId xmlns:a16="http://schemas.microsoft.com/office/drawing/2014/main" xmlns="" id="{E1E90D5F-E49D-04AA-4D83-A783E64D474C}"/>
              </a:ext>
            </a:extLst>
          </p:cNvPr>
          <p:cNvGraphicFramePr>
            <a:graphicFrameLocks noGrp="1"/>
          </p:cNvGraphicFramePr>
          <p:nvPr>
            <p:extLst>
              <p:ext uri="{D42A27DB-BD31-4B8C-83A1-F6EECF244321}">
                <p14:modId xmlns:p14="http://schemas.microsoft.com/office/powerpoint/2010/main" val="355857608"/>
              </p:ext>
            </p:extLst>
          </p:nvPr>
        </p:nvGraphicFramePr>
        <p:xfrm>
          <a:off x="3203411" y="3854865"/>
          <a:ext cx="1016282" cy="581034"/>
        </p:xfrm>
        <a:graphic>
          <a:graphicData uri="http://schemas.openxmlformats.org/drawingml/2006/table">
            <a:tbl>
              <a:tblPr/>
              <a:tblGrid>
                <a:gridCol w="592993">
                  <a:extLst>
                    <a:ext uri="{9D8B030D-6E8A-4147-A177-3AD203B41FA5}">
                      <a16:colId xmlns:a16="http://schemas.microsoft.com/office/drawing/2014/main" xmlns="" val="4158742762"/>
                    </a:ext>
                  </a:extLst>
                </a:gridCol>
                <a:gridCol w="423289">
                  <a:extLst>
                    <a:ext uri="{9D8B030D-6E8A-4147-A177-3AD203B41FA5}">
                      <a16:colId xmlns:a16="http://schemas.microsoft.com/office/drawing/2014/main" xmlns="" val="3737440703"/>
                    </a:ext>
                  </a:extLst>
                </a:gridCol>
              </a:tblGrid>
              <a:tr h="290517">
                <a:tc>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 </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2">
                  <a:txBody>
                    <a:bodyPr/>
                    <a:lstStyle/>
                    <a:p>
                      <a:pPr marL="6350" indent="0" algn="ctr" fontAlgn="ctr">
                        <a:tabLst/>
                      </a:pPr>
                      <a:r>
                        <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Sect. </a:t>
                      </a: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16</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455246344"/>
                  </a:ext>
                </a:extLst>
              </a:tr>
              <a:tr h="290517">
                <a:tc>
                  <a:txBody>
                    <a:bodyPr/>
                    <a:lstStyle/>
                    <a:p>
                      <a:pPr marL="72000" marR="0" lvl="0" indent="0" algn="ctr" defTabSz="914400" rtl="0" eaLnBrk="1" fontAlgn="ctr" latinLnBrk="0" hangingPunct="1">
                        <a:lnSpc>
                          <a:spcPct val="100000"/>
                        </a:lnSpc>
                        <a:spcBef>
                          <a:spcPts val="0"/>
                        </a:spcBef>
                        <a:spcAft>
                          <a:spcPts val="0"/>
                        </a:spcAft>
                        <a:buClrTx/>
                        <a:buSzTx/>
                        <a:buFontTx/>
                        <a:buNone/>
                        <a:tabLst/>
                        <a:defRPr/>
                      </a:pP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pPr marL="6350" indent="0" algn="ctr" fontAlgn="ctr">
                        <a:tabLst/>
                      </a:pP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extLst>
                  <a:ext uri="{0D108BD9-81ED-4DB2-BD59-A6C34878D82A}">
                    <a16:rowId xmlns:a16="http://schemas.microsoft.com/office/drawing/2014/main" xmlns="" val="1393812539"/>
                  </a:ext>
                </a:extLst>
              </a:tr>
            </a:tbl>
          </a:graphicData>
        </a:graphic>
      </p:graphicFrame>
      <p:cxnSp>
        <p:nvCxnSpPr>
          <p:cNvPr id="74" name="Straight Arrow Connector 73">
            <a:extLst>
              <a:ext uri="{FF2B5EF4-FFF2-40B4-BE49-F238E27FC236}">
                <a16:creationId xmlns:a16="http://schemas.microsoft.com/office/drawing/2014/main" xmlns="" id="{8EBECDFE-2601-70B9-1815-F2168DAED7BF}"/>
              </a:ext>
            </a:extLst>
          </p:cNvPr>
          <p:cNvCxnSpPr>
            <a:cxnSpLocks/>
            <a:stCxn id="67" idx="3"/>
            <a:endCxn id="46" idx="5"/>
          </p:cNvCxnSpPr>
          <p:nvPr/>
        </p:nvCxnSpPr>
        <p:spPr>
          <a:xfrm flipV="1">
            <a:off x="4219693" y="3142092"/>
            <a:ext cx="707715" cy="1003290"/>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xmlns="" id="{A075B3F7-546E-7BAD-FDDE-FED723067EB1}"/>
              </a:ext>
            </a:extLst>
          </p:cNvPr>
          <p:cNvSpPr/>
          <p:nvPr/>
        </p:nvSpPr>
        <p:spPr>
          <a:xfrm>
            <a:off x="72472" y="789800"/>
            <a:ext cx="2950621" cy="1461939"/>
          </a:xfrm>
          <a:prstGeom prst="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252900" indent="-342900">
              <a:spcBef>
                <a:spcPts val="600"/>
              </a:spcBef>
              <a:buClr>
                <a:srgbClr val="0070C0"/>
              </a:buClr>
              <a:buFont typeface="Wingdings" pitchFamily="2" charset="2"/>
              <a:buChar char="q"/>
            </a:pP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Withstand Stray EC Radiation </a:t>
            </a:r>
            <a:r>
              <a:rPr lang="en-GB" sz="1400" i="1" dirty="0">
                <a:solidFill>
                  <a:srgbClr val="FF0000"/>
                </a:solidFill>
                <a:latin typeface="Century Gothic" panose="020B0502020202020204" pitchFamily="34" charset="0"/>
                <a:ea typeface="Verdana" panose="020B0604030504040204" pitchFamily="34" charset="0"/>
                <a:cs typeface="Verdana" panose="020B0604030504040204" pitchFamily="34" charset="0"/>
              </a:rPr>
              <a:t>is a critical aspect of the </a:t>
            </a: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Diagnostic Design</a:t>
            </a:r>
          </a:p>
          <a:p>
            <a:pPr marL="252900" indent="-342900">
              <a:spcBef>
                <a:spcPts val="600"/>
              </a:spcBef>
              <a:buClr>
                <a:srgbClr val="0070C0"/>
              </a:buClr>
              <a:buFont typeface="Wingdings" pitchFamily="2" charset="2"/>
              <a:buChar char="q"/>
            </a:pP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Sniffer Probe allocation </a:t>
            </a: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sym typeface="Wingdings" pitchFamily="2" charset="2"/>
              </a:rPr>
              <a:t> </a:t>
            </a:r>
            <a:r>
              <a:rPr lang="en-GB" sz="1400" b="1" i="1" dirty="0">
                <a:solidFill>
                  <a:schemeClr val="accent6"/>
                </a:solidFill>
                <a:latin typeface="Century Gothic" panose="020B0502020202020204" pitchFamily="34" charset="0"/>
                <a:ea typeface="Verdana" panose="020B0604030504040204" pitchFamily="34" charset="0"/>
                <a:cs typeface="Verdana" panose="020B0604030504040204" pitchFamily="34" charset="0"/>
              </a:rPr>
              <a:t>monitor and interlocking </a:t>
            </a:r>
            <a:r>
              <a:rPr lang="en-GB" sz="14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functionality</a:t>
            </a:r>
          </a:p>
        </p:txBody>
      </p:sp>
      <p:sp>
        <p:nvSpPr>
          <p:cNvPr id="2" name="Rettangolo 1"/>
          <p:cNvSpPr/>
          <p:nvPr/>
        </p:nvSpPr>
        <p:spPr>
          <a:xfrm>
            <a:off x="21436" y="4746202"/>
            <a:ext cx="6995174" cy="400110"/>
          </a:xfrm>
          <a:prstGeom prst="rect">
            <a:avLst/>
          </a:prstGeom>
          <a:solidFill>
            <a:schemeClr val="bg1"/>
          </a:solidFill>
        </p:spPr>
        <p:txBody>
          <a:bodyPr wrap="square">
            <a:spAutoFit/>
          </a:bodyPr>
          <a:lstStyle/>
          <a:p>
            <a:pPr lvl="0"/>
            <a:endParaRPr lang="it-IT" sz="1000" dirty="0" smtClean="0">
              <a:solidFill>
                <a:srgbClr val="70AD47"/>
              </a:solidFill>
            </a:endParaRPr>
          </a:p>
          <a:p>
            <a:pPr lvl="0"/>
            <a:r>
              <a:rPr lang="it-IT" sz="1000" dirty="0" smtClean="0">
                <a:solidFill>
                  <a:srgbClr val="70AD47"/>
                </a:solidFill>
              </a:rPr>
              <a:t>Marco </a:t>
            </a:r>
            <a:r>
              <a:rPr lang="it-IT" sz="1000" dirty="0">
                <a:solidFill>
                  <a:srgbClr val="70AD47"/>
                </a:solidFill>
              </a:rPr>
              <a:t>Ciotti- KFE-ENEA Meeting- 28-11-2024</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21149"/>
            <a:ext cx="3023094" cy="1296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8449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CB625F2B-853F-8231-3392-9E75B853C767}"/>
              </a:ext>
            </a:extLst>
          </p:cNvPr>
          <p:cNvSpPr>
            <a:spLocks noGrp="1"/>
          </p:cNvSpPr>
          <p:nvPr>
            <p:ph type="sldNum" sz="quarter" idx="4294967295"/>
          </p:nvPr>
        </p:nvSpPr>
        <p:spPr>
          <a:xfrm>
            <a:off x="6850147" y="4872468"/>
            <a:ext cx="2057400" cy="273844"/>
          </a:xfrm>
          <a:prstGeom prst="rect">
            <a:avLst/>
          </a:prstGeom>
        </p:spPr>
        <p:txBody>
          <a:bodyPr vert="horz" lIns="91440" tIns="45720" rIns="91440" bIns="45720" rtlCol="0" anchor="ctr"/>
          <a:lstStyle>
            <a:defPPr>
              <a:defRPr lang="it-IT"/>
            </a:defPPr>
            <a:lvl1pPr marL="0" algn="r" defTabSz="914400" rtl="0" eaLnBrk="1" latinLnBrk="0" hangingPunct="1">
              <a:defRPr sz="1100"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A013763-FF4F-6447-94CE-4F6DA003092A}" type="slidenum">
              <a:rPr lang="it-IT" smtClean="0"/>
              <a:pPr/>
              <a:t>8</a:t>
            </a:fld>
            <a:endParaRPr lang="it-IT"/>
          </a:p>
        </p:txBody>
      </p:sp>
      <p:grpSp>
        <p:nvGrpSpPr>
          <p:cNvPr id="37" name="Group 36">
            <a:extLst>
              <a:ext uri="{FF2B5EF4-FFF2-40B4-BE49-F238E27FC236}">
                <a16:creationId xmlns:a16="http://schemas.microsoft.com/office/drawing/2014/main" xmlns="" id="{3C3AB8DF-7D08-0122-D386-9A5992FFFBCD}"/>
              </a:ext>
            </a:extLst>
          </p:cNvPr>
          <p:cNvGrpSpPr/>
          <p:nvPr/>
        </p:nvGrpSpPr>
        <p:grpSpPr>
          <a:xfrm>
            <a:off x="2651532" y="1216740"/>
            <a:ext cx="5048074" cy="3297612"/>
            <a:chOff x="1434470" y="1320949"/>
            <a:chExt cx="5048074" cy="3297612"/>
          </a:xfrm>
        </p:grpSpPr>
        <p:pic>
          <p:nvPicPr>
            <p:cNvPr id="38" name="Picture 37">
              <a:extLst>
                <a:ext uri="{FF2B5EF4-FFF2-40B4-BE49-F238E27FC236}">
                  <a16:creationId xmlns:a16="http://schemas.microsoft.com/office/drawing/2014/main" xmlns="" id="{1B40269C-1F9C-84AD-D76E-FD043E01F3B1}"/>
                </a:ext>
              </a:extLst>
            </p:cNvPr>
            <p:cNvPicPr>
              <a:picLocks noChangeAspect="1"/>
            </p:cNvPicPr>
            <p:nvPr/>
          </p:nvPicPr>
          <p:blipFill>
            <a:blip r:embed="rId3"/>
            <a:stretch>
              <a:fillRect/>
            </a:stretch>
          </p:blipFill>
          <p:spPr>
            <a:xfrm>
              <a:off x="1434470" y="1320949"/>
              <a:ext cx="5048074" cy="3297612"/>
            </a:xfrm>
            <a:prstGeom prst="rect">
              <a:avLst/>
            </a:prstGeom>
          </p:spPr>
        </p:pic>
        <p:grpSp>
          <p:nvGrpSpPr>
            <p:cNvPr id="39" name="Group 38">
              <a:extLst>
                <a:ext uri="{FF2B5EF4-FFF2-40B4-BE49-F238E27FC236}">
                  <a16:creationId xmlns:a16="http://schemas.microsoft.com/office/drawing/2014/main" xmlns="" id="{02D518B1-43B2-8257-064D-A66819F2A6BE}"/>
                </a:ext>
              </a:extLst>
            </p:cNvPr>
            <p:cNvGrpSpPr/>
            <p:nvPr/>
          </p:nvGrpSpPr>
          <p:grpSpPr>
            <a:xfrm>
              <a:off x="2498121" y="1323386"/>
              <a:ext cx="2863473" cy="2146817"/>
              <a:chOff x="3088429" y="1071153"/>
              <a:chExt cx="2863473" cy="2146817"/>
            </a:xfrm>
          </p:grpSpPr>
          <p:sp>
            <p:nvSpPr>
              <p:cNvPr id="50" name="Triangle 49">
                <a:extLst>
                  <a:ext uri="{FF2B5EF4-FFF2-40B4-BE49-F238E27FC236}">
                    <a16:creationId xmlns:a16="http://schemas.microsoft.com/office/drawing/2014/main" xmlns="" id="{F5D315A3-FE7A-7215-FE89-77E1A69E9AEE}"/>
                  </a:ext>
                </a:extLst>
              </p:cNvPr>
              <p:cNvSpPr/>
              <p:nvPr/>
            </p:nvSpPr>
            <p:spPr>
              <a:xfrm>
                <a:off x="4181100" y="2687928"/>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1</a:t>
                </a:r>
              </a:p>
            </p:txBody>
          </p:sp>
          <p:sp>
            <p:nvSpPr>
              <p:cNvPr id="51" name="Triangle 50">
                <a:extLst>
                  <a:ext uri="{FF2B5EF4-FFF2-40B4-BE49-F238E27FC236}">
                    <a16:creationId xmlns:a16="http://schemas.microsoft.com/office/drawing/2014/main" xmlns="" id="{6F11B474-F870-F509-E5B9-5FAB8B0DBF45}"/>
                  </a:ext>
                </a:extLst>
              </p:cNvPr>
              <p:cNvSpPr/>
              <p:nvPr/>
            </p:nvSpPr>
            <p:spPr>
              <a:xfrm>
                <a:off x="3156056" y="1691738"/>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13</a:t>
                </a:r>
              </a:p>
            </p:txBody>
          </p:sp>
          <p:sp>
            <p:nvSpPr>
              <p:cNvPr id="52" name="Triangle 51">
                <a:extLst>
                  <a:ext uri="{FF2B5EF4-FFF2-40B4-BE49-F238E27FC236}">
                    <a16:creationId xmlns:a16="http://schemas.microsoft.com/office/drawing/2014/main" xmlns="" id="{31D2D1D8-3C61-EAED-6584-37F01B1A23F8}"/>
                  </a:ext>
                </a:extLst>
              </p:cNvPr>
              <p:cNvSpPr/>
              <p:nvPr/>
            </p:nvSpPr>
            <p:spPr>
              <a:xfrm>
                <a:off x="4547551" y="2623907"/>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2</a:t>
                </a:r>
              </a:p>
            </p:txBody>
          </p:sp>
          <p:sp>
            <p:nvSpPr>
              <p:cNvPr id="53" name="Triangle 52">
                <a:extLst>
                  <a:ext uri="{FF2B5EF4-FFF2-40B4-BE49-F238E27FC236}">
                    <a16:creationId xmlns:a16="http://schemas.microsoft.com/office/drawing/2014/main" xmlns="" id="{5016517F-BD53-7E45-6917-93F19A4C2376}"/>
                  </a:ext>
                </a:extLst>
              </p:cNvPr>
              <p:cNvSpPr/>
              <p:nvPr/>
            </p:nvSpPr>
            <p:spPr>
              <a:xfrm>
                <a:off x="4868637" y="2419650"/>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3</a:t>
                </a:r>
              </a:p>
            </p:txBody>
          </p:sp>
          <p:sp>
            <p:nvSpPr>
              <p:cNvPr id="54" name="Triangle 53">
                <a:extLst>
                  <a:ext uri="{FF2B5EF4-FFF2-40B4-BE49-F238E27FC236}">
                    <a16:creationId xmlns:a16="http://schemas.microsoft.com/office/drawing/2014/main" xmlns="" id="{F87BC943-96CE-97D6-4963-9CA7499768EE}"/>
                  </a:ext>
                </a:extLst>
              </p:cNvPr>
              <p:cNvSpPr/>
              <p:nvPr/>
            </p:nvSpPr>
            <p:spPr>
              <a:xfrm>
                <a:off x="5062670" y="2168405"/>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4</a:t>
                </a:r>
              </a:p>
            </p:txBody>
          </p:sp>
          <p:sp>
            <p:nvSpPr>
              <p:cNvPr id="55" name="Triangle 54">
                <a:extLst>
                  <a:ext uri="{FF2B5EF4-FFF2-40B4-BE49-F238E27FC236}">
                    <a16:creationId xmlns:a16="http://schemas.microsoft.com/office/drawing/2014/main" xmlns="" id="{EAFD4779-F0C0-986F-9B9F-4DA5C0AC72CF}"/>
                  </a:ext>
                </a:extLst>
              </p:cNvPr>
              <p:cNvSpPr/>
              <p:nvPr/>
            </p:nvSpPr>
            <p:spPr>
              <a:xfrm>
                <a:off x="5094495" y="1878382"/>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5</a:t>
                </a:r>
              </a:p>
            </p:txBody>
          </p:sp>
          <p:sp>
            <p:nvSpPr>
              <p:cNvPr id="56" name="Triangle 55">
                <a:extLst>
                  <a:ext uri="{FF2B5EF4-FFF2-40B4-BE49-F238E27FC236}">
                    <a16:creationId xmlns:a16="http://schemas.microsoft.com/office/drawing/2014/main" xmlns="" id="{F7140F4F-4B5D-50DA-9F98-2433B98E1C82}"/>
                  </a:ext>
                </a:extLst>
              </p:cNvPr>
              <p:cNvSpPr/>
              <p:nvPr/>
            </p:nvSpPr>
            <p:spPr>
              <a:xfrm>
                <a:off x="4582212" y="1179807"/>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8</a:t>
                </a:r>
              </a:p>
            </p:txBody>
          </p:sp>
          <p:sp>
            <p:nvSpPr>
              <p:cNvPr id="57" name="Triangle 56">
                <a:extLst>
                  <a:ext uri="{FF2B5EF4-FFF2-40B4-BE49-F238E27FC236}">
                    <a16:creationId xmlns:a16="http://schemas.microsoft.com/office/drawing/2014/main" xmlns="" id="{B35B1F94-1810-1382-DFFB-6E37D2E05B1F}"/>
                  </a:ext>
                </a:extLst>
              </p:cNvPr>
              <p:cNvSpPr/>
              <p:nvPr/>
            </p:nvSpPr>
            <p:spPr>
              <a:xfrm>
                <a:off x="4884983" y="1401689"/>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7</a:t>
                </a:r>
              </a:p>
            </p:txBody>
          </p:sp>
          <p:sp>
            <p:nvSpPr>
              <p:cNvPr id="58" name="Triangle 57">
                <a:extLst>
                  <a:ext uri="{FF2B5EF4-FFF2-40B4-BE49-F238E27FC236}">
                    <a16:creationId xmlns:a16="http://schemas.microsoft.com/office/drawing/2014/main" xmlns="" id="{5C460804-88EA-5227-8BF0-C59B73DA718C}"/>
                  </a:ext>
                </a:extLst>
              </p:cNvPr>
              <p:cNvSpPr/>
              <p:nvPr/>
            </p:nvSpPr>
            <p:spPr>
              <a:xfrm>
                <a:off x="4142757" y="1122339"/>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9</a:t>
                </a:r>
              </a:p>
            </p:txBody>
          </p:sp>
          <p:sp>
            <p:nvSpPr>
              <p:cNvPr id="59" name="Triangle 58">
                <a:extLst>
                  <a:ext uri="{FF2B5EF4-FFF2-40B4-BE49-F238E27FC236}">
                    <a16:creationId xmlns:a16="http://schemas.microsoft.com/office/drawing/2014/main" xmlns="" id="{E1D8CC80-B1B7-BB83-F120-3D338317D8D5}"/>
                  </a:ext>
                </a:extLst>
              </p:cNvPr>
              <p:cNvSpPr/>
              <p:nvPr/>
            </p:nvSpPr>
            <p:spPr>
              <a:xfrm>
                <a:off x="3718521" y="1071153"/>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10</a:t>
                </a:r>
              </a:p>
            </p:txBody>
          </p:sp>
          <p:sp>
            <p:nvSpPr>
              <p:cNvPr id="60" name="Triangle 59">
                <a:extLst>
                  <a:ext uri="{FF2B5EF4-FFF2-40B4-BE49-F238E27FC236}">
                    <a16:creationId xmlns:a16="http://schemas.microsoft.com/office/drawing/2014/main" xmlns="" id="{2C6ACC94-8BBA-0B20-6066-5310D2300211}"/>
                  </a:ext>
                </a:extLst>
              </p:cNvPr>
              <p:cNvSpPr/>
              <p:nvPr/>
            </p:nvSpPr>
            <p:spPr>
              <a:xfrm>
                <a:off x="3366797" y="1185670"/>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11</a:t>
                </a:r>
              </a:p>
            </p:txBody>
          </p:sp>
          <p:sp>
            <p:nvSpPr>
              <p:cNvPr id="61" name="Triangle 60">
                <a:extLst>
                  <a:ext uri="{FF2B5EF4-FFF2-40B4-BE49-F238E27FC236}">
                    <a16:creationId xmlns:a16="http://schemas.microsoft.com/office/drawing/2014/main" xmlns="" id="{56CA3618-AD45-674C-F060-F65B50676246}"/>
                  </a:ext>
                </a:extLst>
              </p:cNvPr>
              <p:cNvSpPr/>
              <p:nvPr/>
            </p:nvSpPr>
            <p:spPr>
              <a:xfrm>
                <a:off x="3267491" y="1475814"/>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12</a:t>
                </a:r>
              </a:p>
            </p:txBody>
          </p:sp>
          <p:sp>
            <p:nvSpPr>
              <p:cNvPr id="62" name="Triangle 61">
                <a:extLst>
                  <a:ext uri="{FF2B5EF4-FFF2-40B4-BE49-F238E27FC236}">
                    <a16:creationId xmlns:a16="http://schemas.microsoft.com/office/drawing/2014/main" xmlns="" id="{EFCFC012-0460-622A-8C8F-82C475543389}"/>
                  </a:ext>
                </a:extLst>
              </p:cNvPr>
              <p:cNvSpPr/>
              <p:nvPr/>
            </p:nvSpPr>
            <p:spPr>
              <a:xfrm>
                <a:off x="3088429" y="1945791"/>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14</a:t>
                </a:r>
              </a:p>
            </p:txBody>
          </p:sp>
          <p:sp>
            <p:nvSpPr>
              <p:cNvPr id="63" name="Triangle 62">
                <a:extLst>
                  <a:ext uri="{FF2B5EF4-FFF2-40B4-BE49-F238E27FC236}">
                    <a16:creationId xmlns:a16="http://schemas.microsoft.com/office/drawing/2014/main" xmlns="" id="{05FC74A8-F631-8D3F-8EF5-5C130B81E490}"/>
                  </a:ext>
                </a:extLst>
              </p:cNvPr>
              <p:cNvSpPr/>
              <p:nvPr/>
            </p:nvSpPr>
            <p:spPr>
              <a:xfrm>
                <a:off x="3118110" y="2181908"/>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rgbClr val="FF0000"/>
                    </a:solidFill>
                    <a:highlight>
                      <a:srgbClr val="FFFF00"/>
                    </a:highlight>
                    <a:latin typeface="Segoe UI Historic" panose="020B0502040204020203" pitchFamily="34" charset="0"/>
                    <a:ea typeface="Segoe UI Historic" panose="020B0502040204020203" pitchFamily="34" charset="0"/>
                    <a:cs typeface="Segoe UI Historic" panose="020B0502040204020203" pitchFamily="34" charset="0"/>
                  </a:rPr>
                  <a:t>15</a:t>
                </a:r>
              </a:p>
            </p:txBody>
          </p:sp>
          <p:sp>
            <p:nvSpPr>
              <p:cNvPr id="64" name="Triangle 63">
                <a:extLst>
                  <a:ext uri="{FF2B5EF4-FFF2-40B4-BE49-F238E27FC236}">
                    <a16:creationId xmlns:a16="http://schemas.microsoft.com/office/drawing/2014/main" xmlns="" id="{951344C4-C15A-C5EA-61CD-9FD309E43464}"/>
                  </a:ext>
                </a:extLst>
              </p:cNvPr>
              <p:cNvSpPr/>
              <p:nvPr/>
            </p:nvSpPr>
            <p:spPr>
              <a:xfrm>
                <a:off x="3092121" y="2424496"/>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16</a:t>
                </a:r>
              </a:p>
            </p:txBody>
          </p:sp>
          <p:sp>
            <p:nvSpPr>
              <p:cNvPr id="65" name="Triangle 64">
                <a:extLst>
                  <a:ext uri="{FF2B5EF4-FFF2-40B4-BE49-F238E27FC236}">
                    <a16:creationId xmlns:a16="http://schemas.microsoft.com/office/drawing/2014/main" xmlns="" id="{BD0C50C7-9DD4-725B-471C-DA18B6A01EA1}"/>
                  </a:ext>
                </a:extLst>
              </p:cNvPr>
              <p:cNvSpPr/>
              <p:nvPr/>
            </p:nvSpPr>
            <p:spPr>
              <a:xfrm>
                <a:off x="3366391" y="2586067"/>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17</a:t>
                </a:r>
              </a:p>
            </p:txBody>
          </p:sp>
          <p:sp>
            <p:nvSpPr>
              <p:cNvPr id="66" name="Triangle 65">
                <a:extLst>
                  <a:ext uri="{FF2B5EF4-FFF2-40B4-BE49-F238E27FC236}">
                    <a16:creationId xmlns:a16="http://schemas.microsoft.com/office/drawing/2014/main" xmlns="" id="{C44B8C27-CBC4-409A-1E1C-92A56ECB6999}"/>
                  </a:ext>
                </a:extLst>
              </p:cNvPr>
              <p:cNvSpPr/>
              <p:nvPr/>
            </p:nvSpPr>
            <p:spPr>
              <a:xfrm>
                <a:off x="3725262" y="2731247"/>
                <a:ext cx="857407" cy="486723"/>
              </a:xfrm>
              <a:prstGeom prs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68009"/>
                <a:r>
                  <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18</a:t>
                </a:r>
              </a:p>
            </p:txBody>
          </p:sp>
        </p:grpSp>
        <p:grpSp>
          <p:nvGrpSpPr>
            <p:cNvPr id="40" name="Group 39">
              <a:extLst>
                <a:ext uri="{FF2B5EF4-FFF2-40B4-BE49-F238E27FC236}">
                  <a16:creationId xmlns:a16="http://schemas.microsoft.com/office/drawing/2014/main" xmlns="" id="{854A84FE-8201-D69D-8F6D-D90F9C31180E}"/>
                </a:ext>
              </a:extLst>
            </p:cNvPr>
            <p:cNvGrpSpPr/>
            <p:nvPr/>
          </p:nvGrpSpPr>
          <p:grpSpPr>
            <a:xfrm>
              <a:off x="2217327" y="1425342"/>
              <a:ext cx="3049791" cy="2325707"/>
              <a:chOff x="3656085" y="1934180"/>
              <a:chExt cx="3049791" cy="2325707"/>
            </a:xfrm>
          </p:grpSpPr>
          <p:sp>
            <p:nvSpPr>
              <p:cNvPr id="41" name="Oval 40">
                <a:extLst>
                  <a:ext uri="{FF2B5EF4-FFF2-40B4-BE49-F238E27FC236}">
                    <a16:creationId xmlns:a16="http://schemas.microsoft.com/office/drawing/2014/main" xmlns="" id="{530ECEDE-C1D1-983E-59A3-0072C924D10B}"/>
                  </a:ext>
                </a:extLst>
              </p:cNvPr>
              <p:cNvSpPr/>
              <p:nvPr/>
            </p:nvSpPr>
            <p:spPr>
              <a:xfrm>
                <a:off x="4396444" y="1934180"/>
                <a:ext cx="225437" cy="217457"/>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2" name="Oval 41">
                <a:extLst>
                  <a:ext uri="{FF2B5EF4-FFF2-40B4-BE49-F238E27FC236}">
                    <a16:creationId xmlns:a16="http://schemas.microsoft.com/office/drawing/2014/main" xmlns="" id="{83473B83-C12B-56DD-C834-96656AEED25A}"/>
                  </a:ext>
                </a:extLst>
              </p:cNvPr>
              <p:cNvSpPr/>
              <p:nvPr/>
            </p:nvSpPr>
            <p:spPr>
              <a:xfrm>
                <a:off x="6480439" y="3307470"/>
                <a:ext cx="225437" cy="217457"/>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3" name="Oval 42">
                <a:extLst>
                  <a:ext uri="{FF2B5EF4-FFF2-40B4-BE49-F238E27FC236}">
                    <a16:creationId xmlns:a16="http://schemas.microsoft.com/office/drawing/2014/main" xmlns="" id="{709D9709-7133-95A9-6FD3-8F4EE1A1FAB4}"/>
                  </a:ext>
                </a:extLst>
              </p:cNvPr>
              <p:cNvSpPr/>
              <p:nvPr/>
            </p:nvSpPr>
            <p:spPr>
              <a:xfrm>
                <a:off x="5894959" y="3861328"/>
                <a:ext cx="225437" cy="217457"/>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4" name="Oval 43">
                <a:extLst>
                  <a:ext uri="{FF2B5EF4-FFF2-40B4-BE49-F238E27FC236}">
                    <a16:creationId xmlns:a16="http://schemas.microsoft.com/office/drawing/2014/main" xmlns="" id="{2456A3FD-6408-FF34-4047-5B657CB75F98}"/>
                  </a:ext>
                </a:extLst>
              </p:cNvPr>
              <p:cNvSpPr/>
              <p:nvPr/>
            </p:nvSpPr>
            <p:spPr>
              <a:xfrm>
                <a:off x="3797638" y="2452809"/>
                <a:ext cx="225437" cy="217457"/>
              </a:xfrm>
              <a:prstGeom prst="ellipse">
                <a:avLst/>
              </a:prstGeom>
              <a:solidFill>
                <a:schemeClr val="accent4">
                  <a:lumMod val="60000"/>
                  <a:lumOff val="4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5" name="Oval 44">
                <a:extLst>
                  <a:ext uri="{FF2B5EF4-FFF2-40B4-BE49-F238E27FC236}">
                    <a16:creationId xmlns:a16="http://schemas.microsoft.com/office/drawing/2014/main" xmlns="" id="{656EF210-DF63-B42A-5612-FFCB48FCA783}"/>
                  </a:ext>
                </a:extLst>
              </p:cNvPr>
              <p:cNvSpPr/>
              <p:nvPr/>
            </p:nvSpPr>
            <p:spPr>
              <a:xfrm>
                <a:off x="4827198" y="4042430"/>
                <a:ext cx="225437" cy="217457"/>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6" name="Oval 45">
                <a:extLst>
                  <a:ext uri="{FF2B5EF4-FFF2-40B4-BE49-F238E27FC236}">
                    <a16:creationId xmlns:a16="http://schemas.microsoft.com/office/drawing/2014/main" xmlns="" id="{A6219382-6079-8AFE-875B-868730C5E58C}"/>
                  </a:ext>
                </a:extLst>
              </p:cNvPr>
              <p:cNvSpPr/>
              <p:nvPr/>
            </p:nvSpPr>
            <p:spPr>
              <a:xfrm>
                <a:off x="4024522" y="3569528"/>
                <a:ext cx="225437" cy="217457"/>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7" name="Oval 46">
                <a:extLst>
                  <a:ext uri="{FF2B5EF4-FFF2-40B4-BE49-F238E27FC236}">
                    <a16:creationId xmlns:a16="http://schemas.microsoft.com/office/drawing/2014/main" xmlns="" id="{FFFE9691-7C20-7657-61CF-BB046D24CEAF}"/>
                  </a:ext>
                </a:extLst>
              </p:cNvPr>
              <p:cNvSpPr/>
              <p:nvPr/>
            </p:nvSpPr>
            <p:spPr>
              <a:xfrm>
                <a:off x="3656085" y="2820747"/>
                <a:ext cx="225437" cy="217457"/>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8" name="Oval 47">
                <a:extLst>
                  <a:ext uri="{FF2B5EF4-FFF2-40B4-BE49-F238E27FC236}">
                    <a16:creationId xmlns:a16="http://schemas.microsoft.com/office/drawing/2014/main" xmlns="" id="{CC1D8197-AC77-1424-FB68-979D90F7CE78}"/>
                  </a:ext>
                </a:extLst>
              </p:cNvPr>
              <p:cNvSpPr/>
              <p:nvPr/>
            </p:nvSpPr>
            <p:spPr>
              <a:xfrm>
                <a:off x="4030016" y="2141358"/>
                <a:ext cx="225437" cy="217457"/>
              </a:xfrm>
              <a:prstGeom prst="ellipse">
                <a:avLst/>
              </a:prstGeom>
              <a:solidFill>
                <a:srgbClr val="FF76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9" name="Oval 48">
                <a:extLst>
                  <a:ext uri="{FF2B5EF4-FFF2-40B4-BE49-F238E27FC236}">
                    <a16:creationId xmlns:a16="http://schemas.microsoft.com/office/drawing/2014/main" xmlns="" id="{9F10125A-BB82-ACEC-9A85-8DCDE568C676}"/>
                  </a:ext>
                </a:extLst>
              </p:cNvPr>
              <p:cNvSpPr/>
              <p:nvPr/>
            </p:nvSpPr>
            <p:spPr>
              <a:xfrm>
                <a:off x="6371649" y="2339102"/>
                <a:ext cx="225437" cy="217457"/>
              </a:xfrm>
              <a:prstGeom prst="ellipse">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Segoe UI Historic" panose="020B0502040204020203" pitchFamily="34" charset="0"/>
                  <a:ea typeface="Segoe UI Historic" panose="020B0502040204020203" pitchFamily="34" charset="0"/>
                  <a:cs typeface="Segoe UI Historic" panose="020B0502040204020203" pitchFamily="34" charset="0"/>
                </a:endParaRPr>
              </a:p>
            </p:txBody>
          </p:sp>
        </p:grpSp>
      </p:grpSp>
      <p:graphicFrame>
        <p:nvGraphicFramePr>
          <p:cNvPr id="70" name="Table 69">
            <a:extLst>
              <a:ext uri="{FF2B5EF4-FFF2-40B4-BE49-F238E27FC236}">
                <a16:creationId xmlns:a16="http://schemas.microsoft.com/office/drawing/2014/main" xmlns="" id="{359D3684-6075-4314-5ACC-153240E2FA6B}"/>
              </a:ext>
            </a:extLst>
          </p:cNvPr>
          <p:cNvGraphicFramePr>
            <a:graphicFrameLocks noGrp="1"/>
          </p:cNvGraphicFramePr>
          <p:nvPr>
            <p:extLst>
              <p:ext uri="{D42A27DB-BD31-4B8C-83A1-F6EECF244321}">
                <p14:modId xmlns:p14="http://schemas.microsoft.com/office/powerpoint/2010/main" val="4070401947"/>
              </p:ext>
            </p:extLst>
          </p:nvPr>
        </p:nvGraphicFramePr>
        <p:xfrm>
          <a:off x="3622638" y="4105187"/>
          <a:ext cx="2701358" cy="812800"/>
        </p:xfrm>
        <a:graphic>
          <a:graphicData uri="http://schemas.openxmlformats.org/drawingml/2006/table">
            <a:tbl>
              <a:tblPr/>
              <a:tblGrid>
                <a:gridCol w="2402867">
                  <a:extLst>
                    <a:ext uri="{9D8B030D-6E8A-4147-A177-3AD203B41FA5}">
                      <a16:colId xmlns:a16="http://schemas.microsoft.com/office/drawing/2014/main" xmlns="" val="992478584"/>
                    </a:ext>
                  </a:extLst>
                </a:gridCol>
                <a:gridCol w="298491">
                  <a:extLst>
                    <a:ext uri="{9D8B030D-6E8A-4147-A177-3AD203B41FA5}">
                      <a16:colId xmlns:a16="http://schemas.microsoft.com/office/drawing/2014/main" xmlns="" val="2133466143"/>
                    </a:ext>
                  </a:extLst>
                </a:gridCol>
              </a:tblGrid>
              <a:tr h="203200">
                <a:tc gridSpan="2">
                  <a:txBody>
                    <a:bodyPr/>
                    <a:lstStyle/>
                    <a:p>
                      <a:pPr marL="6350" indent="0" algn="ctr" defTabSz="914400" rtl="0" eaLnBrk="1" fontAlgn="ctr" latinLnBrk="0" hangingPunct="1">
                        <a:tabLst/>
                      </a:pPr>
                      <a:r>
                        <a:rPr lang="en-GB"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pPr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3580684718"/>
                  </a:ext>
                </a:extLst>
              </a:tr>
              <a:tr h="203200">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Bolometer Cameras (Tor. </a:t>
                      </a:r>
                      <a:r>
                        <a:rPr lang="en-GB" sz="1000" b="0" i="0" u="none" strike="noStrike" dirty="0" err="1">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Asymm</a:t>
                      </a: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4022399221"/>
                  </a:ext>
                </a:extLst>
              </a:tr>
              <a:tr h="203200">
                <a:tc>
                  <a:txBody>
                    <a:bodyPr/>
                    <a:lstStyle/>
                    <a:p>
                      <a:pPr marL="108000" algn="l" fontAlgn="ct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Radial Neutron Gamma Camera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3038159175"/>
                  </a:ext>
                </a:extLst>
              </a:tr>
              <a:tr h="203200">
                <a:tc gridSpan="2">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Laser Induced Breakdown Spectroscopy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843523339"/>
                  </a:ext>
                </a:extLst>
              </a:tr>
            </a:tbl>
          </a:graphicData>
        </a:graphic>
      </p:graphicFrame>
      <p:cxnSp>
        <p:nvCxnSpPr>
          <p:cNvPr id="71" name="Straight Arrow Connector 70">
            <a:extLst>
              <a:ext uri="{FF2B5EF4-FFF2-40B4-BE49-F238E27FC236}">
                <a16:creationId xmlns:a16="http://schemas.microsoft.com/office/drawing/2014/main" xmlns="" id="{BE9DE028-A94E-8323-0C44-441D548C1442}"/>
              </a:ext>
            </a:extLst>
          </p:cNvPr>
          <p:cNvCxnSpPr>
            <a:cxnSpLocks/>
            <a:stCxn id="70" idx="0"/>
            <a:endCxn id="50" idx="3"/>
          </p:cNvCxnSpPr>
          <p:nvPr/>
        </p:nvCxnSpPr>
        <p:spPr>
          <a:xfrm flipV="1">
            <a:off x="4973317" y="3322675"/>
            <a:ext cx="263241" cy="782512"/>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82" name="Table 81">
            <a:extLst>
              <a:ext uri="{FF2B5EF4-FFF2-40B4-BE49-F238E27FC236}">
                <a16:creationId xmlns:a16="http://schemas.microsoft.com/office/drawing/2014/main" xmlns="" id="{3E72DAFB-D440-854D-10CD-C4C6FDC3FADD}"/>
              </a:ext>
            </a:extLst>
          </p:cNvPr>
          <p:cNvGraphicFramePr>
            <a:graphicFrameLocks noGrp="1"/>
          </p:cNvGraphicFramePr>
          <p:nvPr>
            <p:extLst>
              <p:ext uri="{D42A27DB-BD31-4B8C-83A1-F6EECF244321}">
                <p14:modId xmlns:p14="http://schemas.microsoft.com/office/powerpoint/2010/main" val="719326962"/>
              </p:ext>
            </p:extLst>
          </p:nvPr>
        </p:nvGraphicFramePr>
        <p:xfrm>
          <a:off x="6559525" y="3658137"/>
          <a:ext cx="2515575" cy="609982"/>
        </p:xfrm>
        <a:graphic>
          <a:graphicData uri="http://schemas.openxmlformats.org/drawingml/2006/table">
            <a:tbl>
              <a:tblPr/>
              <a:tblGrid>
                <a:gridCol w="254872">
                  <a:extLst>
                    <a:ext uri="{9D8B030D-6E8A-4147-A177-3AD203B41FA5}">
                      <a16:colId xmlns:a16="http://schemas.microsoft.com/office/drawing/2014/main" xmlns="" val="2461453544"/>
                    </a:ext>
                  </a:extLst>
                </a:gridCol>
                <a:gridCol w="708614">
                  <a:extLst>
                    <a:ext uri="{9D8B030D-6E8A-4147-A177-3AD203B41FA5}">
                      <a16:colId xmlns:a16="http://schemas.microsoft.com/office/drawing/2014/main" xmlns="" val="1287349894"/>
                    </a:ext>
                  </a:extLst>
                </a:gridCol>
                <a:gridCol w="1552089">
                  <a:extLst>
                    <a:ext uri="{9D8B030D-6E8A-4147-A177-3AD203B41FA5}">
                      <a16:colId xmlns:a16="http://schemas.microsoft.com/office/drawing/2014/main" xmlns="" val="3418410477"/>
                    </a:ext>
                  </a:extLst>
                </a:gridCol>
              </a:tblGrid>
              <a:tr h="288037">
                <a:tc rowSpan="2">
                  <a:txBody>
                    <a:bodyPr/>
                    <a:lstStyle/>
                    <a:p>
                      <a:pPr marL="6350" indent="0" algn="ctr" defTabSz="914400" rtl="0" eaLnBrk="1" fontAlgn="ctr" latinLnBrk="0" hangingPunct="1">
                        <a:tabLst/>
                      </a:pPr>
                      <a:r>
                        <a:rPr lang="en-GB"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 3</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6350" indent="0" algn="ctr" defTabSz="914400" rtl="0" eaLnBrk="1" fontAlgn="ctr" latinLnBrk="0" hangingPunct="1">
                        <a:tabLst/>
                      </a:pPr>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 </a:t>
                      </a:r>
                      <a:r>
                        <a:rPr lang="en-GB" sz="1000" b="1" i="1" u="none" strike="noStrike" kern="1200"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 P4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72000" algn="l" fontAlgn="ct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Interferometer Vertical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13808108"/>
                  </a:ext>
                </a:extLst>
              </a:tr>
              <a:tr h="288037">
                <a:tc vMerge="1">
                  <a:txBody>
                    <a:bodyPr/>
                    <a:lstStyle/>
                    <a:p>
                      <a:endParaRPr dirty="0"/>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marL="6350" indent="0" algn="ctr" defTabSz="914400" rtl="0" eaLnBrk="1" fontAlgn="ctr" latinLnBrk="0" hangingPunct="1">
                        <a:tabLst/>
                      </a:pPr>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Visible Multi Spectral Imaging </a:t>
                      </a:r>
                      <a:r>
                        <a:rPr lang="en-GB" sz="105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System</a:t>
                      </a:r>
                      <a:endPar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615487839"/>
                  </a:ext>
                </a:extLst>
              </a:tr>
            </a:tbl>
          </a:graphicData>
        </a:graphic>
      </p:graphicFrame>
      <p:cxnSp>
        <p:nvCxnSpPr>
          <p:cNvPr id="84" name="Straight Arrow Connector 83">
            <a:extLst>
              <a:ext uri="{FF2B5EF4-FFF2-40B4-BE49-F238E27FC236}">
                <a16:creationId xmlns:a16="http://schemas.microsoft.com/office/drawing/2014/main" xmlns="" id="{67CB6C13-EB60-0CD6-2AB6-B096D1443ED5}"/>
              </a:ext>
            </a:extLst>
          </p:cNvPr>
          <p:cNvCxnSpPr>
            <a:cxnSpLocks/>
            <a:stCxn id="82" idx="1"/>
          </p:cNvCxnSpPr>
          <p:nvPr/>
        </p:nvCxnSpPr>
        <p:spPr>
          <a:xfrm flipH="1" flipV="1">
            <a:off x="5994154" y="3087118"/>
            <a:ext cx="565371" cy="876010"/>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88" name="Table 87">
            <a:extLst>
              <a:ext uri="{FF2B5EF4-FFF2-40B4-BE49-F238E27FC236}">
                <a16:creationId xmlns:a16="http://schemas.microsoft.com/office/drawing/2014/main" xmlns="" id="{6278DA37-0B3E-A34E-D268-A14525D405E6}"/>
              </a:ext>
            </a:extLst>
          </p:cNvPr>
          <p:cNvGraphicFramePr>
            <a:graphicFrameLocks noGrp="1"/>
          </p:cNvGraphicFramePr>
          <p:nvPr>
            <p:extLst>
              <p:ext uri="{D42A27DB-BD31-4B8C-83A1-F6EECF244321}">
                <p14:modId xmlns:p14="http://schemas.microsoft.com/office/powerpoint/2010/main" val="4179111027"/>
              </p:ext>
            </p:extLst>
          </p:nvPr>
        </p:nvGraphicFramePr>
        <p:xfrm>
          <a:off x="6767960" y="3090189"/>
          <a:ext cx="2316833" cy="486724"/>
        </p:xfrm>
        <a:graphic>
          <a:graphicData uri="http://schemas.openxmlformats.org/drawingml/2006/table">
            <a:tbl>
              <a:tblPr/>
              <a:tblGrid>
                <a:gridCol w="302801">
                  <a:extLst>
                    <a:ext uri="{9D8B030D-6E8A-4147-A177-3AD203B41FA5}">
                      <a16:colId xmlns:a16="http://schemas.microsoft.com/office/drawing/2014/main" xmlns="" val="1604934080"/>
                    </a:ext>
                  </a:extLst>
                </a:gridCol>
                <a:gridCol w="302801">
                  <a:extLst>
                    <a:ext uri="{9D8B030D-6E8A-4147-A177-3AD203B41FA5}">
                      <a16:colId xmlns:a16="http://schemas.microsoft.com/office/drawing/2014/main" xmlns="" val="1200475528"/>
                    </a:ext>
                  </a:extLst>
                </a:gridCol>
                <a:gridCol w="1711231">
                  <a:extLst>
                    <a:ext uri="{9D8B030D-6E8A-4147-A177-3AD203B41FA5}">
                      <a16:colId xmlns:a16="http://schemas.microsoft.com/office/drawing/2014/main" xmlns="" val="4003443182"/>
                    </a:ext>
                  </a:extLst>
                </a:gridCol>
              </a:tblGrid>
              <a:tr h="243362">
                <a:tc rowSpan="2">
                  <a:txBody>
                    <a:bodyPr/>
                    <a:lstStyle/>
                    <a:p>
                      <a:pPr marL="6350" indent="0" algn="ctr" defTabSz="914400" rtl="0" eaLnBrk="1" fontAlgn="ctr" latinLnBrk="0" hangingPunct="1">
                        <a:tabLst/>
                      </a:pPr>
                      <a:r>
                        <a:rPr lang="en-GB"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 4</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6350" indent="0" algn="ctr" defTabSz="914400" rtl="0" eaLnBrk="1" fontAlgn="ctr" latinLnBrk="0" hangingPunct="1">
                        <a:tabLst/>
                      </a:pPr>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IR Camera</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372513603"/>
                  </a:ext>
                </a:extLst>
              </a:tr>
              <a:tr h="243362">
                <a:tc vMerge="1">
                  <a:txBody>
                    <a:bodyPr/>
                    <a:lstStyle/>
                    <a:p>
                      <a:pPr marL="72000" algn="l" fontAlgn="ctr"/>
                      <a:endPar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6350" indent="0" algn="ctr" defTabSz="914400" rtl="0" eaLnBrk="1" fontAlgn="ctr" latinLnBrk="0" hangingPunct="1">
                        <a:tabLst/>
                      </a:pPr>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Thermal He Beam</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54743279"/>
                  </a:ext>
                </a:extLst>
              </a:tr>
            </a:tbl>
          </a:graphicData>
        </a:graphic>
      </p:graphicFrame>
      <p:graphicFrame>
        <p:nvGraphicFramePr>
          <p:cNvPr id="92" name="Table 91">
            <a:extLst>
              <a:ext uri="{FF2B5EF4-FFF2-40B4-BE49-F238E27FC236}">
                <a16:creationId xmlns:a16="http://schemas.microsoft.com/office/drawing/2014/main" xmlns="" id="{3DED56F6-EB17-5C5B-979D-71A4BBCA55CD}"/>
              </a:ext>
            </a:extLst>
          </p:cNvPr>
          <p:cNvGraphicFramePr>
            <a:graphicFrameLocks noGrp="1"/>
          </p:cNvGraphicFramePr>
          <p:nvPr>
            <p:extLst>
              <p:ext uri="{D42A27DB-BD31-4B8C-83A1-F6EECF244321}">
                <p14:modId xmlns:p14="http://schemas.microsoft.com/office/powerpoint/2010/main" val="1250029418"/>
              </p:ext>
            </p:extLst>
          </p:nvPr>
        </p:nvGraphicFramePr>
        <p:xfrm>
          <a:off x="7422050" y="646333"/>
          <a:ext cx="1625367" cy="1077346"/>
        </p:xfrm>
        <a:graphic>
          <a:graphicData uri="http://schemas.openxmlformats.org/drawingml/2006/table">
            <a:tbl>
              <a:tblPr/>
              <a:tblGrid>
                <a:gridCol w="247148">
                  <a:extLst>
                    <a:ext uri="{9D8B030D-6E8A-4147-A177-3AD203B41FA5}">
                      <a16:colId xmlns:a16="http://schemas.microsoft.com/office/drawing/2014/main" xmlns="" val="1285409015"/>
                    </a:ext>
                  </a:extLst>
                </a:gridCol>
                <a:gridCol w="247148">
                  <a:extLst>
                    <a:ext uri="{9D8B030D-6E8A-4147-A177-3AD203B41FA5}">
                      <a16:colId xmlns:a16="http://schemas.microsoft.com/office/drawing/2014/main" xmlns="" val="3180921651"/>
                    </a:ext>
                  </a:extLst>
                </a:gridCol>
                <a:gridCol w="1131071">
                  <a:extLst>
                    <a:ext uri="{9D8B030D-6E8A-4147-A177-3AD203B41FA5}">
                      <a16:colId xmlns:a16="http://schemas.microsoft.com/office/drawing/2014/main" xmlns="" val="2328486079"/>
                    </a:ext>
                  </a:extLst>
                </a:gridCol>
              </a:tblGrid>
              <a:tr h="112494">
                <a:tc rowSpan="2">
                  <a:txBody>
                    <a:bodyPr/>
                    <a:lstStyle/>
                    <a:p>
                      <a:pPr marL="6350" indent="0" algn="ctr" defTabSz="914400" rtl="0" eaLnBrk="1" fontAlgn="ctr" latinLnBrk="0" hangingPunct="1">
                        <a:tabLst/>
                      </a:pPr>
                      <a:r>
                        <a:rPr lang="en-GB"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7</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Laser Induced Breakdown Spectroscopy (Divertor)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080867811"/>
                  </a:ext>
                </a:extLst>
              </a:tr>
              <a:tr h="112494">
                <a:tc vMerge="1">
                  <a:txBody>
                    <a:bodyPr/>
                    <a:lstStyle/>
                    <a:p>
                      <a:pPr marL="108000" algn="l" fontAlgn="ctr"/>
                      <a:endPar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VUV Spectrometer Imaging Divertor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191182326"/>
                  </a:ext>
                </a:extLst>
              </a:tr>
            </a:tbl>
          </a:graphicData>
        </a:graphic>
      </p:graphicFrame>
      <p:graphicFrame>
        <p:nvGraphicFramePr>
          <p:cNvPr id="98" name="Table 97">
            <a:extLst>
              <a:ext uri="{FF2B5EF4-FFF2-40B4-BE49-F238E27FC236}">
                <a16:creationId xmlns:a16="http://schemas.microsoft.com/office/drawing/2014/main" xmlns="" id="{5679A44D-C2A2-CE3B-B001-D317E2C0BF39}"/>
              </a:ext>
            </a:extLst>
          </p:cNvPr>
          <p:cNvGraphicFramePr>
            <a:graphicFrameLocks noGrp="1"/>
          </p:cNvGraphicFramePr>
          <p:nvPr>
            <p:extLst>
              <p:ext uri="{D42A27DB-BD31-4B8C-83A1-F6EECF244321}">
                <p14:modId xmlns:p14="http://schemas.microsoft.com/office/powerpoint/2010/main" val="1645314826"/>
              </p:ext>
            </p:extLst>
          </p:nvPr>
        </p:nvGraphicFramePr>
        <p:xfrm>
          <a:off x="67205" y="1120475"/>
          <a:ext cx="3393995" cy="1103711"/>
        </p:xfrm>
        <a:graphic>
          <a:graphicData uri="http://schemas.openxmlformats.org/drawingml/2006/table">
            <a:tbl>
              <a:tblPr/>
              <a:tblGrid>
                <a:gridCol w="2608595">
                  <a:extLst>
                    <a:ext uri="{9D8B030D-6E8A-4147-A177-3AD203B41FA5}">
                      <a16:colId xmlns:a16="http://schemas.microsoft.com/office/drawing/2014/main" xmlns="" val="1970514606"/>
                    </a:ext>
                  </a:extLst>
                </a:gridCol>
                <a:gridCol w="535035">
                  <a:extLst>
                    <a:ext uri="{9D8B030D-6E8A-4147-A177-3AD203B41FA5}">
                      <a16:colId xmlns:a16="http://schemas.microsoft.com/office/drawing/2014/main" xmlns="" val="1434918161"/>
                    </a:ext>
                  </a:extLst>
                </a:gridCol>
                <a:gridCol w="250365">
                  <a:extLst>
                    <a:ext uri="{9D8B030D-6E8A-4147-A177-3AD203B41FA5}">
                      <a16:colId xmlns:a16="http://schemas.microsoft.com/office/drawing/2014/main" xmlns="" val="2146618392"/>
                    </a:ext>
                  </a:extLst>
                </a:gridCol>
              </a:tblGrid>
              <a:tr h="157673">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Charge Exchange (CXRS)</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rowSpan="7">
                  <a:txBody>
                    <a:bodyPr/>
                    <a:lstStyle/>
                    <a:p>
                      <a:pPr marL="6350" indent="0" algn="ctr" defTabSz="914400" rtl="0" eaLnBrk="1" fontAlgn="ctr" latinLnBrk="0" hangingPunct="1">
                        <a:tabLst/>
                      </a:pPr>
                      <a:r>
                        <a:rPr lang="x-none"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10</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3529097333"/>
                  </a:ext>
                </a:extLst>
              </a:tr>
              <a:tr h="157673">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Bolometer Cameras (Tor. </a:t>
                      </a:r>
                      <a:r>
                        <a:rPr lang="en-GB" sz="1000" b="0" i="0" u="none" strike="noStrike" dirty="0" err="1">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Asymm</a:t>
                      </a: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dirty="0"/>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3483575159"/>
                  </a:ext>
                </a:extLst>
              </a:tr>
              <a:tr h="157673">
                <a:tc>
                  <a:txBody>
                    <a:bodyPr/>
                    <a:lstStyle/>
                    <a:p>
                      <a:pPr marL="108000" algn="l" fontAlgn="ct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Reflectometry Plasma Position PPR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 </a:t>
                      </a: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dirty="0"/>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2598405"/>
                  </a:ext>
                </a:extLst>
              </a:tr>
              <a:tr h="157673">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Reflectometry Turbulence TR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 P4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lang="it-IT"/>
                    </a:p>
                  </a:txBody>
                  <a:tcPr/>
                </a:tc>
                <a:extLst>
                  <a:ext uri="{0D108BD9-81ED-4DB2-BD59-A6C34878D82A}">
                    <a16:rowId xmlns:a16="http://schemas.microsoft.com/office/drawing/2014/main" xmlns="" val="3046306770"/>
                  </a:ext>
                </a:extLst>
              </a:tr>
              <a:tr h="157673">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Diagnostic Neutral Beam MSE Optics</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lang="en-GB"/>
                    </a:p>
                  </a:txBody>
                  <a:tcPr/>
                </a:tc>
                <a:extLst>
                  <a:ext uri="{0D108BD9-81ED-4DB2-BD59-A6C34878D82A}">
                    <a16:rowId xmlns:a16="http://schemas.microsoft.com/office/drawing/2014/main" xmlns="" val="3948985711"/>
                  </a:ext>
                </a:extLst>
              </a:tr>
              <a:tr h="157673">
                <a:tc>
                  <a:txBody>
                    <a:bodyPr/>
                    <a:lstStyle/>
                    <a:p>
                      <a:pPr marL="108000" algn="l" fontAlgn="ct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Diagnostic Neutral Beam Inj.</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lang="en-GB"/>
                    </a:p>
                  </a:txBody>
                  <a:tcPr/>
                </a:tc>
                <a:extLst>
                  <a:ext uri="{0D108BD9-81ED-4DB2-BD59-A6C34878D82A}">
                    <a16:rowId xmlns:a16="http://schemas.microsoft.com/office/drawing/2014/main" xmlns="" val="2632308719"/>
                  </a:ext>
                </a:extLst>
              </a:tr>
              <a:tr h="157673">
                <a:tc>
                  <a:txBody>
                    <a:bodyPr/>
                    <a:lstStyle/>
                    <a:p>
                      <a:pPr marL="108000" algn="l" fontAlgn="ct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Reflectometry Dens. Prof. </a:t>
                      </a:r>
                      <a:r>
                        <a:rPr lang="en-GB" sz="1000" b="0" i="0" u="none" strike="noStrike" dirty="0" err="1">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Reconstr</a:t>
                      </a: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 DPR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lang="it-IT"/>
                    </a:p>
                  </a:txBody>
                  <a:tcPr/>
                </a:tc>
                <a:extLst>
                  <a:ext uri="{0D108BD9-81ED-4DB2-BD59-A6C34878D82A}">
                    <a16:rowId xmlns:a16="http://schemas.microsoft.com/office/drawing/2014/main" xmlns="" val="1067053510"/>
                  </a:ext>
                </a:extLst>
              </a:tr>
            </a:tbl>
          </a:graphicData>
        </a:graphic>
      </p:graphicFrame>
      <p:graphicFrame>
        <p:nvGraphicFramePr>
          <p:cNvPr id="100" name="Table 99">
            <a:extLst>
              <a:ext uri="{FF2B5EF4-FFF2-40B4-BE49-F238E27FC236}">
                <a16:creationId xmlns:a16="http://schemas.microsoft.com/office/drawing/2014/main" xmlns="" id="{73CE6D46-437E-5196-4FD8-24661132D8C6}"/>
              </a:ext>
            </a:extLst>
          </p:cNvPr>
          <p:cNvGraphicFramePr>
            <a:graphicFrameLocks noGrp="1"/>
          </p:cNvGraphicFramePr>
          <p:nvPr>
            <p:extLst>
              <p:ext uri="{D42A27DB-BD31-4B8C-83A1-F6EECF244321}">
                <p14:modId xmlns:p14="http://schemas.microsoft.com/office/powerpoint/2010/main" val="212387953"/>
              </p:ext>
            </p:extLst>
          </p:nvPr>
        </p:nvGraphicFramePr>
        <p:xfrm>
          <a:off x="73631" y="2259954"/>
          <a:ext cx="3350147" cy="315346"/>
        </p:xfrm>
        <a:graphic>
          <a:graphicData uri="http://schemas.openxmlformats.org/drawingml/2006/table">
            <a:tbl>
              <a:tblPr/>
              <a:tblGrid>
                <a:gridCol w="2779871">
                  <a:extLst>
                    <a:ext uri="{9D8B030D-6E8A-4147-A177-3AD203B41FA5}">
                      <a16:colId xmlns:a16="http://schemas.microsoft.com/office/drawing/2014/main" xmlns="" val="2204308324"/>
                    </a:ext>
                  </a:extLst>
                </a:gridCol>
                <a:gridCol w="256939">
                  <a:extLst>
                    <a:ext uri="{9D8B030D-6E8A-4147-A177-3AD203B41FA5}">
                      <a16:colId xmlns:a16="http://schemas.microsoft.com/office/drawing/2014/main" xmlns="" val="3273356856"/>
                    </a:ext>
                  </a:extLst>
                </a:gridCol>
                <a:gridCol w="313337">
                  <a:extLst>
                    <a:ext uri="{9D8B030D-6E8A-4147-A177-3AD203B41FA5}">
                      <a16:colId xmlns:a16="http://schemas.microsoft.com/office/drawing/2014/main" xmlns="" val="263178176"/>
                    </a:ext>
                  </a:extLst>
                </a:gridCol>
              </a:tblGrid>
              <a:tr h="157673">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Electron Cyclotron Emission Radiometer in Line</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rowSpan="2">
                  <a:txBody>
                    <a:bodyPr/>
                    <a:lstStyle/>
                    <a:p>
                      <a:pPr marL="6350" indent="0" algn="ctr" defTabSz="914400" rtl="0" eaLnBrk="1" fontAlgn="ctr" latinLnBrk="0" hangingPunct="1">
                        <a:tabLst/>
                      </a:pPr>
                      <a:r>
                        <a:rPr lang="x-none"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11</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4019319065"/>
                  </a:ext>
                </a:extLst>
              </a:tr>
              <a:tr h="157673">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Fast Ion Loss Detector FILD</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pPr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456618607"/>
                  </a:ext>
                </a:extLst>
              </a:tr>
            </a:tbl>
          </a:graphicData>
        </a:graphic>
      </p:graphicFrame>
      <p:graphicFrame>
        <p:nvGraphicFramePr>
          <p:cNvPr id="106" name="Table 105">
            <a:extLst>
              <a:ext uri="{FF2B5EF4-FFF2-40B4-BE49-F238E27FC236}">
                <a16:creationId xmlns:a16="http://schemas.microsoft.com/office/drawing/2014/main" xmlns="" id="{D59CA8A3-C4B7-7EBF-0DB6-744247A712B8}"/>
              </a:ext>
            </a:extLst>
          </p:cNvPr>
          <p:cNvGraphicFramePr>
            <a:graphicFrameLocks noGrp="1"/>
          </p:cNvGraphicFramePr>
          <p:nvPr>
            <p:extLst>
              <p:ext uri="{D42A27DB-BD31-4B8C-83A1-F6EECF244321}">
                <p14:modId xmlns:p14="http://schemas.microsoft.com/office/powerpoint/2010/main" val="1812702975"/>
              </p:ext>
            </p:extLst>
          </p:nvPr>
        </p:nvGraphicFramePr>
        <p:xfrm>
          <a:off x="67205" y="2884159"/>
          <a:ext cx="3000541" cy="214901"/>
        </p:xfrm>
        <a:graphic>
          <a:graphicData uri="http://schemas.openxmlformats.org/drawingml/2006/table">
            <a:tbl>
              <a:tblPr/>
              <a:tblGrid>
                <a:gridCol w="2048314">
                  <a:extLst>
                    <a:ext uri="{9D8B030D-6E8A-4147-A177-3AD203B41FA5}">
                      <a16:colId xmlns:a16="http://schemas.microsoft.com/office/drawing/2014/main" xmlns="" val="3204497502"/>
                    </a:ext>
                  </a:extLst>
                </a:gridCol>
                <a:gridCol w="586265">
                  <a:extLst>
                    <a:ext uri="{9D8B030D-6E8A-4147-A177-3AD203B41FA5}">
                      <a16:colId xmlns:a16="http://schemas.microsoft.com/office/drawing/2014/main" xmlns="" val="990434805"/>
                    </a:ext>
                  </a:extLst>
                </a:gridCol>
                <a:gridCol w="365962">
                  <a:extLst>
                    <a:ext uri="{9D8B030D-6E8A-4147-A177-3AD203B41FA5}">
                      <a16:colId xmlns:a16="http://schemas.microsoft.com/office/drawing/2014/main" xmlns="" val="52951944"/>
                    </a:ext>
                  </a:extLst>
                </a:gridCol>
              </a:tblGrid>
              <a:tr h="214901">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IR Camera</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6350" indent="0" algn="ctr" defTabSz="914400" rtl="0" eaLnBrk="1" fontAlgn="ctr" latinLnBrk="0" hangingPunct="1">
                        <a:tabLst/>
                      </a:pPr>
                      <a:r>
                        <a:rPr lang="x-none"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13</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162469053"/>
                  </a:ext>
                </a:extLst>
              </a:tr>
            </a:tbl>
          </a:graphicData>
        </a:graphic>
      </p:graphicFrame>
      <p:graphicFrame>
        <p:nvGraphicFramePr>
          <p:cNvPr id="108" name="Table 107">
            <a:extLst>
              <a:ext uri="{FF2B5EF4-FFF2-40B4-BE49-F238E27FC236}">
                <a16:creationId xmlns:a16="http://schemas.microsoft.com/office/drawing/2014/main" xmlns="" id="{5267E43A-C247-155F-6FB8-0905D1D9140F}"/>
              </a:ext>
            </a:extLst>
          </p:cNvPr>
          <p:cNvGraphicFramePr>
            <a:graphicFrameLocks noGrp="1"/>
          </p:cNvGraphicFramePr>
          <p:nvPr>
            <p:extLst>
              <p:ext uri="{D42A27DB-BD31-4B8C-83A1-F6EECF244321}">
                <p14:modId xmlns:p14="http://schemas.microsoft.com/office/powerpoint/2010/main" val="1814092594"/>
              </p:ext>
            </p:extLst>
          </p:nvPr>
        </p:nvGraphicFramePr>
        <p:xfrm>
          <a:off x="67207" y="3668222"/>
          <a:ext cx="3000539" cy="224056"/>
        </p:xfrm>
        <a:graphic>
          <a:graphicData uri="http://schemas.openxmlformats.org/drawingml/2006/table">
            <a:tbl>
              <a:tblPr/>
              <a:tblGrid>
                <a:gridCol w="2079308">
                  <a:extLst>
                    <a:ext uri="{9D8B030D-6E8A-4147-A177-3AD203B41FA5}">
                      <a16:colId xmlns:a16="http://schemas.microsoft.com/office/drawing/2014/main" xmlns="" val="397833275"/>
                    </a:ext>
                  </a:extLst>
                </a:gridCol>
                <a:gridCol w="511444">
                  <a:extLst>
                    <a:ext uri="{9D8B030D-6E8A-4147-A177-3AD203B41FA5}">
                      <a16:colId xmlns:a16="http://schemas.microsoft.com/office/drawing/2014/main" xmlns="" val="959652520"/>
                    </a:ext>
                  </a:extLst>
                </a:gridCol>
                <a:gridCol w="409787">
                  <a:extLst>
                    <a:ext uri="{9D8B030D-6E8A-4147-A177-3AD203B41FA5}">
                      <a16:colId xmlns:a16="http://schemas.microsoft.com/office/drawing/2014/main" xmlns="" val="565679077"/>
                    </a:ext>
                  </a:extLst>
                </a:gridCol>
              </a:tblGrid>
              <a:tr h="224056">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Collective Thomson Scattering.</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6350" indent="0" algn="ctr" defTabSz="914400" rtl="0" eaLnBrk="1" fontAlgn="ctr" latinLnBrk="0" hangingPunct="1">
                        <a:tabLst/>
                      </a:pPr>
                      <a:r>
                        <a:rPr lang="x-none"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16</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347492683"/>
                  </a:ext>
                </a:extLst>
              </a:tr>
            </a:tbl>
          </a:graphicData>
        </a:graphic>
      </p:graphicFrame>
      <p:graphicFrame>
        <p:nvGraphicFramePr>
          <p:cNvPr id="110" name="Table 109">
            <a:extLst>
              <a:ext uri="{FF2B5EF4-FFF2-40B4-BE49-F238E27FC236}">
                <a16:creationId xmlns:a16="http://schemas.microsoft.com/office/drawing/2014/main" xmlns="" id="{3A9E2D5C-CCC3-1952-8683-640FB0FB2317}"/>
              </a:ext>
            </a:extLst>
          </p:cNvPr>
          <p:cNvGraphicFramePr>
            <a:graphicFrameLocks noGrp="1"/>
          </p:cNvGraphicFramePr>
          <p:nvPr>
            <p:extLst>
              <p:ext uri="{D42A27DB-BD31-4B8C-83A1-F6EECF244321}">
                <p14:modId xmlns:p14="http://schemas.microsoft.com/office/powerpoint/2010/main" val="713042890"/>
              </p:ext>
            </p:extLst>
          </p:nvPr>
        </p:nvGraphicFramePr>
        <p:xfrm>
          <a:off x="93096" y="3895841"/>
          <a:ext cx="3482846" cy="1066706"/>
        </p:xfrm>
        <a:graphic>
          <a:graphicData uri="http://schemas.openxmlformats.org/drawingml/2006/table">
            <a:tbl>
              <a:tblPr/>
              <a:tblGrid>
                <a:gridCol w="2678490">
                  <a:extLst>
                    <a:ext uri="{9D8B030D-6E8A-4147-A177-3AD203B41FA5}">
                      <a16:colId xmlns:a16="http://schemas.microsoft.com/office/drawing/2014/main" xmlns="" val="4158742762"/>
                    </a:ext>
                  </a:extLst>
                </a:gridCol>
                <a:gridCol w="524031">
                  <a:extLst>
                    <a:ext uri="{9D8B030D-6E8A-4147-A177-3AD203B41FA5}">
                      <a16:colId xmlns:a16="http://schemas.microsoft.com/office/drawing/2014/main" xmlns="" val="3105301250"/>
                    </a:ext>
                  </a:extLst>
                </a:gridCol>
                <a:gridCol w="280325">
                  <a:extLst>
                    <a:ext uri="{9D8B030D-6E8A-4147-A177-3AD203B41FA5}">
                      <a16:colId xmlns:a16="http://schemas.microsoft.com/office/drawing/2014/main" xmlns="" val="3737440703"/>
                    </a:ext>
                  </a:extLst>
                </a:gridCol>
              </a:tblGrid>
              <a:tr h="115790">
                <a:tc>
                  <a:txBody>
                    <a:bodyPr/>
                    <a:lstStyle/>
                    <a:p>
                      <a:pPr marL="72000" algn="l" defTabSz="914400" rtl="0" eaLnBrk="1" fontAlgn="ctr" latinLnBrk="0" hangingPunct="1"/>
                      <a:r>
                        <a:rPr lang="en-GB" sz="1000" b="0" i="0"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XUV Spectrometer Divertor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rowSpan="6">
                  <a:txBody>
                    <a:bodyPr/>
                    <a:lstStyle/>
                    <a:p>
                      <a:pPr marL="6350" indent="0" algn="ctr" defTabSz="914400" rtl="0" eaLnBrk="1" fontAlgn="ctr" latinLnBrk="0" hangingPunct="1">
                        <a:tabLst/>
                      </a:pPr>
                      <a:r>
                        <a:rPr lang="x-none"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17</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345361552"/>
                  </a:ext>
                </a:extLst>
              </a:tr>
              <a:tr h="115790">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IR Camera</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dirty="0"/>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2383431167"/>
                  </a:ext>
                </a:extLst>
              </a:tr>
              <a:tr h="227708">
                <a:tc>
                  <a:txBody>
                    <a:bodyPr/>
                    <a:lstStyle/>
                    <a:p>
                      <a:pPr marL="72000" algn="l" fontAlgn="ct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Time-Of-Flight Neutron Spectrometer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fontAlgn="ct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pPr marL="72000"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455246344"/>
                  </a:ext>
                </a:extLst>
              </a:tr>
              <a:tr h="208306">
                <a:tc>
                  <a:txBody>
                    <a:bodyPr/>
                    <a:lstStyle/>
                    <a:p>
                      <a:pPr marL="72000" algn="l" fontAlgn="ct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Thomson Scattering Divertor and Pedestal</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 </a:t>
                      </a: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pPr marL="72000"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4228433861"/>
                  </a:ext>
                </a:extLst>
              </a:tr>
              <a:tr h="115790">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Phase Contrast Imaging</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fontAlgn="ct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pPr marL="72000"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4095615164"/>
                  </a:ext>
                </a:extLst>
              </a:tr>
              <a:tr h="52994">
                <a:tc>
                  <a:txBody>
                    <a:bodyPr/>
                    <a:lstStyle/>
                    <a:p>
                      <a:pPr marL="72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VUV Spectrometer Edge</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pPr marL="6350" indent="0" algn="ctr" defTabSz="914400" rtl="0" eaLnBrk="1" fontAlgn="ctr" latinLnBrk="0" hangingPunct="1">
                        <a:tabLst/>
                      </a:pPr>
                      <a:endParaRPr lang="x-none"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1307999562"/>
                  </a:ext>
                </a:extLst>
              </a:tr>
            </a:tbl>
          </a:graphicData>
        </a:graphic>
      </p:graphicFrame>
      <p:graphicFrame>
        <p:nvGraphicFramePr>
          <p:cNvPr id="90" name="Table 89">
            <a:extLst>
              <a:ext uri="{FF2B5EF4-FFF2-40B4-BE49-F238E27FC236}">
                <a16:creationId xmlns:a16="http://schemas.microsoft.com/office/drawing/2014/main" xmlns="" id="{2D7305B2-529B-8969-2DD5-93D60A147E9C}"/>
              </a:ext>
            </a:extLst>
          </p:cNvPr>
          <p:cNvGraphicFramePr>
            <a:graphicFrameLocks noGrp="1"/>
          </p:cNvGraphicFramePr>
          <p:nvPr>
            <p:extLst>
              <p:ext uri="{D42A27DB-BD31-4B8C-83A1-F6EECF244321}">
                <p14:modId xmlns:p14="http://schemas.microsoft.com/office/powerpoint/2010/main" val="80407074"/>
              </p:ext>
            </p:extLst>
          </p:nvPr>
        </p:nvGraphicFramePr>
        <p:xfrm>
          <a:off x="6711210" y="1804903"/>
          <a:ext cx="2364535" cy="1204062"/>
        </p:xfrm>
        <a:graphic>
          <a:graphicData uri="http://schemas.openxmlformats.org/drawingml/2006/table">
            <a:tbl>
              <a:tblPr/>
              <a:tblGrid>
                <a:gridCol w="214380">
                  <a:extLst>
                    <a:ext uri="{9D8B030D-6E8A-4147-A177-3AD203B41FA5}">
                      <a16:colId xmlns:a16="http://schemas.microsoft.com/office/drawing/2014/main" xmlns="" val="4100423357"/>
                    </a:ext>
                  </a:extLst>
                </a:gridCol>
                <a:gridCol w="214380">
                  <a:extLst>
                    <a:ext uri="{9D8B030D-6E8A-4147-A177-3AD203B41FA5}">
                      <a16:colId xmlns:a16="http://schemas.microsoft.com/office/drawing/2014/main" xmlns="" val="764443493"/>
                    </a:ext>
                  </a:extLst>
                </a:gridCol>
                <a:gridCol w="1935775">
                  <a:extLst>
                    <a:ext uri="{9D8B030D-6E8A-4147-A177-3AD203B41FA5}">
                      <a16:colId xmlns:a16="http://schemas.microsoft.com/office/drawing/2014/main" xmlns="" val="1117116183"/>
                    </a:ext>
                  </a:extLst>
                </a:gridCol>
              </a:tblGrid>
              <a:tr h="310073">
                <a:tc rowSpan="5">
                  <a:txBody>
                    <a:bodyPr/>
                    <a:lstStyle/>
                    <a:p>
                      <a:pPr marL="6350" marR="0" lvl="0" indent="0" algn="ctr" defTabSz="914400" rtl="0" eaLnBrk="1" fontAlgn="ctr" latinLnBrk="0" hangingPunct="1">
                        <a:lnSpc>
                          <a:spcPct val="100000"/>
                        </a:lnSpc>
                        <a:spcBef>
                          <a:spcPts val="0"/>
                        </a:spcBef>
                        <a:spcAft>
                          <a:spcPts val="0"/>
                        </a:spcAft>
                        <a:buClrTx/>
                        <a:buSzTx/>
                        <a:buFontTx/>
                        <a:buNone/>
                        <a:tabLst/>
                        <a:defRPr/>
                      </a:pPr>
                      <a:r>
                        <a:rPr lang="it-IT"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5</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6350" marR="0" lvl="0" indent="0" algn="ctr" defTabSz="914400" rtl="0" eaLnBrk="1" fontAlgn="ctr" latinLnBrk="0" hangingPunct="1">
                        <a:lnSpc>
                          <a:spcPct val="100000"/>
                        </a:lnSpc>
                        <a:spcBef>
                          <a:spcPts val="0"/>
                        </a:spcBef>
                        <a:spcAft>
                          <a:spcPts val="0"/>
                        </a:spcAft>
                        <a:buClrTx/>
                        <a:buSzTx/>
                        <a:buFontTx/>
                        <a:buNone/>
                        <a:tabLst/>
                        <a:defRPr/>
                      </a:pPr>
                      <a:r>
                        <a:rPr lang="it-IT"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 </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Bolometer Cameras (Tor. </a:t>
                      </a:r>
                      <a:r>
                        <a:rPr lang="en-GB" sz="1000" b="0" i="0" u="none" strike="noStrike" dirty="0" err="1">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Asymm</a:t>
                      </a: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628829277"/>
                  </a:ext>
                </a:extLst>
              </a:tr>
              <a:tr h="310073">
                <a:tc vMerge="1">
                  <a:txBody>
                    <a:bodyPr/>
                    <a:lstStyle/>
                    <a:p>
                      <a:endParaRPr dirty="0"/>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tc>
                  <a:txBody>
                    <a:bodyPr/>
                    <a:lstStyle/>
                    <a:p>
                      <a:pPr algn="ctr"/>
                      <a:r>
                        <a:rPr lang="it-IT" sz="1000" b="1" i="1" u="none" strike="noStrike" kern="1200"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endParaRPr lang="it-IT" dirty="0">
                        <a:solidFill>
                          <a:srgbClr val="FF0000"/>
                        </a:solidFill>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Electron Cyclotron Emission Oblique</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54326979"/>
                  </a:ext>
                </a:extLst>
              </a:tr>
              <a:tr h="188479">
                <a:tc vMerge="1">
                  <a:txBody>
                    <a:bodyPr/>
                    <a:lstStyle/>
                    <a:p>
                      <a:pPr marL="108000" algn="l" fontAlgn="ctr"/>
                      <a:endPar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it-IT" sz="1000" b="1" i="1" u="none" strike="noStrike" kern="1200"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endParaRPr lang="it-IT" dirty="0">
                        <a:solidFill>
                          <a:srgbClr val="FF0000"/>
                        </a:solidFill>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Phase Contrast Imaging</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464262502"/>
                  </a:ext>
                </a:extLst>
              </a:tr>
              <a:tr h="188479">
                <a:tc vMerge="1">
                  <a:txBody>
                    <a:bodyPr/>
                    <a:lstStyle/>
                    <a:p>
                      <a:endParaRPr lang="en-GB"/>
                    </a:p>
                  </a:txBody>
                  <a:tcPr/>
                </a:tc>
                <a:tc>
                  <a:txBody>
                    <a:bodyPr/>
                    <a:lstStyle/>
                    <a:p>
                      <a:pPr algn="ctr"/>
                      <a:r>
                        <a:rPr lang="it-IT" sz="1000" b="1" i="1" dirty="0">
                          <a:solidFill>
                            <a:srgbClr val="FF0000"/>
                          </a:solidFill>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108000" marR="0" indent="0" algn="l" defTabSz="914400" rtl="0" eaLnBrk="1" fontAlgn="ctr" latinLnBrk="0" hangingPunct="1">
                        <a:lnSpc>
                          <a:spcPct val="100000"/>
                        </a:lnSpc>
                        <a:spcBef>
                          <a:spcPts val="0"/>
                        </a:spcBef>
                        <a:spcAft>
                          <a:spcPts val="0"/>
                        </a:spcAft>
                        <a:buClrTx/>
                        <a:buSzTx/>
                        <a:buFontTx/>
                        <a:buNone/>
                        <a:tabLst/>
                        <a:defRPr/>
                      </a:pPr>
                      <a:r>
                        <a:rPr lang="en-GB" sz="1000" i="0" kern="1200"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Event </a:t>
                      </a:r>
                      <a:r>
                        <a:rPr lang="en-GB" sz="1000" i="0" kern="1200" dirty="0" err="1">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Detec</a:t>
                      </a:r>
                      <a:r>
                        <a:rPr lang="en-GB" sz="1000" i="0" kern="1200" dirty="0">
                          <a:solidFill>
                            <a:schemeClr val="tx1"/>
                          </a:solidFill>
                          <a:effectLst/>
                          <a:latin typeface="Segoe UI Historic" panose="020B0502040204020203" pitchFamily="34" charset="0"/>
                          <a:ea typeface="Segoe UI Historic" panose="020B0502040204020203" pitchFamily="34" charset="0"/>
                          <a:cs typeface="Segoe UI Historic" panose="020B0502040204020203" pitchFamily="34" charset="0"/>
                        </a:rPr>
                        <a:t>. Visible Fast Camera</a:t>
                      </a:r>
                      <a:r>
                        <a:rPr lang="x-none" sz="1000" i="0" dirty="0">
                          <a:effectLst/>
                          <a:latin typeface="Segoe UI Historic" panose="020B0502040204020203" pitchFamily="34" charset="0"/>
                          <a:ea typeface="Segoe UI Historic" panose="020B0502040204020203" pitchFamily="34" charset="0"/>
                          <a:cs typeface="Segoe UI Historic" panose="020B0502040204020203" pitchFamily="34" charset="0"/>
                        </a:rPr>
                        <a:t> </a:t>
                      </a:r>
                      <a:endPar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776025348"/>
                  </a:ext>
                </a:extLst>
              </a:tr>
              <a:tr h="206958">
                <a:tc vMerge="1">
                  <a:txBody>
                    <a:bodyPr/>
                    <a:lstStyle/>
                    <a:p>
                      <a:pPr marL="108000" algn="l" fontAlgn="ctr"/>
                      <a:endPar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a:r>
                        <a:rPr lang="it-IT"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endParaRPr lang="it-IT" dirty="0"/>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Sample Introduction System</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517113142"/>
                  </a:ext>
                </a:extLst>
              </a:tr>
            </a:tbl>
          </a:graphicData>
        </a:graphic>
      </p:graphicFrame>
      <p:cxnSp>
        <p:nvCxnSpPr>
          <p:cNvPr id="130" name="Straight Arrow Connector 129">
            <a:extLst>
              <a:ext uri="{FF2B5EF4-FFF2-40B4-BE49-F238E27FC236}">
                <a16:creationId xmlns:a16="http://schemas.microsoft.com/office/drawing/2014/main" xmlns="" id="{4354F2EC-5F08-5818-1503-E39581CE25B8}"/>
              </a:ext>
            </a:extLst>
          </p:cNvPr>
          <p:cNvCxnSpPr>
            <a:cxnSpLocks/>
          </p:cNvCxnSpPr>
          <p:nvPr/>
        </p:nvCxnSpPr>
        <p:spPr>
          <a:xfrm flipH="1">
            <a:off x="6031712" y="1559164"/>
            <a:ext cx="1441739" cy="261253"/>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xmlns="" id="{48F5AA2F-C7FA-7F96-496B-9B2688503C83}"/>
              </a:ext>
            </a:extLst>
          </p:cNvPr>
          <p:cNvCxnSpPr>
            <a:cxnSpLocks/>
            <a:stCxn id="96" idx="3"/>
          </p:cNvCxnSpPr>
          <p:nvPr/>
        </p:nvCxnSpPr>
        <p:spPr>
          <a:xfrm>
            <a:off x="5103064" y="872880"/>
            <a:ext cx="205338" cy="317871"/>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xmlns="" id="{8B7D80A0-5F23-4862-F240-459CBAD112A1}"/>
              </a:ext>
            </a:extLst>
          </p:cNvPr>
          <p:cNvCxnSpPr>
            <a:cxnSpLocks/>
            <a:stCxn id="100" idx="3"/>
          </p:cNvCxnSpPr>
          <p:nvPr/>
        </p:nvCxnSpPr>
        <p:spPr>
          <a:xfrm flipV="1">
            <a:off x="3423778" y="1782964"/>
            <a:ext cx="871581" cy="634663"/>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xmlns="" id="{5B63E9DF-C5E1-8D06-2BA1-5A67F619F6FC}"/>
              </a:ext>
            </a:extLst>
          </p:cNvPr>
          <p:cNvCxnSpPr>
            <a:cxnSpLocks/>
            <a:stCxn id="106" idx="3"/>
          </p:cNvCxnSpPr>
          <p:nvPr/>
        </p:nvCxnSpPr>
        <p:spPr>
          <a:xfrm flipV="1">
            <a:off x="3067746" y="2290066"/>
            <a:ext cx="1034471" cy="701543"/>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81" name="Table 80">
            <a:extLst>
              <a:ext uri="{FF2B5EF4-FFF2-40B4-BE49-F238E27FC236}">
                <a16:creationId xmlns:a16="http://schemas.microsoft.com/office/drawing/2014/main" xmlns="" id="{2D1A3B4A-DBC5-BA6F-9578-C6BEF7B83670}"/>
              </a:ext>
            </a:extLst>
          </p:cNvPr>
          <p:cNvGraphicFramePr>
            <a:graphicFrameLocks noGrp="1"/>
          </p:cNvGraphicFramePr>
          <p:nvPr>
            <p:extLst>
              <p:ext uri="{D42A27DB-BD31-4B8C-83A1-F6EECF244321}">
                <p14:modId xmlns:p14="http://schemas.microsoft.com/office/powerpoint/2010/main" val="3421932879"/>
              </p:ext>
            </p:extLst>
          </p:nvPr>
        </p:nvGraphicFramePr>
        <p:xfrm>
          <a:off x="68900" y="3392277"/>
          <a:ext cx="3000540" cy="222925"/>
        </p:xfrm>
        <a:graphic>
          <a:graphicData uri="http://schemas.openxmlformats.org/drawingml/2006/table">
            <a:tbl>
              <a:tblPr/>
              <a:tblGrid>
                <a:gridCol w="2071560">
                  <a:extLst>
                    <a:ext uri="{9D8B030D-6E8A-4147-A177-3AD203B41FA5}">
                      <a16:colId xmlns:a16="http://schemas.microsoft.com/office/drawing/2014/main" xmlns="" val="3204497502"/>
                    </a:ext>
                  </a:extLst>
                </a:gridCol>
                <a:gridCol w="517499">
                  <a:extLst>
                    <a:ext uri="{9D8B030D-6E8A-4147-A177-3AD203B41FA5}">
                      <a16:colId xmlns:a16="http://schemas.microsoft.com/office/drawing/2014/main" xmlns="" val="990434805"/>
                    </a:ext>
                  </a:extLst>
                </a:gridCol>
                <a:gridCol w="411481">
                  <a:extLst>
                    <a:ext uri="{9D8B030D-6E8A-4147-A177-3AD203B41FA5}">
                      <a16:colId xmlns:a16="http://schemas.microsoft.com/office/drawing/2014/main" xmlns="" val="1923396912"/>
                    </a:ext>
                  </a:extLst>
                </a:gridCol>
              </a:tblGrid>
              <a:tr h="222925">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Collective Thomson Scattering</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a:r>
                        <a:rPr lang="en-US" sz="1000" b="1" i="1" dirty="0">
                          <a:solidFill>
                            <a:schemeClr val="bg1"/>
                          </a:solidFill>
                          <a:latin typeface="Century Gothic" panose="020B0502020202020204" pitchFamily="34" charset="0"/>
                        </a:rPr>
                        <a:t>15</a:t>
                      </a:r>
                      <a:endParaRPr sz="1000" b="1" i="1" dirty="0">
                        <a:solidFill>
                          <a:schemeClr val="bg1"/>
                        </a:solidFill>
                        <a:latin typeface="Century Gothic" panose="020B0502020202020204" pitchFamily="34" charset="0"/>
                      </a:endParaRP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162469053"/>
                  </a:ext>
                </a:extLst>
              </a:tr>
            </a:tbl>
          </a:graphicData>
        </a:graphic>
      </p:graphicFrame>
      <p:cxnSp>
        <p:nvCxnSpPr>
          <p:cNvPr id="87" name="Straight Arrow Connector 86">
            <a:extLst>
              <a:ext uri="{FF2B5EF4-FFF2-40B4-BE49-F238E27FC236}">
                <a16:creationId xmlns:a16="http://schemas.microsoft.com/office/drawing/2014/main" xmlns="" id="{54B5DABA-F2E9-7DED-5417-7F5640E20E3C}"/>
              </a:ext>
            </a:extLst>
          </p:cNvPr>
          <p:cNvCxnSpPr>
            <a:cxnSpLocks/>
          </p:cNvCxnSpPr>
          <p:nvPr/>
        </p:nvCxnSpPr>
        <p:spPr>
          <a:xfrm flipV="1">
            <a:off x="3423778" y="3248281"/>
            <a:ext cx="871581" cy="817874"/>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76" name="Table 75">
            <a:extLst>
              <a:ext uri="{FF2B5EF4-FFF2-40B4-BE49-F238E27FC236}">
                <a16:creationId xmlns:a16="http://schemas.microsoft.com/office/drawing/2014/main" xmlns="" id="{BF462931-CC85-538F-9486-C06825B674EE}"/>
              </a:ext>
            </a:extLst>
          </p:cNvPr>
          <p:cNvGraphicFramePr>
            <a:graphicFrameLocks noGrp="1"/>
          </p:cNvGraphicFramePr>
          <p:nvPr>
            <p:extLst>
              <p:ext uri="{D42A27DB-BD31-4B8C-83A1-F6EECF244321}">
                <p14:modId xmlns:p14="http://schemas.microsoft.com/office/powerpoint/2010/main" val="2667461932"/>
              </p:ext>
            </p:extLst>
          </p:nvPr>
        </p:nvGraphicFramePr>
        <p:xfrm>
          <a:off x="7051664" y="4277460"/>
          <a:ext cx="2100842" cy="829733"/>
        </p:xfrm>
        <a:graphic>
          <a:graphicData uri="http://schemas.openxmlformats.org/drawingml/2006/table">
            <a:tbl>
              <a:tblPr/>
              <a:tblGrid>
                <a:gridCol w="200805">
                  <a:extLst>
                    <a:ext uri="{9D8B030D-6E8A-4147-A177-3AD203B41FA5}">
                      <a16:colId xmlns:a16="http://schemas.microsoft.com/office/drawing/2014/main" xmlns="" val="3709025567"/>
                    </a:ext>
                  </a:extLst>
                </a:gridCol>
                <a:gridCol w="200805">
                  <a:extLst>
                    <a:ext uri="{9D8B030D-6E8A-4147-A177-3AD203B41FA5}">
                      <a16:colId xmlns:a16="http://schemas.microsoft.com/office/drawing/2014/main" xmlns="" val="3234934149"/>
                    </a:ext>
                  </a:extLst>
                </a:gridCol>
                <a:gridCol w="1699232">
                  <a:extLst>
                    <a:ext uri="{9D8B030D-6E8A-4147-A177-3AD203B41FA5}">
                      <a16:colId xmlns:a16="http://schemas.microsoft.com/office/drawing/2014/main" xmlns="" val="3480169796"/>
                    </a:ext>
                  </a:extLst>
                </a:gridCol>
              </a:tblGrid>
              <a:tr h="314325">
                <a:tc rowSpan="3">
                  <a:txBody>
                    <a:bodyPr/>
                    <a:lstStyle/>
                    <a:p>
                      <a:pPr marL="6350" indent="0" algn="ctr" defTabSz="914400" rtl="0" eaLnBrk="1" fontAlgn="ctr" latinLnBrk="0" hangingPunct="1">
                        <a:tabLst/>
                      </a:pPr>
                      <a:r>
                        <a:rPr lang="en-GB"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2</a:t>
                      </a: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a:txBody>
                    <a:bodyPr/>
                    <a:lstStyle/>
                    <a:p>
                      <a:pPr marL="6350" indent="0" algn="ctr" defTabSz="914400" rtl="0" eaLnBrk="1" fontAlgn="ctr" latinLnBrk="0" hangingPunct="1">
                        <a:tabLst/>
                      </a:pPr>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Electron Cyclotron Emission Radiometer in Line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341475563"/>
                  </a:ext>
                </a:extLst>
              </a:tr>
              <a:tr h="201083">
                <a:tc vMerge="1">
                  <a:txBody>
                    <a:bodyPr/>
                    <a:lstStyle/>
                    <a:p>
                      <a:pPr marL="72000" algn="l" fontAlgn="ctr"/>
                      <a:endPar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endParaRPr lang="it-IT"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Laser Blow Off</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189347669"/>
                  </a:ext>
                </a:extLst>
              </a:tr>
              <a:tr h="203200">
                <a:tc vMerge="1">
                  <a:txBody>
                    <a:bodyPr/>
                    <a:lstStyle/>
                    <a:p>
                      <a:pPr marL="72000" algn="l" fontAlgn="ctr"/>
                      <a:endPar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r>
                        <a:rPr lang="en-GB" sz="1000" b="1" i="1" u="none" strike="noStrike" kern="1200"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endParaRPr lang="it-IT"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Langmuir Probes Reciprocating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60401481"/>
                  </a:ext>
                </a:extLst>
              </a:tr>
            </a:tbl>
          </a:graphicData>
        </a:graphic>
      </p:graphicFrame>
      <p:graphicFrame>
        <p:nvGraphicFramePr>
          <p:cNvPr id="24" name="Table 23">
            <a:extLst>
              <a:ext uri="{FF2B5EF4-FFF2-40B4-BE49-F238E27FC236}">
                <a16:creationId xmlns:a16="http://schemas.microsoft.com/office/drawing/2014/main" xmlns="" id="{188D5E59-7341-7D7F-5E5A-00C11B935945}"/>
              </a:ext>
            </a:extLst>
          </p:cNvPr>
          <p:cNvGraphicFramePr>
            <a:graphicFrameLocks noGrp="1"/>
          </p:cNvGraphicFramePr>
          <p:nvPr>
            <p:extLst>
              <p:ext uri="{D42A27DB-BD31-4B8C-83A1-F6EECF244321}">
                <p14:modId xmlns:p14="http://schemas.microsoft.com/office/powerpoint/2010/main" val="20402875"/>
              </p:ext>
            </p:extLst>
          </p:nvPr>
        </p:nvGraphicFramePr>
        <p:xfrm>
          <a:off x="59204" y="3152080"/>
          <a:ext cx="3000540" cy="187177"/>
        </p:xfrm>
        <a:graphic>
          <a:graphicData uri="http://schemas.openxmlformats.org/drawingml/2006/table">
            <a:tbl>
              <a:tblPr/>
              <a:tblGrid>
                <a:gridCol w="2071560">
                  <a:extLst>
                    <a:ext uri="{9D8B030D-6E8A-4147-A177-3AD203B41FA5}">
                      <a16:colId xmlns:a16="http://schemas.microsoft.com/office/drawing/2014/main" xmlns="" val="1275695885"/>
                    </a:ext>
                  </a:extLst>
                </a:gridCol>
                <a:gridCol w="557939">
                  <a:extLst>
                    <a:ext uri="{9D8B030D-6E8A-4147-A177-3AD203B41FA5}">
                      <a16:colId xmlns:a16="http://schemas.microsoft.com/office/drawing/2014/main" xmlns="" val="1923089759"/>
                    </a:ext>
                  </a:extLst>
                </a:gridCol>
                <a:gridCol w="371041">
                  <a:extLst>
                    <a:ext uri="{9D8B030D-6E8A-4147-A177-3AD203B41FA5}">
                      <a16:colId xmlns:a16="http://schemas.microsoft.com/office/drawing/2014/main" xmlns="" val="3530945890"/>
                    </a:ext>
                  </a:extLst>
                </a:gridCol>
              </a:tblGrid>
              <a:tr h="187177">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Gas Puffing Imaging</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6350" indent="0" algn="ctr" defTabSz="914400" rtl="0" eaLnBrk="1" fontAlgn="ctr" latinLnBrk="0" hangingPunct="1">
                        <a:tabLst/>
                      </a:pPr>
                      <a:r>
                        <a:rPr lang="x-none"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14</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2764504828"/>
                  </a:ext>
                </a:extLst>
              </a:tr>
            </a:tbl>
          </a:graphicData>
        </a:graphic>
      </p:graphicFrame>
      <p:graphicFrame>
        <p:nvGraphicFramePr>
          <p:cNvPr id="96" name="Table 95">
            <a:extLst>
              <a:ext uri="{FF2B5EF4-FFF2-40B4-BE49-F238E27FC236}">
                <a16:creationId xmlns:a16="http://schemas.microsoft.com/office/drawing/2014/main" xmlns="" id="{80281CBC-2755-B9C6-F588-8E4AA6D3108B}"/>
              </a:ext>
            </a:extLst>
          </p:cNvPr>
          <p:cNvGraphicFramePr>
            <a:graphicFrameLocks noGrp="1"/>
          </p:cNvGraphicFramePr>
          <p:nvPr>
            <p:extLst>
              <p:ext uri="{D42A27DB-BD31-4B8C-83A1-F6EECF244321}">
                <p14:modId xmlns:p14="http://schemas.microsoft.com/office/powerpoint/2010/main" val="1593215753"/>
              </p:ext>
            </p:extLst>
          </p:nvPr>
        </p:nvGraphicFramePr>
        <p:xfrm>
          <a:off x="1636892" y="323661"/>
          <a:ext cx="3466172" cy="1098438"/>
        </p:xfrm>
        <a:graphic>
          <a:graphicData uri="http://schemas.openxmlformats.org/drawingml/2006/table">
            <a:tbl>
              <a:tblPr/>
              <a:tblGrid>
                <a:gridCol w="2768499">
                  <a:extLst>
                    <a:ext uri="{9D8B030D-6E8A-4147-A177-3AD203B41FA5}">
                      <a16:colId xmlns:a16="http://schemas.microsoft.com/office/drawing/2014/main" xmlns="" val="3533282650"/>
                    </a:ext>
                  </a:extLst>
                </a:gridCol>
                <a:gridCol w="447984">
                  <a:extLst>
                    <a:ext uri="{9D8B030D-6E8A-4147-A177-3AD203B41FA5}">
                      <a16:colId xmlns:a16="http://schemas.microsoft.com/office/drawing/2014/main" xmlns="" val="2774534586"/>
                    </a:ext>
                  </a:extLst>
                </a:gridCol>
                <a:gridCol w="249689">
                  <a:extLst>
                    <a:ext uri="{9D8B030D-6E8A-4147-A177-3AD203B41FA5}">
                      <a16:colId xmlns:a16="http://schemas.microsoft.com/office/drawing/2014/main" xmlns="" val="618233711"/>
                    </a:ext>
                  </a:extLst>
                </a:gridCol>
              </a:tblGrid>
              <a:tr h="0">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Imaging Neutral Particle Analyzer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rowSpan="6">
                  <a:txBody>
                    <a:bodyPr/>
                    <a:lstStyle/>
                    <a:p>
                      <a:pPr marL="6350" indent="0" algn="ctr" defTabSz="914400" rtl="0" eaLnBrk="1" fontAlgn="ctr" latinLnBrk="0" hangingPunct="1">
                        <a:tabLst/>
                      </a:pPr>
                      <a:r>
                        <a:rPr lang="x-none"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9</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xmlns="" val="195059139"/>
                  </a:ext>
                </a:extLst>
              </a:tr>
              <a:tr h="157673">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Fast-Ion Deuterium alpha (FIDA)</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lang="it-IT"/>
                    </a:p>
                  </a:txBody>
                  <a:tcPr/>
                </a:tc>
                <a:extLst>
                  <a:ext uri="{0D108BD9-81ED-4DB2-BD59-A6C34878D82A}">
                    <a16:rowId xmlns:a16="http://schemas.microsoft.com/office/drawing/2014/main" xmlns="" val="314669125"/>
                  </a:ext>
                </a:extLst>
              </a:tr>
              <a:tr h="157673">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IR Camera</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dirty="0"/>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xmlns="" val="2951043051"/>
                  </a:ext>
                </a:extLst>
              </a:tr>
              <a:tr h="157673">
                <a:tc>
                  <a:txBody>
                    <a:bodyPr/>
                    <a:lstStyle/>
                    <a:p>
                      <a:pPr marL="108000" algn="l" fontAlgn="ct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Cherenkov Probe</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lang="it-IT"/>
                    </a:p>
                  </a:txBody>
                  <a:tcPr/>
                </a:tc>
                <a:extLst>
                  <a:ext uri="{0D108BD9-81ED-4DB2-BD59-A6C34878D82A}">
                    <a16:rowId xmlns:a16="http://schemas.microsoft.com/office/drawing/2014/main" xmlns="" val="1444140390"/>
                  </a:ext>
                </a:extLst>
              </a:tr>
              <a:tr h="157673">
                <a:tc>
                  <a:txBody>
                    <a:bodyPr/>
                    <a:lstStyle/>
                    <a:p>
                      <a:pPr marL="108000" marR="0" lvl="0" indent="0" algn="l" defTabSz="914400" rtl="0" eaLnBrk="1" fontAlgn="ctr" latinLnBrk="0" hangingPunct="1">
                        <a:lnSpc>
                          <a:spcPct val="100000"/>
                        </a:lnSpc>
                        <a:spcBef>
                          <a:spcPts val="0"/>
                        </a:spcBef>
                        <a:spcAft>
                          <a:spcPts val="0"/>
                        </a:spcAft>
                        <a:buClrTx/>
                        <a:buSzTx/>
                        <a:buFontTx/>
                        <a:buNone/>
                        <a:tabLst/>
                        <a:defRPr/>
                      </a:pP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Charge Exchange (CXRS)</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endParaRPr lang="it-IT"/>
                    </a:p>
                  </a:txBody>
                  <a:tcPr/>
                </a:tc>
                <a:extLst>
                  <a:ext uri="{0D108BD9-81ED-4DB2-BD59-A6C34878D82A}">
                    <a16:rowId xmlns:a16="http://schemas.microsoft.com/office/drawing/2014/main" xmlns="" val="4232467065"/>
                  </a:ext>
                </a:extLst>
              </a:tr>
              <a:tr h="157673">
                <a:tc>
                  <a:txBody>
                    <a:bodyPr/>
                    <a:lstStyle/>
                    <a:p>
                      <a:pPr marL="108000" algn="l" fontAlgn="ctr"/>
                      <a:r>
                        <a:rPr lang="en-GB" sz="1000" b="0" i="0"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Electron Cyclotron Emission Turbulence Coherent</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FF0000"/>
                          </a:solidFill>
                          <a:effectLst/>
                          <a:latin typeface="Segoe UI Historic" panose="020B0502040204020203" pitchFamily="34" charset="0"/>
                          <a:ea typeface="Segoe UI Historic" panose="020B0502040204020203" pitchFamily="34" charset="0"/>
                          <a:cs typeface="Segoe UI Historic" panose="020B0502040204020203" pitchFamily="34" charset="0"/>
                        </a:rPr>
                        <a:t>P3</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vMerge="1">
                  <a:txBody>
                    <a:bodyPr/>
                    <a:lstStyle/>
                    <a:p>
                      <a:pPr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358120361"/>
                  </a:ext>
                </a:extLst>
              </a:tr>
            </a:tbl>
          </a:graphicData>
        </a:graphic>
      </p:graphicFrame>
      <p:cxnSp>
        <p:nvCxnSpPr>
          <p:cNvPr id="154" name="Straight Arrow Connector 153">
            <a:extLst>
              <a:ext uri="{FF2B5EF4-FFF2-40B4-BE49-F238E27FC236}">
                <a16:creationId xmlns:a16="http://schemas.microsoft.com/office/drawing/2014/main" xmlns="" id="{BA628C31-DB85-F2F8-52D2-6E7FBFC25AAA}"/>
              </a:ext>
            </a:extLst>
          </p:cNvPr>
          <p:cNvCxnSpPr>
            <a:cxnSpLocks/>
            <a:stCxn id="98" idx="3"/>
          </p:cNvCxnSpPr>
          <p:nvPr/>
        </p:nvCxnSpPr>
        <p:spPr>
          <a:xfrm flipV="1">
            <a:off x="3461200" y="1605538"/>
            <a:ext cx="1167160" cy="66792"/>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xmlns="" id="{0B8D06D0-4823-D1DB-9192-37494E3E203A}"/>
              </a:ext>
            </a:extLst>
          </p:cNvPr>
          <p:cNvCxnSpPr>
            <a:cxnSpLocks/>
            <a:stCxn id="90" idx="1"/>
          </p:cNvCxnSpPr>
          <p:nvPr/>
        </p:nvCxnSpPr>
        <p:spPr>
          <a:xfrm flipH="1" flipV="1">
            <a:off x="6258743" y="2361419"/>
            <a:ext cx="452467" cy="45515"/>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xmlns="" id="{FA110A03-0C66-E4CA-7E9A-5EC538887A51}"/>
              </a:ext>
            </a:extLst>
          </p:cNvPr>
          <p:cNvCxnSpPr>
            <a:cxnSpLocks/>
            <a:stCxn id="88" idx="1"/>
          </p:cNvCxnSpPr>
          <p:nvPr/>
        </p:nvCxnSpPr>
        <p:spPr>
          <a:xfrm flipH="1" flipV="1">
            <a:off x="6159440" y="2818738"/>
            <a:ext cx="608520" cy="514813"/>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xmlns="" id="{4DAA5CED-1A90-7535-8CED-9813EFDCEAD1}"/>
              </a:ext>
            </a:extLst>
          </p:cNvPr>
          <p:cNvCxnSpPr>
            <a:cxnSpLocks/>
            <a:stCxn id="76" idx="1"/>
            <a:endCxn id="43" idx="5"/>
          </p:cNvCxnSpPr>
          <p:nvPr/>
        </p:nvCxnSpPr>
        <p:spPr>
          <a:xfrm flipH="1" flipV="1">
            <a:off x="5865686" y="3433892"/>
            <a:ext cx="1185978" cy="1258434"/>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Straight Arrow Connector 139">
            <a:extLst>
              <a:ext uri="{FF2B5EF4-FFF2-40B4-BE49-F238E27FC236}">
                <a16:creationId xmlns:a16="http://schemas.microsoft.com/office/drawing/2014/main" xmlns="" id="{8F7F758C-BF22-12ED-722E-ECDFB8639D71}"/>
              </a:ext>
            </a:extLst>
          </p:cNvPr>
          <p:cNvCxnSpPr>
            <a:cxnSpLocks/>
            <a:stCxn id="24" idx="3"/>
          </p:cNvCxnSpPr>
          <p:nvPr/>
        </p:nvCxnSpPr>
        <p:spPr>
          <a:xfrm flipV="1">
            <a:off x="3059744" y="2513129"/>
            <a:ext cx="968519" cy="732539"/>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xmlns="" id="{1D0ECBF1-2853-B55D-410C-5FFAA99FE892}"/>
              </a:ext>
            </a:extLst>
          </p:cNvPr>
          <p:cNvCxnSpPr>
            <a:cxnSpLocks/>
            <a:stCxn id="108" idx="3"/>
            <a:endCxn id="46" idx="7"/>
          </p:cNvCxnSpPr>
          <p:nvPr/>
        </p:nvCxnSpPr>
        <p:spPr>
          <a:xfrm flipV="1">
            <a:off x="3067746" y="2988327"/>
            <a:ext cx="927503" cy="791923"/>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7" name="Straight Arrow Connector 136">
            <a:extLst>
              <a:ext uri="{FF2B5EF4-FFF2-40B4-BE49-F238E27FC236}">
                <a16:creationId xmlns:a16="http://schemas.microsoft.com/office/drawing/2014/main" xmlns="" id="{F76BCC71-0708-15BE-C845-317A75F1487D}"/>
              </a:ext>
            </a:extLst>
          </p:cNvPr>
          <p:cNvCxnSpPr>
            <a:cxnSpLocks/>
            <a:stCxn id="81" idx="3"/>
          </p:cNvCxnSpPr>
          <p:nvPr/>
        </p:nvCxnSpPr>
        <p:spPr>
          <a:xfrm flipV="1">
            <a:off x="3069440" y="2734091"/>
            <a:ext cx="958823" cy="769648"/>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2D809A60-6550-BFB8-485D-F45905CE3311}"/>
              </a:ext>
            </a:extLst>
          </p:cNvPr>
          <p:cNvCxnSpPr>
            <a:cxnSpLocks/>
            <a:stCxn id="96" idx="3"/>
          </p:cNvCxnSpPr>
          <p:nvPr/>
        </p:nvCxnSpPr>
        <p:spPr>
          <a:xfrm>
            <a:off x="5103064" y="872880"/>
            <a:ext cx="193949" cy="665710"/>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5" name="Rectangle 94">
            <a:extLst>
              <a:ext uri="{FF2B5EF4-FFF2-40B4-BE49-F238E27FC236}">
                <a16:creationId xmlns:a16="http://schemas.microsoft.com/office/drawing/2014/main" xmlns="" id="{2E719B5A-3280-2A81-64A5-437AB353BBA6}"/>
              </a:ext>
            </a:extLst>
          </p:cNvPr>
          <p:cNvSpPr/>
          <p:nvPr/>
        </p:nvSpPr>
        <p:spPr>
          <a:xfrm>
            <a:off x="93095" y="11193"/>
            <a:ext cx="9026236" cy="338554"/>
          </a:xfrm>
          <a:prstGeom prst="rect">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marL="0" indent="0" algn="ctr">
              <a:buNone/>
            </a:pPr>
            <a:r>
              <a:rPr lang="it-IT" sz="1600" b="1" i="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DTT PHASE 2 </a:t>
            </a:r>
            <a:r>
              <a:rPr lang="it-IT" sz="1600" b="1" i="1" dirty="0" err="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Diagnostic</a:t>
            </a:r>
            <a:r>
              <a:rPr lang="it-IT" sz="1600" b="1" i="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it-IT" sz="1600" b="1" i="1" dirty="0" err="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Equipment</a:t>
            </a:r>
            <a:r>
              <a:rPr lang="it-IT" sz="1600" b="1" i="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 </a:t>
            </a:r>
            <a:r>
              <a:rPr lang="it-IT" sz="1600" b="1" i="1" dirty="0" err="1">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rPr>
              <a:t>Allocation</a:t>
            </a:r>
            <a:endParaRPr lang="en-GB" sz="1600" b="1" dirty="0">
              <a:solidFill>
                <a:schemeClr val="bg1"/>
              </a:solidFill>
              <a:latin typeface="Segoe UI Historic" panose="020B0502040204020203" pitchFamily="34" charset="0"/>
              <a:ea typeface="Segoe UI Historic" panose="020B0502040204020203" pitchFamily="34" charset="0"/>
              <a:cs typeface="Segoe UI Historic" panose="020B0502040204020203" pitchFamily="34" charset="0"/>
              <a:sym typeface="Wingdings" pitchFamily="2" charset="2"/>
            </a:endParaRPr>
          </a:p>
        </p:txBody>
      </p:sp>
      <p:graphicFrame>
        <p:nvGraphicFramePr>
          <p:cNvPr id="8" name="Table 7">
            <a:extLst>
              <a:ext uri="{FF2B5EF4-FFF2-40B4-BE49-F238E27FC236}">
                <a16:creationId xmlns:a16="http://schemas.microsoft.com/office/drawing/2014/main" xmlns="" id="{6F6FCE70-8965-346D-E2F8-009FC7F9D1F4}"/>
              </a:ext>
            </a:extLst>
          </p:cNvPr>
          <p:cNvGraphicFramePr>
            <a:graphicFrameLocks noGrp="1"/>
          </p:cNvGraphicFramePr>
          <p:nvPr>
            <p:extLst>
              <p:ext uri="{D42A27DB-BD31-4B8C-83A1-F6EECF244321}">
                <p14:modId xmlns:p14="http://schemas.microsoft.com/office/powerpoint/2010/main" val="627509437"/>
              </p:ext>
            </p:extLst>
          </p:nvPr>
        </p:nvGraphicFramePr>
        <p:xfrm>
          <a:off x="67205" y="2602442"/>
          <a:ext cx="3024465" cy="228697"/>
        </p:xfrm>
        <a:graphic>
          <a:graphicData uri="http://schemas.openxmlformats.org/drawingml/2006/table">
            <a:tbl>
              <a:tblPr/>
              <a:tblGrid>
                <a:gridCol w="2048314">
                  <a:extLst>
                    <a:ext uri="{9D8B030D-6E8A-4147-A177-3AD203B41FA5}">
                      <a16:colId xmlns:a16="http://schemas.microsoft.com/office/drawing/2014/main" xmlns="" val="3204497502"/>
                    </a:ext>
                  </a:extLst>
                </a:gridCol>
                <a:gridCol w="576737">
                  <a:extLst>
                    <a:ext uri="{9D8B030D-6E8A-4147-A177-3AD203B41FA5}">
                      <a16:colId xmlns:a16="http://schemas.microsoft.com/office/drawing/2014/main" xmlns="" val="990434805"/>
                    </a:ext>
                  </a:extLst>
                </a:gridCol>
                <a:gridCol w="399414">
                  <a:extLst>
                    <a:ext uri="{9D8B030D-6E8A-4147-A177-3AD203B41FA5}">
                      <a16:colId xmlns:a16="http://schemas.microsoft.com/office/drawing/2014/main" xmlns="" val="52951944"/>
                    </a:ext>
                  </a:extLst>
                </a:gridCol>
              </a:tblGrid>
              <a:tr h="228697">
                <a:tc>
                  <a:txBody>
                    <a:bodyPr/>
                    <a:lstStyle/>
                    <a:p>
                      <a:pPr marL="108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IR Camera</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P1</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6350" indent="0" algn="ctr" defTabSz="914400" rtl="0" eaLnBrk="1" fontAlgn="ctr" latinLnBrk="0" hangingPunct="1">
                        <a:tabLst/>
                      </a:pPr>
                      <a:r>
                        <a:rPr lang="x-none"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12</a:t>
                      </a:r>
                    </a:p>
                  </a:txBody>
                  <a:tcPr marL="5273" marR="5273" marT="5273"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xmlns="" val="1162469053"/>
                  </a:ext>
                </a:extLst>
              </a:tr>
            </a:tbl>
          </a:graphicData>
        </a:graphic>
      </p:graphicFrame>
      <p:cxnSp>
        <p:nvCxnSpPr>
          <p:cNvPr id="68" name="Straight Arrow Connector 67">
            <a:extLst>
              <a:ext uri="{FF2B5EF4-FFF2-40B4-BE49-F238E27FC236}">
                <a16:creationId xmlns:a16="http://schemas.microsoft.com/office/drawing/2014/main" xmlns="" id="{95E2270E-F0F5-BBC9-9E56-6A6263B9CDE3}"/>
              </a:ext>
            </a:extLst>
          </p:cNvPr>
          <p:cNvCxnSpPr>
            <a:cxnSpLocks/>
            <a:stCxn id="8" idx="3"/>
          </p:cNvCxnSpPr>
          <p:nvPr/>
        </p:nvCxnSpPr>
        <p:spPr>
          <a:xfrm flipV="1">
            <a:off x="3091670" y="2026406"/>
            <a:ext cx="1083078" cy="690384"/>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graphicFrame>
        <p:nvGraphicFramePr>
          <p:cNvPr id="94" name="Table 93">
            <a:extLst>
              <a:ext uri="{FF2B5EF4-FFF2-40B4-BE49-F238E27FC236}">
                <a16:creationId xmlns:a16="http://schemas.microsoft.com/office/drawing/2014/main" xmlns="" id="{F2D3F576-B0BA-C054-25C4-E1809647ABC0}"/>
              </a:ext>
            </a:extLst>
          </p:cNvPr>
          <p:cNvGraphicFramePr>
            <a:graphicFrameLocks noGrp="1"/>
          </p:cNvGraphicFramePr>
          <p:nvPr>
            <p:extLst>
              <p:ext uri="{D42A27DB-BD31-4B8C-83A1-F6EECF244321}">
                <p14:modId xmlns:p14="http://schemas.microsoft.com/office/powerpoint/2010/main" val="2755776438"/>
              </p:ext>
            </p:extLst>
          </p:nvPr>
        </p:nvGraphicFramePr>
        <p:xfrm>
          <a:off x="5565863" y="411975"/>
          <a:ext cx="1784290" cy="985637"/>
        </p:xfrm>
        <a:graphic>
          <a:graphicData uri="http://schemas.openxmlformats.org/drawingml/2006/table">
            <a:tbl>
              <a:tblPr/>
              <a:tblGrid>
                <a:gridCol w="1508705">
                  <a:extLst>
                    <a:ext uri="{9D8B030D-6E8A-4147-A177-3AD203B41FA5}">
                      <a16:colId xmlns:a16="http://schemas.microsoft.com/office/drawing/2014/main" xmlns="" val="897766930"/>
                    </a:ext>
                  </a:extLst>
                </a:gridCol>
                <a:gridCol w="275585">
                  <a:extLst>
                    <a:ext uri="{9D8B030D-6E8A-4147-A177-3AD203B41FA5}">
                      <a16:colId xmlns:a16="http://schemas.microsoft.com/office/drawing/2014/main" xmlns="" val="2291226232"/>
                    </a:ext>
                  </a:extLst>
                </a:gridCol>
              </a:tblGrid>
              <a:tr h="225188">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Charge Exchange (CXRS)</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658477035"/>
                  </a:ext>
                </a:extLst>
              </a:tr>
              <a:tr h="225188">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Beam Emission Spectroscopy</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P2</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3857748780"/>
                  </a:ext>
                </a:extLst>
              </a:tr>
              <a:tr h="225188">
                <a:tc>
                  <a:txBody>
                    <a:bodyPr/>
                    <a:lstStyle/>
                    <a:p>
                      <a:pPr marL="72000" algn="l" fontAlgn="ctr"/>
                      <a:r>
                        <a:rPr lang="en-GB" sz="10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Interferometer Divertor</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P4</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3591079676"/>
                  </a:ext>
                </a:extLst>
              </a:tr>
              <a:tr h="225188">
                <a:tc gridSpan="2">
                  <a:txBody>
                    <a:bodyPr/>
                    <a:lstStyle/>
                    <a:p>
                      <a:pPr marL="6350" marR="0" lvl="0" indent="0" algn="ctr" defTabSz="914400" rtl="0" eaLnBrk="1" fontAlgn="ctr" latinLnBrk="0" hangingPunct="1">
                        <a:lnSpc>
                          <a:spcPct val="100000"/>
                        </a:lnSpc>
                        <a:spcBef>
                          <a:spcPts val="0"/>
                        </a:spcBef>
                        <a:spcAft>
                          <a:spcPts val="0"/>
                        </a:spcAft>
                        <a:buClrTx/>
                        <a:buSzTx/>
                        <a:buFontTx/>
                        <a:buNone/>
                        <a:tabLst/>
                        <a:defRPr/>
                      </a:pPr>
                      <a:r>
                        <a:rPr lang="it-IT" sz="1000" b="1" i="1" u="none" strike="noStrike" kern="1200" dirty="0">
                          <a:solidFill>
                            <a:schemeClr val="bg1"/>
                          </a:solidFill>
                          <a:effectLst/>
                          <a:latin typeface="Segoe UI Historic" panose="020B0502040204020203" pitchFamily="34" charset="0"/>
                          <a:ea typeface="Segoe UI Historic" panose="020B0502040204020203" pitchFamily="34" charset="0"/>
                          <a:cs typeface="Segoe UI Historic" panose="020B0502040204020203" pitchFamily="34" charset="0"/>
                        </a:rPr>
                        <a:t>Sector 8</a:t>
                      </a: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75000"/>
                      </a:schemeClr>
                    </a:solidFill>
                  </a:tcPr>
                </a:tc>
                <a:tc hMerge="1">
                  <a:txBody>
                    <a:bodyPr/>
                    <a:lstStyle/>
                    <a:p>
                      <a:pPr algn="ctr" fontAlgn="ctr"/>
                      <a:endParaRPr lang="x-none" sz="1000" b="1" i="1"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txBody>
                  <a:tcPr marL="5273" marR="5273" marT="527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xmlns="" val="1386011441"/>
                  </a:ext>
                </a:extLst>
              </a:tr>
            </a:tbl>
          </a:graphicData>
        </a:graphic>
      </p:graphicFrame>
      <p:cxnSp>
        <p:nvCxnSpPr>
          <p:cNvPr id="119" name="Straight Arrow Connector 118">
            <a:extLst>
              <a:ext uri="{FF2B5EF4-FFF2-40B4-BE49-F238E27FC236}">
                <a16:creationId xmlns:a16="http://schemas.microsoft.com/office/drawing/2014/main" xmlns="" id="{51AF901A-DD17-51EC-1828-C9813FE8079E}"/>
              </a:ext>
            </a:extLst>
          </p:cNvPr>
          <p:cNvCxnSpPr>
            <a:cxnSpLocks/>
            <a:stCxn id="94" idx="2"/>
          </p:cNvCxnSpPr>
          <p:nvPr/>
        </p:nvCxnSpPr>
        <p:spPr>
          <a:xfrm flipH="1">
            <a:off x="5721249" y="1397612"/>
            <a:ext cx="736759" cy="300285"/>
          </a:xfrm>
          <a:prstGeom prst="straightConnector1">
            <a:avLst/>
          </a:prstGeom>
          <a:ln w="38100">
            <a:solidFill>
              <a:schemeClr val="bg1"/>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AutoShape 2" descr="https://euc-powerpoint.officeapps.live.com/pods/GetClipboardImage.ashx?Id=dd9bf68b-a43e-4688-a49e-8aad5cc8539d&amp;DC=GEU6&amp;pkey=c9da920e-4b06-4847-bd99-9cc7a3ccd7dd&amp;wdwaccluster=GEU6"/>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Rettangolo 8"/>
          <p:cNvSpPr/>
          <p:nvPr/>
        </p:nvSpPr>
        <p:spPr>
          <a:xfrm>
            <a:off x="10382" y="4961599"/>
            <a:ext cx="7041282" cy="246221"/>
          </a:xfrm>
          <a:prstGeom prst="rect">
            <a:avLst/>
          </a:prstGeom>
          <a:solidFill>
            <a:schemeClr val="bg1"/>
          </a:solidFill>
        </p:spPr>
        <p:txBody>
          <a:bodyPr wrap="square">
            <a:spAutoFit/>
          </a:bodyPr>
          <a:lstStyle/>
          <a:p>
            <a:pPr lvl="0"/>
            <a:r>
              <a:rPr lang="it-IT" sz="1000" dirty="0">
                <a:solidFill>
                  <a:srgbClr val="70AD47"/>
                </a:solidFill>
              </a:rPr>
              <a:t>Marco Ciotti- KFE-ENEA Meeting- 28-11-2024</a:t>
            </a:r>
          </a:p>
        </p:txBody>
      </p:sp>
    </p:spTree>
    <p:extLst>
      <p:ext uri="{BB962C8B-B14F-4D97-AF65-F5344CB8AC3E}">
        <p14:creationId xmlns:p14="http://schemas.microsoft.com/office/powerpoint/2010/main" val="2950670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259182-7635-9372-742D-D379B31A3385}"/>
              </a:ext>
            </a:extLst>
          </p:cNvPr>
          <p:cNvSpPr>
            <a:spLocks noGrp="1"/>
          </p:cNvSpPr>
          <p:nvPr>
            <p:ph type="title"/>
          </p:nvPr>
        </p:nvSpPr>
        <p:spPr>
          <a:xfrm>
            <a:off x="-1" y="29915"/>
            <a:ext cx="9144001" cy="456744"/>
          </a:xfrm>
          <a:solidFill>
            <a:schemeClr val="accent1">
              <a:lumMod val="75000"/>
            </a:schemeClr>
          </a:solidFill>
        </p:spPr>
        <p:txBody>
          <a:bodyPr>
            <a:noAutofit/>
          </a:bodyPr>
          <a:lstStyle/>
          <a:p>
            <a:r>
              <a:rPr lang="en-GB" sz="2400" dirty="0">
                <a:solidFill>
                  <a:schemeClr val="bg1"/>
                </a:solidFill>
              </a:rPr>
              <a:t>First Wall Inner and Outer: instrumentation and cables routing</a:t>
            </a:r>
          </a:p>
        </p:txBody>
      </p:sp>
      <p:sp>
        <p:nvSpPr>
          <p:cNvPr id="3" name="Slide Number Placeholder 2">
            <a:extLst>
              <a:ext uri="{FF2B5EF4-FFF2-40B4-BE49-F238E27FC236}">
                <a16:creationId xmlns:a16="http://schemas.microsoft.com/office/drawing/2014/main" xmlns="" id="{A606EEAE-F185-2B9E-38D1-C7A27D47EFB1}"/>
              </a:ext>
            </a:extLst>
          </p:cNvPr>
          <p:cNvSpPr>
            <a:spLocks noGrp="1"/>
          </p:cNvSpPr>
          <p:nvPr>
            <p:ph type="sldNum" sz="quarter" idx="4294967295"/>
          </p:nvPr>
        </p:nvSpPr>
        <p:spPr>
          <a:xfrm>
            <a:off x="6850147" y="4872468"/>
            <a:ext cx="2057400" cy="273844"/>
          </a:xfrm>
        </p:spPr>
        <p:txBody>
          <a:bodyPr/>
          <a:lstStyle/>
          <a:p>
            <a:fld id="{BA013763-FF4F-6447-94CE-4F6DA003092A}" type="slidenum">
              <a:rPr lang="it-IT" smtClean="0"/>
              <a:pPr/>
              <a:t>9</a:t>
            </a:fld>
            <a:endParaRPr lang="it-IT" dirty="0"/>
          </a:p>
        </p:txBody>
      </p:sp>
      <p:pic>
        <p:nvPicPr>
          <p:cNvPr id="5" name="Picture 4" descr="A black and gold rectangular object&#10;&#10;Description automatically generated">
            <a:extLst>
              <a:ext uri="{FF2B5EF4-FFF2-40B4-BE49-F238E27FC236}">
                <a16:creationId xmlns:a16="http://schemas.microsoft.com/office/drawing/2014/main" xmlns="" id="{2A4CA654-0E57-5965-620F-9DF87D2EBC89}"/>
              </a:ext>
            </a:extLst>
          </p:cNvPr>
          <p:cNvPicPr>
            <a:picLocks noChangeAspect="1"/>
          </p:cNvPicPr>
          <p:nvPr/>
        </p:nvPicPr>
        <p:blipFill rotWithShape="1">
          <a:blip r:embed="rId3"/>
          <a:srcRect l="38431" t="4203" r="40559" b="2695"/>
          <a:stretch/>
        </p:blipFill>
        <p:spPr>
          <a:xfrm>
            <a:off x="304800" y="606519"/>
            <a:ext cx="1299410" cy="4457611"/>
          </a:xfrm>
          <a:prstGeom prst="rect">
            <a:avLst/>
          </a:prstGeom>
        </p:spPr>
      </p:pic>
      <p:pic>
        <p:nvPicPr>
          <p:cNvPr id="6" name="Picture 5" descr="A white round object with brown and brown details&#10;&#10;Description automatically generated with medium confidence">
            <a:extLst>
              <a:ext uri="{FF2B5EF4-FFF2-40B4-BE49-F238E27FC236}">
                <a16:creationId xmlns:a16="http://schemas.microsoft.com/office/drawing/2014/main" xmlns="" id="{194F8654-A50F-D36C-21EE-4C8DEF9F7F3B}"/>
              </a:ext>
            </a:extLst>
          </p:cNvPr>
          <p:cNvPicPr>
            <a:picLocks noChangeAspect="1"/>
          </p:cNvPicPr>
          <p:nvPr/>
        </p:nvPicPr>
        <p:blipFill rotWithShape="1">
          <a:blip r:embed="rId4"/>
          <a:srcRect l="28439" r="16011" b="21832"/>
          <a:stretch/>
        </p:blipFill>
        <p:spPr>
          <a:xfrm>
            <a:off x="4563979" y="436496"/>
            <a:ext cx="4556098" cy="2731448"/>
          </a:xfrm>
          <a:prstGeom prst="rect">
            <a:avLst/>
          </a:prstGeom>
        </p:spPr>
      </p:pic>
      <p:pic>
        <p:nvPicPr>
          <p:cNvPr id="8" name="Picture 7" descr="A close-up of a structure&#10;&#10;Description automatically generated">
            <a:extLst>
              <a:ext uri="{FF2B5EF4-FFF2-40B4-BE49-F238E27FC236}">
                <a16:creationId xmlns:a16="http://schemas.microsoft.com/office/drawing/2014/main" xmlns="" id="{765B88D8-A4B2-19FA-508B-08FE742CA8B8}"/>
              </a:ext>
            </a:extLst>
          </p:cNvPr>
          <p:cNvPicPr>
            <a:picLocks noChangeAspect="1"/>
          </p:cNvPicPr>
          <p:nvPr/>
        </p:nvPicPr>
        <p:blipFill rotWithShape="1">
          <a:blip r:embed="rId5"/>
          <a:srcRect l="24041" r="23683"/>
          <a:stretch/>
        </p:blipFill>
        <p:spPr>
          <a:xfrm>
            <a:off x="1724526" y="1802220"/>
            <a:ext cx="4063117" cy="3311366"/>
          </a:xfrm>
          <a:prstGeom prst="rect">
            <a:avLst/>
          </a:prstGeom>
        </p:spPr>
      </p:pic>
      <p:sp>
        <p:nvSpPr>
          <p:cNvPr id="4" name="Rectangle 3">
            <a:extLst>
              <a:ext uri="{FF2B5EF4-FFF2-40B4-BE49-F238E27FC236}">
                <a16:creationId xmlns:a16="http://schemas.microsoft.com/office/drawing/2014/main" xmlns="" id="{4B27CD64-1233-F7FB-FEBF-EFB519E47706}"/>
              </a:ext>
            </a:extLst>
          </p:cNvPr>
          <p:cNvSpPr/>
          <p:nvPr/>
        </p:nvSpPr>
        <p:spPr>
          <a:xfrm>
            <a:off x="1530759" y="933280"/>
            <a:ext cx="3045180" cy="523220"/>
          </a:xfrm>
          <a:prstGeom prst="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0" i="0" u="none" strike="noStrike" dirty="0">
                <a:solidFill>
                  <a:srgbClr val="000000"/>
                </a:solidFill>
                <a:effectLst/>
                <a:latin typeface="Century Gothic" panose="020B0502020202020204" pitchFamily="34" charset="0"/>
              </a:rPr>
              <a:t>Part. Rogowski &amp; Current Shunt (</a:t>
            </a:r>
            <a:r>
              <a:rPr lang="en-GB" sz="1400" b="1" i="1" u="none" strike="noStrike" dirty="0">
                <a:solidFill>
                  <a:srgbClr val="FF0000"/>
                </a:solidFill>
                <a:effectLst/>
                <a:latin typeface="Century Gothic" panose="020B0502020202020204" pitchFamily="34" charset="0"/>
              </a:rPr>
              <a:t>Active</a:t>
            </a:r>
            <a:r>
              <a:rPr lang="en-GB" sz="1400" b="0" i="0" u="none" strike="noStrike" dirty="0">
                <a:solidFill>
                  <a:srgbClr val="000000"/>
                </a:solidFill>
                <a:effectLst/>
                <a:latin typeface="Century Gothic" panose="020B0502020202020204" pitchFamily="34" charset="0"/>
              </a:rPr>
              <a:t>) – </a:t>
            </a:r>
            <a:r>
              <a:rPr lang="en-GB" sz="1400" b="1" i="1" u="none" strike="noStrike" dirty="0">
                <a:solidFill>
                  <a:srgbClr val="FF0000"/>
                </a:solidFill>
                <a:effectLst/>
                <a:latin typeface="Century Gothic" panose="020B0502020202020204" pitchFamily="34" charset="0"/>
              </a:rPr>
              <a:t>FW locking brackets</a:t>
            </a:r>
          </a:p>
        </p:txBody>
      </p:sp>
      <p:cxnSp>
        <p:nvCxnSpPr>
          <p:cNvPr id="9" name="Straight Arrow Connector 8">
            <a:extLst>
              <a:ext uri="{FF2B5EF4-FFF2-40B4-BE49-F238E27FC236}">
                <a16:creationId xmlns:a16="http://schemas.microsoft.com/office/drawing/2014/main" xmlns="" id="{A3726FB3-C7BB-C46A-76E8-FD5A949DF63B}"/>
              </a:ext>
            </a:extLst>
          </p:cNvPr>
          <p:cNvCxnSpPr>
            <a:cxnSpLocks/>
            <a:stCxn id="4" idx="2"/>
            <a:endCxn id="44" idx="6"/>
          </p:cNvCxnSpPr>
          <p:nvPr/>
        </p:nvCxnSpPr>
        <p:spPr>
          <a:xfrm flipH="1">
            <a:off x="1547947" y="1456500"/>
            <a:ext cx="1505402" cy="3419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23D6B0B4-0C8B-2B19-CF49-7A1672809081}"/>
              </a:ext>
            </a:extLst>
          </p:cNvPr>
          <p:cNvCxnSpPr>
            <a:cxnSpLocks/>
            <a:stCxn id="4" idx="2"/>
            <a:endCxn id="45" idx="0"/>
          </p:cNvCxnSpPr>
          <p:nvPr/>
        </p:nvCxnSpPr>
        <p:spPr>
          <a:xfrm>
            <a:off x="3053349" y="1456500"/>
            <a:ext cx="161098" cy="6446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A8DC8F47-7F2A-822B-5955-BF0579B861B7}"/>
              </a:ext>
            </a:extLst>
          </p:cNvPr>
          <p:cNvCxnSpPr>
            <a:cxnSpLocks/>
            <a:stCxn id="4" idx="2"/>
            <a:endCxn id="46" idx="0"/>
          </p:cNvCxnSpPr>
          <p:nvPr/>
        </p:nvCxnSpPr>
        <p:spPr>
          <a:xfrm flipH="1">
            <a:off x="2188302" y="1456500"/>
            <a:ext cx="865047" cy="12697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xmlns="" id="{E518A5F8-E49D-859E-22A0-8E9CB3181A32}"/>
              </a:ext>
            </a:extLst>
          </p:cNvPr>
          <p:cNvSpPr/>
          <p:nvPr/>
        </p:nvSpPr>
        <p:spPr>
          <a:xfrm>
            <a:off x="4240591" y="4590366"/>
            <a:ext cx="4879486" cy="523220"/>
          </a:xfrm>
          <a:prstGeom prst="rect">
            <a:avLst/>
          </a:prstGeom>
          <a:solidFill>
            <a:schemeClr val="bg1"/>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0" i="0" u="none" strike="noStrike" dirty="0">
                <a:solidFill>
                  <a:srgbClr val="000000"/>
                </a:solidFill>
                <a:effectLst/>
                <a:latin typeface="Century Gothic" panose="020B0502020202020204" pitchFamily="34" charset="0"/>
              </a:rPr>
              <a:t>Langmuir Probes &amp; </a:t>
            </a:r>
            <a:r>
              <a:rPr lang="en-GB" sz="1400" b="0" i="0" u="none" strike="noStrike" dirty="0" smtClean="0">
                <a:solidFill>
                  <a:srgbClr val="000000"/>
                </a:solidFill>
                <a:effectLst/>
                <a:latin typeface="Century Gothic" panose="020B0502020202020204" pitchFamily="34" charset="0"/>
              </a:rPr>
              <a:t>Thermocouples </a:t>
            </a:r>
            <a:r>
              <a:rPr lang="en-GB" sz="1400" b="0" i="0" u="none" strike="noStrike" dirty="0">
                <a:solidFill>
                  <a:srgbClr val="000000"/>
                </a:solidFill>
                <a:effectLst/>
                <a:latin typeface="Century Gothic" panose="020B0502020202020204" pitchFamily="34" charset="0"/>
              </a:rPr>
              <a:t>- </a:t>
            </a:r>
            <a:r>
              <a:rPr lang="en-GB" sz="1400" b="1" dirty="0">
                <a:solidFill>
                  <a:srgbClr val="FF0000"/>
                </a:solidFill>
                <a:latin typeface="Century Gothic" panose="020B0502020202020204" pitchFamily="34" charset="0"/>
              </a:rPr>
              <a:t>(</a:t>
            </a:r>
            <a:r>
              <a:rPr lang="en-GB" sz="1400" b="1" i="1" u="none" strike="noStrike" dirty="0">
                <a:solidFill>
                  <a:srgbClr val="FF0000"/>
                </a:solidFill>
                <a:effectLst/>
                <a:latin typeface="Century Gothic" panose="020B0502020202020204" pitchFamily="34" charset="0"/>
              </a:rPr>
              <a:t>HFS FW Limiter Module)</a:t>
            </a:r>
          </a:p>
        </p:txBody>
      </p:sp>
      <p:cxnSp>
        <p:nvCxnSpPr>
          <p:cNvPr id="17" name="Straight Arrow Connector 16">
            <a:extLst>
              <a:ext uri="{FF2B5EF4-FFF2-40B4-BE49-F238E27FC236}">
                <a16:creationId xmlns:a16="http://schemas.microsoft.com/office/drawing/2014/main" xmlns="" id="{808D18C9-DFA7-8627-E4C2-47C3D9A87AB1}"/>
              </a:ext>
            </a:extLst>
          </p:cNvPr>
          <p:cNvCxnSpPr>
            <a:cxnSpLocks/>
            <a:stCxn id="16" idx="0"/>
            <a:endCxn id="48" idx="5"/>
          </p:cNvCxnSpPr>
          <p:nvPr/>
        </p:nvCxnSpPr>
        <p:spPr>
          <a:xfrm flipH="1" flipV="1">
            <a:off x="5420216" y="4290303"/>
            <a:ext cx="1260118" cy="300063"/>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AE9728C7-A95C-B69B-D64C-DA155F4DE3F9}"/>
              </a:ext>
            </a:extLst>
          </p:cNvPr>
          <p:cNvCxnSpPr>
            <a:cxnSpLocks/>
            <a:stCxn id="16" idx="0"/>
            <a:endCxn id="50" idx="4"/>
          </p:cNvCxnSpPr>
          <p:nvPr/>
        </p:nvCxnSpPr>
        <p:spPr>
          <a:xfrm flipV="1">
            <a:off x="6680334" y="2417271"/>
            <a:ext cx="67576" cy="2173095"/>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28889C0A-A06A-291B-BD40-A09E63243BF3}"/>
              </a:ext>
            </a:extLst>
          </p:cNvPr>
          <p:cNvCxnSpPr>
            <a:cxnSpLocks/>
            <a:stCxn id="16" idx="0"/>
            <a:endCxn id="47" idx="4"/>
          </p:cNvCxnSpPr>
          <p:nvPr/>
        </p:nvCxnSpPr>
        <p:spPr>
          <a:xfrm flipH="1" flipV="1">
            <a:off x="4710741" y="2734788"/>
            <a:ext cx="1969593" cy="1855578"/>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xmlns="" id="{D6B5EC22-F673-926C-F0D2-FF2BC96C63AE}"/>
              </a:ext>
            </a:extLst>
          </p:cNvPr>
          <p:cNvSpPr/>
          <p:nvPr/>
        </p:nvSpPr>
        <p:spPr>
          <a:xfrm>
            <a:off x="6952397" y="2566467"/>
            <a:ext cx="2124512" cy="954107"/>
          </a:xfrm>
          <a:prstGeom prst="rect">
            <a:avLst/>
          </a:prstGeom>
          <a:solidFill>
            <a:schemeClr val="bg1"/>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1400" b="0" i="1" u="none" strike="noStrike" dirty="0">
                <a:solidFill>
                  <a:schemeClr val="tx1"/>
                </a:solidFill>
                <a:effectLst/>
                <a:latin typeface="Century Gothic" panose="020B0502020202020204" pitchFamily="34" charset="0"/>
              </a:rPr>
              <a:t>Microbalance Redeposition Probe </a:t>
            </a:r>
            <a:r>
              <a:rPr lang="en-GB" sz="1400" b="0" i="0" u="none" strike="noStrike" dirty="0">
                <a:solidFill>
                  <a:srgbClr val="000000"/>
                </a:solidFill>
                <a:effectLst/>
                <a:latin typeface="Century Gothic" panose="020B0502020202020204" pitchFamily="34" charset="0"/>
              </a:rPr>
              <a:t>(</a:t>
            </a:r>
            <a:r>
              <a:rPr lang="en-GB" sz="1400" b="1" i="1" u="none" strike="noStrike" dirty="0">
                <a:solidFill>
                  <a:srgbClr val="FF0000"/>
                </a:solidFill>
                <a:effectLst/>
                <a:latin typeface="Century Gothic" panose="020B0502020202020204" pitchFamily="34" charset="0"/>
              </a:rPr>
              <a:t>Active</a:t>
            </a:r>
            <a:r>
              <a:rPr lang="en-GB" sz="1400" b="0" i="0" u="none" strike="noStrike" dirty="0">
                <a:solidFill>
                  <a:srgbClr val="000000"/>
                </a:solidFill>
                <a:effectLst/>
                <a:latin typeface="Century Gothic" panose="020B0502020202020204" pitchFamily="34" charset="0"/>
              </a:rPr>
              <a:t>)</a:t>
            </a:r>
            <a:r>
              <a:rPr lang="en-GB" sz="1400" b="0" i="1" u="none" strike="noStrike" dirty="0">
                <a:solidFill>
                  <a:schemeClr val="tx1"/>
                </a:solidFill>
                <a:effectLst/>
                <a:latin typeface="Century Gothic" panose="020B0502020202020204" pitchFamily="34" charset="0"/>
              </a:rPr>
              <a:t> – </a:t>
            </a:r>
            <a:r>
              <a:rPr lang="en-GB" sz="1400" b="1" i="1" u="none" strike="noStrike" dirty="0">
                <a:solidFill>
                  <a:srgbClr val="FF0000"/>
                </a:solidFill>
                <a:effectLst/>
                <a:latin typeface="Century Gothic" panose="020B0502020202020204" pitchFamily="34" charset="0"/>
              </a:rPr>
              <a:t>HFS</a:t>
            </a:r>
            <a:r>
              <a:rPr lang="en-GB" sz="1400" b="0" i="1" u="none" strike="noStrike" dirty="0">
                <a:solidFill>
                  <a:schemeClr val="tx1"/>
                </a:solidFill>
                <a:effectLst/>
                <a:latin typeface="Century Gothic" panose="020B0502020202020204" pitchFamily="34" charset="0"/>
              </a:rPr>
              <a:t> </a:t>
            </a:r>
            <a:r>
              <a:rPr lang="en-GB" sz="1400" b="1" i="1" u="none" strike="noStrike" dirty="0">
                <a:solidFill>
                  <a:srgbClr val="FF0000"/>
                </a:solidFill>
                <a:effectLst/>
                <a:latin typeface="Century Gothic" panose="020B0502020202020204" pitchFamily="34" charset="0"/>
              </a:rPr>
              <a:t>FW</a:t>
            </a:r>
            <a:r>
              <a:rPr lang="en-GB" sz="1400" b="0" i="1" u="none" strike="noStrike" dirty="0">
                <a:solidFill>
                  <a:schemeClr val="tx1"/>
                </a:solidFill>
                <a:effectLst/>
                <a:latin typeface="Century Gothic" panose="020B0502020202020204" pitchFamily="34" charset="0"/>
              </a:rPr>
              <a:t> </a:t>
            </a:r>
            <a:r>
              <a:rPr lang="en-GB" sz="1400" b="1" i="1" u="none" strike="noStrike" dirty="0">
                <a:solidFill>
                  <a:srgbClr val="FF0000"/>
                </a:solidFill>
                <a:effectLst/>
                <a:latin typeface="Century Gothic" panose="020B0502020202020204" pitchFamily="34" charset="0"/>
              </a:rPr>
              <a:t>Standard Module</a:t>
            </a:r>
            <a:endParaRPr lang="en-GB" sz="1400" b="1" i="1" u="none" strike="noStrike" dirty="0">
              <a:solidFill>
                <a:schemeClr val="tx1"/>
              </a:solidFill>
              <a:effectLst/>
              <a:latin typeface="Century Gothic" panose="020B0502020202020204" pitchFamily="34" charset="0"/>
            </a:endParaRPr>
          </a:p>
        </p:txBody>
      </p:sp>
      <p:cxnSp>
        <p:nvCxnSpPr>
          <p:cNvPr id="34" name="Straight Arrow Connector 33">
            <a:extLst>
              <a:ext uri="{FF2B5EF4-FFF2-40B4-BE49-F238E27FC236}">
                <a16:creationId xmlns:a16="http://schemas.microsoft.com/office/drawing/2014/main" xmlns="" id="{340C16A8-6825-86C0-A193-77EA31CE6D08}"/>
              </a:ext>
            </a:extLst>
          </p:cNvPr>
          <p:cNvCxnSpPr>
            <a:cxnSpLocks/>
            <a:stCxn id="27" idx="0"/>
            <a:endCxn id="51" idx="6"/>
          </p:cNvCxnSpPr>
          <p:nvPr/>
        </p:nvCxnSpPr>
        <p:spPr>
          <a:xfrm flipH="1" flipV="1">
            <a:off x="7310203" y="1683095"/>
            <a:ext cx="704450" cy="883372"/>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xmlns="" id="{F4D1407A-1578-EFD2-7C08-36F652B9C265}"/>
              </a:ext>
            </a:extLst>
          </p:cNvPr>
          <p:cNvSpPr/>
          <p:nvPr/>
        </p:nvSpPr>
        <p:spPr>
          <a:xfrm>
            <a:off x="3713054" y="493232"/>
            <a:ext cx="2704428" cy="461665"/>
          </a:xfrm>
          <a:prstGeom prst="rect">
            <a:avLst/>
          </a:prstGeom>
          <a:solidFill>
            <a:schemeClr val="accent4">
              <a:lumMod val="20000"/>
              <a:lumOff val="80000"/>
            </a:schemeClr>
          </a:solidFill>
          <a:ln>
            <a:solidFill>
              <a:srgbClr val="0052FF"/>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spAutoFit/>
          </a:bodyPr>
          <a:lstStyle/>
          <a:p>
            <a:pPr>
              <a:spcBef>
                <a:spcPts val="300"/>
              </a:spcBef>
              <a:buClr>
                <a:srgbClr val="0070C0"/>
              </a:buClr>
            </a:pPr>
            <a:r>
              <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Long Term Samples (LTS) (</a:t>
            </a:r>
            <a:r>
              <a:rPr lang="en-GB" sz="1200" b="1" i="1" dirty="0">
                <a:solidFill>
                  <a:srgbClr val="0070C0"/>
                </a:solidFill>
                <a:latin typeface="Century Gothic" panose="020B0502020202020204" pitchFamily="34" charset="0"/>
                <a:ea typeface="Verdana" panose="020B0604030504040204" pitchFamily="34" charset="0"/>
                <a:cs typeface="Verdana" panose="020B0604030504040204" pitchFamily="34" charset="0"/>
              </a:rPr>
              <a:t>Passive</a:t>
            </a:r>
            <a:r>
              <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rPr>
              <a:t>) -  </a:t>
            </a:r>
            <a:r>
              <a:rPr lang="en-GB" sz="1200" i="1" dirty="0">
                <a:solidFill>
                  <a:srgbClr val="FF0000"/>
                </a:solidFill>
                <a:latin typeface="Century Gothic" panose="020B0502020202020204" pitchFamily="34" charset="0"/>
                <a:ea typeface="Verdana" panose="020B0604030504040204" pitchFamily="34" charset="0"/>
                <a:cs typeface="Verdana" panose="020B0604030504040204" pitchFamily="34" charset="0"/>
              </a:rPr>
              <a:t>Limiter Module </a:t>
            </a:r>
            <a:endParaRPr lang="en-GB" sz="1200" i="1" dirty="0">
              <a:solidFill>
                <a:schemeClr val="tx1"/>
              </a:solidFill>
              <a:latin typeface="Century Gothic" panose="020B0502020202020204" pitchFamily="34" charset="0"/>
              <a:ea typeface="Verdana" panose="020B0604030504040204" pitchFamily="34" charset="0"/>
              <a:cs typeface="Verdana" panose="020B0604030504040204" pitchFamily="34" charset="0"/>
            </a:endParaRPr>
          </a:p>
        </p:txBody>
      </p:sp>
      <p:cxnSp>
        <p:nvCxnSpPr>
          <p:cNvPr id="41" name="Straight Arrow Connector 40">
            <a:extLst>
              <a:ext uri="{FF2B5EF4-FFF2-40B4-BE49-F238E27FC236}">
                <a16:creationId xmlns:a16="http://schemas.microsoft.com/office/drawing/2014/main" xmlns="" id="{89B000E0-C25A-9AD7-5D59-092DDCCA5DCB}"/>
              </a:ext>
            </a:extLst>
          </p:cNvPr>
          <p:cNvCxnSpPr>
            <a:cxnSpLocks/>
            <a:stCxn id="37" idx="2"/>
            <a:endCxn id="56" idx="2"/>
          </p:cNvCxnSpPr>
          <p:nvPr/>
        </p:nvCxnSpPr>
        <p:spPr>
          <a:xfrm>
            <a:off x="5065268" y="954897"/>
            <a:ext cx="1225081" cy="709476"/>
          </a:xfrm>
          <a:prstGeom prst="straightConnector1">
            <a:avLst/>
          </a:prstGeom>
          <a:ln w="28575">
            <a:solidFill>
              <a:srgbClr val="2C40FF"/>
            </a:solidFill>
            <a:tailEnd type="triangle"/>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xmlns="" id="{ED34FE38-CC03-DD32-FFD6-AF5D502605EC}"/>
              </a:ext>
            </a:extLst>
          </p:cNvPr>
          <p:cNvSpPr/>
          <p:nvPr/>
        </p:nvSpPr>
        <p:spPr>
          <a:xfrm>
            <a:off x="872116" y="1598764"/>
            <a:ext cx="675831" cy="399339"/>
          </a:xfrm>
          <a:prstGeom prst="ellipse">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xmlns="" id="{8719AC71-EEBF-104C-B918-3367B5E14839}"/>
              </a:ext>
            </a:extLst>
          </p:cNvPr>
          <p:cNvSpPr/>
          <p:nvPr/>
        </p:nvSpPr>
        <p:spPr>
          <a:xfrm>
            <a:off x="2876531" y="2101144"/>
            <a:ext cx="675831" cy="399339"/>
          </a:xfrm>
          <a:prstGeom prst="ellipse">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xmlns="" id="{754275C7-3F51-E4DC-FD19-9B83AE6716A5}"/>
              </a:ext>
            </a:extLst>
          </p:cNvPr>
          <p:cNvSpPr/>
          <p:nvPr/>
        </p:nvSpPr>
        <p:spPr>
          <a:xfrm>
            <a:off x="2076429" y="2726295"/>
            <a:ext cx="223745" cy="399339"/>
          </a:xfrm>
          <a:prstGeom prst="ellipse">
            <a:avLst/>
          </a:prstGeom>
          <a:noFill/>
          <a:ln w="381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xmlns="" id="{9939EE51-0614-C2E3-8D32-27EAB626BC61}"/>
              </a:ext>
            </a:extLst>
          </p:cNvPr>
          <p:cNvSpPr/>
          <p:nvPr/>
        </p:nvSpPr>
        <p:spPr>
          <a:xfrm rot="19405097">
            <a:off x="4376786" y="2243838"/>
            <a:ext cx="343351" cy="544590"/>
          </a:xfrm>
          <a:prstGeom prst="ellipse">
            <a:avLst/>
          </a:prstGeom>
          <a:noFill/>
          <a:ln w="3810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xmlns="" id="{8DB94F27-D567-6357-3CCA-9236BFAAF430}"/>
              </a:ext>
            </a:extLst>
          </p:cNvPr>
          <p:cNvSpPr/>
          <p:nvPr/>
        </p:nvSpPr>
        <p:spPr>
          <a:xfrm rot="367611">
            <a:off x="5120218" y="2496132"/>
            <a:ext cx="444798" cy="2087277"/>
          </a:xfrm>
          <a:prstGeom prst="ellipse">
            <a:avLst/>
          </a:prstGeom>
          <a:noFill/>
          <a:ln w="3810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xmlns="" id="{B755DB23-7610-6196-F9BF-4419BF3F2930}"/>
              </a:ext>
            </a:extLst>
          </p:cNvPr>
          <p:cNvSpPr/>
          <p:nvPr/>
        </p:nvSpPr>
        <p:spPr>
          <a:xfrm>
            <a:off x="6620777" y="1011465"/>
            <a:ext cx="254266" cy="1405806"/>
          </a:xfrm>
          <a:prstGeom prst="ellipse">
            <a:avLst/>
          </a:prstGeom>
          <a:noFill/>
          <a:ln w="3810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xmlns="" id="{35B26B92-6C33-0D5C-48AC-5E620232AF7F}"/>
              </a:ext>
            </a:extLst>
          </p:cNvPr>
          <p:cNvSpPr/>
          <p:nvPr/>
        </p:nvSpPr>
        <p:spPr>
          <a:xfrm>
            <a:off x="7055937" y="980192"/>
            <a:ext cx="254266" cy="1405806"/>
          </a:xfrm>
          <a:prstGeom prst="ellipse">
            <a:avLst/>
          </a:prstGeom>
          <a:noFill/>
          <a:ln w="38100">
            <a:solidFill>
              <a:schemeClr val="accent6"/>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xmlns="" id="{32CCD7F2-6D0C-FE2D-D267-8949FD783644}"/>
              </a:ext>
            </a:extLst>
          </p:cNvPr>
          <p:cNvSpPr/>
          <p:nvPr/>
        </p:nvSpPr>
        <p:spPr>
          <a:xfrm>
            <a:off x="6290349" y="961470"/>
            <a:ext cx="254266" cy="1405806"/>
          </a:xfrm>
          <a:prstGeom prst="ellipse">
            <a:avLst/>
          </a:prstGeom>
          <a:noFill/>
          <a:ln w="38100">
            <a:solidFill>
              <a:srgbClr val="2C40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utoShape 2" descr="https://euc-powerpoint.officeapps.live.com/pods/GetClipboardImage.ashx?Id=dd9bf68b-a43e-4688-a49e-8aad5cc8539d&amp;DC=GEU6&amp;pkey=c9da920e-4b06-4847-bd99-9cc7a3ccd7dd&amp;wdwaccluster=GEU6"/>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1" name="Rettangolo 10"/>
          <p:cNvSpPr/>
          <p:nvPr/>
        </p:nvSpPr>
        <p:spPr>
          <a:xfrm>
            <a:off x="0" y="4901456"/>
            <a:ext cx="2544286" cy="246221"/>
          </a:xfrm>
          <a:prstGeom prst="rect">
            <a:avLst/>
          </a:prstGeom>
          <a:solidFill>
            <a:schemeClr val="bg1"/>
          </a:solidFill>
        </p:spPr>
        <p:txBody>
          <a:bodyPr wrap="none">
            <a:spAutoFit/>
          </a:bodyPr>
          <a:lstStyle/>
          <a:p>
            <a:pPr lvl="0"/>
            <a:r>
              <a:rPr lang="it-IT" sz="1000" dirty="0">
                <a:solidFill>
                  <a:srgbClr val="70AD47"/>
                </a:solidFill>
              </a:rPr>
              <a:t>Marco Ciotti- KFE-ENEA Meeting- 28-11-2024</a:t>
            </a:r>
          </a:p>
        </p:txBody>
      </p:sp>
    </p:spTree>
    <p:extLst>
      <p:ext uri="{BB962C8B-B14F-4D97-AF65-F5344CB8AC3E}">
        <p14:creationId xmlns:p14="http://schemas.microsoft.com/office/powerpoint/2010/main" val="3000642181"/>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94265</TotalTime>
  <Words>2422</Words>
  <Application>Microsoft Office PowerPoint</Application>
  <PresentationFormat>Presentazione su schermo (16:9)</PresentationFormat>
  <Paragraphs>659</Paragraphs>
  <Slides>21</Slides>
  <Notes>15</Notes>
  <HiddenSlides>0</HiddenSlides>
  <MMClips>0</MMClips>
  <ScaleCrop>false</ScaleCrop>
  <HeadingPairs>
    <vt:vector size="4" baseType="variant">
      <vt:variant>
        <vt:lpstr>Tema</vt:lpstr>
      </vt:variant>
      <vt:variant>
        <vt:i4>1</vt:i4>
      </vt:variant>
      <vt:variant>
        <vt:lpstr>Titoli diapositive</vt:lpstr>
      </vt:variant>
      <vt:variant>
        <vt:i4>21</vt:i4>
      </vt:variant>
    </vt:vector>
  </HeadingPairs>
  <TitlesOfParts>
    <vt:vector size="22" baseType="lpstr">
      <vt:lpstr>Tema di Office</vt:lpstr>
      <vt:lpstr>DTT diagnostic design status</vt:lpstr>
      <vt:lpstr>DTT diagnostic strategy</vt:lpstr>
      <vt:lpstr>DTT diagnostic environment</vt:lpstr>
      <vt:lpstr>DTT diagnostic equipment strategy</vt:lpstr>
      <vt:lpstr>Equatorial Ports Heating+RH</vt:lpstr>
      <vt:lpstr>DTT diagnostic equipment: eq. ports</vt:lpstr>
      <vt:lpstr>Presentazione standard di PowerPoint</vt:lpstr>
      <vt:lpstr>Presentazione standard di PowerPoint</vt:lpstr>
      <vt:lpstr>First Wall Inner and Outer: instrumentation and cables routing</vt:lpstr>
      <vt:lpstr>Vacuum Vessel sensors: internal and external</vt:lpstr>
      <vt:lpstr>Vacuum Vessel sensors: internal and external 2</vt:lpstr>
      <vt:lpstr>Magnetic Sensors</vt:lpstr>
      <vt:lpstr>High Field Side First Wall: standard module customized to host diagnostics components </vt:lpstr>
      <vt:lpstr>Presentazione standard di PowerPoint</vt:lpstr>
      <vt:lpstr>Divertor Test module diagnostic instrumentation</vt:lpstr>
      <vt:lpstr>Divertor Test module diagnostic instrumentation and cables routing</vt:lpstr>
      <vt:lpstr>Divertor Visible Imaging</vt:lpstr>
      <vt:lpstr>VIS/IR tangential views  Tangential Viewing System (TVS)</vt:lpstr>
      <vt:lpstr>Presentazione standard di PowerPoint</vt:lpstr>
      <vt:lpstr>            Concluding Remarks</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admin</cp:lastModifiedBy>
  <cp:revision>4056</cp:revision>
  <cp:lastPrinted>2024-07-15T16:15:26Z</cp:lastPrinted>
  <dcterms:created xsi:type="dcterms:W3CDTF">2020-08-28T09:34:50Z</dcterms:created>
  <dcterms:modified xsi:type="dcterms:W3CDTF">2024-12-02T16:01:34Z</dcterms:modified>
</cp:coreProperties>
</file>