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314" r:id="rId3"/>
    <p:sldId id="320" r:id="rId4"/>
    <p:sldId id="322" r:id="rId5"/>
    <p:sldId id="318" r:id="rId6"/>
    <p:sldId id="316" r:id="rId7"/>
    <p:sldId id="326" r:id="rId8"/>
    <p:sldId id="327" r:id="rId9"/>
    <p:sldId id="324" r:id="rId10"/>
    <p:sldId id="328" r:id="rId11"/>
    <p:sldId id="366" r:id="rId12"/>
    <p:sldId id="357" r:id="rId13"/>
    <p:sldId id="368" r:id="rId14"/>
    <p:sldId id="274" r:id="rId15"/>
    <p:sldId id="338" r:id="rId16"/>
    <p:sldId id="352" r:id="rId17"/>
    <p:sldId id="371" r:id="rId18"/>
    <p:sldId id="353" r:id="rId19"/>
    <p:sldId id="351" r:id="rId20"/>
    <p:sldId id="325" r:id="rId21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08"/>
    <p:restoredTop sz="94710"/>
  </p:normalViewPr>
  <p:slideViewPr>
    <p:cSldViewPr snapToGrid="0" snapToObjects="1">
      <p:cViewPr varScale="1">
        <p:scale>
          <a:sx n="73" d="100"/>
          <a:sy n="73" d="100"/>
        </p:scale>
        <p:origin x="170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587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441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44CA-061A-9928-3B4D-65D70BAEC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4AC170E-DB02-F620-F0C9-797229926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A5D26E3-AC69-644C-AE1C-6E61C4E3D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133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EC3E6-7BE6-B692-4139-E6EF7BA77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60E9052-0FD7-FFD4-E41F-7975B53A0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5D95B3-B91A-6727-6659-A5DB3ABB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551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4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20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2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1083765" y="0"/>
            <a:ext cx="19497641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13ED07CA-C0EE-5609-260C-124DDFD24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" y="5502"/>
            <a:ext cx="17335148" cy="1781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825CC0B-3443-8271-B3D3-80823171A0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026" y="1651908"/>
            <a:ext cx="17362314" cy="56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3E84793-EA0F-4C0D-92B9-18B9D933B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" y="5561781"/>
            <a:ext cx="17335148" cy="1781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83B64E7-10EC-4555-B74D-71EDE1527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9515"/>
          </a:blip>
          <a:stretch>
            <a:fillRect/>
          </a:stretch>
        </p:blipFill>
        <p:spPr>
          <a:xfrm>
            <a:off x="10640291" y="671119"/>
            <a:ext cx="6644424" cy="6650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36" y="-16363"/>
            <a:ext cx="17340264" cy="122144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867012" y="2229860"/>
            <a:ext cx="15606239" cy="6428285"/>
          </a:xfrm>
          <a:prstGeom prst="rect">
            <a:avLst/>
          </a:prstGeom>
        </p:spPr>
        <p:txBody>
          <a:bodyPr lIns="70423" tIns="70423" rIns="70423" bIns="70423" anchor="t"/>
          <a:lstStyle>
            <a:lvl1pPr marL="546039" indent="-546039" defTabSz="1525929">
              <a:spcBef>
                <a:spcPts val="900"/>
              </a:spcBef>
              <a:buSzPct val="100000"/>
              <a:buFont typeface="Arial"/>
              <a:defRPr sz="3800">
                <a:latin typeface="Arial"/>
                <a:ea typeface="Arial"/>
                <a:cs typeface="Arial"/>
                <a:sym typeface="Arial"/>
              </a:defRPr>
            </a:lvl1pPr>
            <a:lvl2pPr marL="1090412" indent="-553952" defTabSz="1525929">
              <a:spcBef>
                <a:spcPts val="900"/>
              </a:spcBef>
              <a:buSzPct val="100000"/>
              <a:buFont typeface="Arial"/>
              <a:defRPr sz="3800">
                <a:latin typeface="Arial"/>
                <a:ea typeface="Arial"/>
                <a:cs typeface="Arial"/>
                <a:sym typeface="Arial"/>
              </a:defRPr>
            </a:lvl2pPr>
            <a:lvl3pPr marL="1558287" indent="-485367" defTabSz="1525929">
              <a:spcBef>
                <a:spcPts val="900"/>
              </a:spcBef>
              <a:buSzPct val="100000"/>
              <a:buFont typeface="Arial"/>
              <a:defRPr sz="3800">
                <a:latin typeface="Arial"/>
                <a:ea typeface="Arial"/>
                <a:cs typeface="Arial"/>
                <a:sym typeface="Arial"/>
              </a:defRPr>
            </a:lvl3pPr>
            <a:lvl4pPr marL="2052541" indent="-443162" defTabSz="1525929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Arial"/>
                <a:ea typeface="Arial"/>
                <a:cs typeface="Arial"/>
                <a:sym typeface="Arial"/>
              </a:defRPr>
            </a:lvl4pPr>
            <a:lvl5pPr marL="2588999" indent="-443162" defTabSz="1525929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934747" y="294249"/>
            <a:ext cx="14305720" cy="600222"/>
          </a:xfrm>
          <a:prstGeom prst="rect">
            <a:avLst/>
          </a:prstGeom>
        </p:spPr>
        <p:txBody>
          <a:bodyPr lIns="70423" tIns="70423" rIns="70423" bIns="70423"/>
          <a:lstStyle>
            <a:lvl1pPr algn="l" defTabSz="1525929">
              <a:lnSpc>
                <a:spcPts val="5201"/>
              </a:lnSpc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874" y="207968"/>
            <a:ext cx="754497" cy="74676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880312" y="384751"/>
            <a:ext cx="424350" cy="419220"/>
          </a:xfrm>
          <a:prstGeom prst="rect">
            <a:avLst/>
          </a:prstGeom>
        </p:spPr>
        <p:txBody>
          <a:bodyPr lIns="70423" tIns="70423" rIns="70423" bIns="70423" anchor="ctr"/>
          <a:lstStyle>
            <a:lvl1pPr algn="r" defTabSz="1525929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E7DC8AD-B5A8-0AEA-F7A6-C72E76A2CEF0}"/>
              </a:ext>
            </a:extLst>
          </p:cNvPr>
          <p:cNvSpPr txBox="1"/>
          <p:nvPr userDrawn="1"/>
        </p:nvSpPr>
        <p:spPr>
          <a:xfrm>
            <a:off x="7212559" y="9303602"/>
            <a:ext cx="2888073" cy="44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0423" tIns="70423" rIns="70423" bIns="70423">
            <a:spAutoFit/>
          </a:bodyPr>
          <a:lstStyle/>
          <a:p>
            <a:pPr algn="l" defTabSz="1526082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000" dirty="0"/>
              <a:t>Frascati – Nov. 28th, 2024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1192143" y="519291"/>
            <a:ext cx="13508261" cy="103352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545">
              <a:lnSpc>
                <a:spcPct val="90000"/>
              </a:lnSpc>
              <a:defRPr sz="3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Connettore 1 8"/>
          <p:cNvSpPr/>
          <p:nvPr/>
        </p:nvSpPr>
        <p:spPr>
          <a:xfrm>
            <a:off x="1192146" y="9040149"/>
            <a:ext cx="15345809" cy="1"/>
          </a:xfrm>
          <a:prstGeom prst="line">
            <a:avLst/>
          </a:prstGeom>
          <a:ln w="3175">
            <a:solidFill>
              <a:srgbClr val="2E75B6"/>
            </a:solidFill>
            <a:miter/>
          </a:ln>
        </p:spPr>
        <p:txBody>
          <a:bodyPr lIns="65023" tIns="65023" rIns="65023" bIns="65023"/>
          <a:lstStyle/>
          <a:p>
            <a:pPr algn="l" defTabSz="1300545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2142" y="1889379"/>
            <a:ext cx="7641577" cy="672404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10258" indent="-310258" defTabSz="1300545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91" indent="-361968" defTabSz="1300545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807" indent="-434361" defTabSz="1300545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93" indent="-482624" defTabSz="1300545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516" indent="-482624" defTabSz="1300545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76358" y="9111025"/>
            <a:ext cx="371766" cy="377537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545">
              <a:defRPr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142132" y="635000"/>
            <a:ext cx="13039065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6483" y="9245603"/>
            <a:ext cx="410369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623844" y="635000"/>
            <a:ext cx="16476637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6045385" y="2603500"/>
            <a:ext cx="12573384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-3166630" y="889000"/>
            <a:ext cx="15968621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8907206" y="5026952"/>
            <a:ext cx="8077448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23"/>
          </p:nvPr>
        </p:nvSpPr>
        <p:spPr>
          <a:xfrm>
            <a:off x="8670131" y="886752"/>
            <a:ext cx="7823439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6483" y="9251953"/>
            <a:ext cx="410369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fs.enea.it/zonca/CNPS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7"/>
          <p:cNvSpPr txBox="1"/>
          <p:nvPr/>
        </p:nvSpPr>
        <p:spPr>
          <a:xfrm>
            <a:off x="6424231" y="10623608"/>
            <a:ext cx="5094821" cy="6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3900" tIns="93900" rIns="93900" bIns="93900">
            <a:spAutoFit/>
          </a:bodyPr>
          <a:lstStyle/>
          <a:p>
            <a:pPr algn="l" defTabSz="2034674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667"/>
              <a:t>Frascati, December 17</a:t>
            </a:r>
            <a:r>
              <a:rPr sz="2667" baseline="29899"/>
              <a:t>th</a:t>
            </a:r>
            <a:r>
              <a:rPr sz="2667"/>
              <a:t> 2020</a:t>
            </a:r>
          </a:p>
        </p:txBody>
      </p:sp>
      <p:sp>
        <p:nvSpPr>
          <p:cNvPr id="154" name="TextBox 3"/>
          <p:cNvSpPr txBox="1"/>
          <p:nvPr/>
        </p:nvSpPr>
        <p:spPr>
          <a:xfrm>
            <a:off x="10831392" y="-1549900"/>
            <a:ext cx="6434828" cy="530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0032" tIns="80032" rIns="80032" bIns="80032">
            <a:spAutoFit/>
          </a:bodyPr>
          <a:lstStyle/>
          <a:p>
            <a:pPr algn="l" defTabSz="2034674">
              <a:defRPr sz="1800" i="1">
                <a:latin typeface="Calibri"/>
                <a:ea typeface="Calibri"/>
                <a:cs typeface="Calibri"/>
                <a:sym typeface="Calibri"/>
              </a:defRPr>
            </a:pPr>
            <a:r>
              <a:rPr sz="2400"/>
              <a:t>6th CNPS remote meeting – December 17, 2020</a:t>
            </a:r>
          </a:p>
        </p:txBody>
      </p:sp>
      <p:pic>
        <p:nvPicPr>
          <p:cNvPr id="2" name="Picture 1" descr="Picture 9">
            <a:extLst>
              <a:ext uri="{FF2B5EF4-FFF2-40B4-BE49-F238E27FC236}">
                <a16:creationId xmlns:a16="http://schemas.microsoft.com/office/drawing/2014/main" id="{32B1CB73-B00D-EC2C-5E0A-45AD2C179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그림 5">
            <a:extLst>
              <a:ext uri="{FF2B5EF4-FFF2-40B4-BE49-F238E27FC236}">
                <a16:creationId xmlns:a16="http://schemas.microsoft.com/office/drawing/2014/main" id="{4A97665D-A9F6-1774-BC1B-3267A783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sp>
        <p:nvSpPr>
          <p:cNvPr id="4" name="Nonlinear gyrokinetic theory of…">
            <a:extLst>
              <a:ext uri="{FF2B5EF4-FFF2-40B4-BE49-F238E27FC236}">
                <a16:creationId xmlns:a16="http://schemas.microsoft.com/office/drawing/2014/main" id="{16957FD6-D1FD-8FC4-DD63-4D849E6E88FC}"/>
              </a:ext>
            </a:extLst>
          </p:cNvPr>
          <p:cNvSpPr txBox="1"/>
          <p:nvPr/>
        </p:nvSpPr>
        <p:spPr>
          <a:xfrm>
            <a:off x="403897" y="2626990"/>
            <a:ext cx="1078340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dirty="0"/>
              <a:t>The ENEA – KFE </a:t>
            </a:r>
            <a:r>
              <a:rPr lang="it-IT" dirty="0" err="1"/>
              <a:t>collaboration</a:t>
            </a:r>
            <a:r>
              <a:rPr lang="it-IT" dirty="0"/>
              <a:t> framework</a:t>
            </a:r>
          </a:p>
          <a:p>
            <a:pPr algn="l">
              <a:defRPr sz="4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it-IT" dirty="0"/>
              <a:t>with focus on TSV activities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A001B974-80AA-8B66-842C-E64A69B770C9}"/>
              </a:ext>
            </a:extLst>
          </p:cNvPr>
          <p:cNvSpPr txBox="1"/>
          <p:nvPr/>
        </p:nvSpPr>
        <p:spPr>
          <a:xfrm>
            <a:off x="403897" y="4535426"/>
            <a:ext cx="5964328" cy="112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0423" tIns="70423" rIns="70423" bIns="70423">
            <a:spAutoFit/>
          </a:bodyPr>
          <a:lstStyle/>
          <a:p>
            <a:pPr algn="l" defTabSz="1525853">
              <a:defRPr sz="3200" b="1" baseline="3068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aseline="0" dirty="0"/>
              <a:t>Fulvio Zonca</a:t>
            </a:r>
            <a:r>
              <a:rPr dirty="0"/>
              <a:t>1</a:t>
            </a:r>
            <a:r>
              <a:rPr baseline="0" dirty="0"/>
              <a:t>, </a:t>
            </a:r>
            <a:r>
              <a:rPr lang="it-IT" baseline="0" dirty="0" err="1"/>
              <a:t>Hogun</a:t>
            </a:r>
            <a:r>
              <a:rPr lang="it-IT" baseline="0" dirty="0"/>
              <a:t> Jhang</a:t>
            </a:r>
            <a:r>
              <a:rPr lang="it-IT" dirty="0"/>
              <a:t>2</a:t>
            </a:r>
            <a:r>
              <a:rPr baseline="0" dirty="0"/>
              <a:t>,</a:t>
            </a:r>
            <a:r>
              <a:rPr lang="it-IT" baseline="0" dirty="0"/>
              <a:t> </a:t>
            </a:r>
          </a:p>
          <a:p>
            <a:pPr algn="l" defTabSz="1525853">
              <a:defRPr sz="3200" b="1" baseline="3068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baseline="0" dirty="0"/>
              <a:t>and CNPS Teams </a:t>
            </a:r>
            <a:r>
              <a:rPr lang="it-IT" baseline="0" dirty="0" err="1"/>
              <a:t>at</a:t>
            </a:r>
            <a:r>
              <a:rPr lang="it-IT" baseline="0" dirty="0"/>
              <a:t> ENEA and KFE</a:t>
            </a:r>
            <a:r>
              <a:rPr baseline="0" dirty="0"/>
              <a:t> </a:t>
            </a:r>
            <a:endParaRPr lang="it-IT" baseline="0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E69BCA70-F6A0-1CCD-CA90-4E06095C881D}"/>
              </a:ext>
            </a:extLst>
          </p:cNvPr>
          <p:cNvSpPr txBox="1"/>
          <p:nvPr/>
        </p:nvSpPr>
        <p:spPr>
          <a:xfrm>
            <a:off x="403897" y="5662532"/>
            <a:ext cx="10311672" cy="51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0423" tIns="70423" rIns="70423" bIns="70423">
            <a:spAutoFit/>
          </a:bodyPr>
          <a:lstStyle/>
          <a:p>
            <a:pPr algn="l" defTabSz="1525853"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1</a:t>
            </a:r>
            <a:r>
              <a:rPr sz="2400" baseline="0" dirty="0"/>
              <a:t>Center for Nonlinear Plasma Science and ENEA C.R. Frascati, 00044 Frascati, Italy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24E0A855-F3FB-F8BE-E51C-85B8F0C3CCCF}"/>
              </a:ext>
            </a:extLst>
          </p:cNvPr>
          <p:cNvSpPr txBox="1"/>
          <p:nvPr/>
        </p:nvSpPr>
        <p:spPr>
          <a:xfrm>
            <a:off x="403897" y="6054740"/>
            <a:ext cx="8620504" cy="51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0423" tIns="70423" rIns="70423" bIns="70423">
            <a:spAutoFit/>
          </a:bodyPr>
          <a:lstStyle/>
          <a:p>
            <a:pPr algn="l" defTabSz="1525853">
              <a:defRPr sz="2800" baseline="305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400" dirty="0"/>
              <a:t>2</a:t>
            </a:r>
            <a:r>
              <a:rPr lang="it-IT" sz="2400" baseline="0" dirty="0"/>
              <a:t>Korea Institute of Fusion Energy, </a:t>
            </a:r>
            <a:r>
              <a:rPr lang="it-IT" sz="2400" baseline="0" dirty="0" err="1"/>
              <a:t>Daejeon</a:t>
            </a:r>
            <a:r>
              <a:rPr lang="it-IT" sz="2400" baseline="0" dirty="0"/>
              <a:t> 34133, Republic of Korea</a:t>
            </a:r>
            <a:endParaRPr sz="2400" baseline="0" dirty="0"/>
          </a:p>
        </p:txBody>
      </p:sp>
      <p:sp>
        <p:nvSpPr>
          <p:cNvPr id="9" name="Acknowledgments: S. Briguglio, Ph. Lauber, G. Vlad, X. Tao, X. Wang">
            <a:extLst>
              <a:ext uri="{FF2B5EF4-FFF2-40B4-BE49-F238E27FC236}">
                <a16:creationId xmlns:a16="http://schemas.microsoft.com/office/drawing/2014/main" id="{7FD7C8C8-E854-060E-A87A-F97A0AE5D18D}"/>
              </a:ext>
            </a:extLst>
          </p:cNvPr>
          <p:cNvSpPr txBox="1"/>
          <p:nvPr/>
        </p:nvSpPr>
        <p:spPr>
          <a:xfrm>
            <a:off x="0" y="7367795"/>
            <a:ext cx="14050108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350644" marR="457200" lvl="3" indent="-664844" algn="l" defTabSz="457200">
              <a:spcBef>
                <a:spcPts val="1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Acknowledgments: S. </a:t>
            </a:r>
            <a:r>
              <a:rPr dirty="0" err="1"/>
              <a:t>Briguglio</a:t>
            </a:r>
            <a:r>
              <a:rPr dirty="0"/>
              <a:t>,</a:t>
            </a:r>
            <a:r>
              <a:rPr lang="it-IT" dirty="0"/>
              <a:t> M. V. Falessi, </a:t>
            </a:r>
            <a:r>
              <a:rPr lang="it-IT" dirty="0" err="1"/>
              <a:t>Ph</a:t>
            </a:r>
            <a:r>
              <a:rPr lang="it-IT" dirty="0"/>
              <a:t>. </a:t>
            </a:r>
            <a:r>
              <a:rPr lang="it-IT" dirty="0" err="1"/>
              <a:t>Lauber</a:t>
            </a:r>
            <a:r>
              <a:rPr lang="it-IT" dirty="0"/>
              <a:t>, G. </a:t>
            </a:r>
            <a:r>
              <a:rPr lang="it-IT" dirty="0" err="1"/>
              <a:t>Meng</a:t>
            </a:r>
            <a:r>
              <a:rPr lang="it-IT" dirty="0"/>
              <a:t>, </a:t>
            </a:r>
            <a:r>
              <a:rPr lang="en-GB" dirty="0"/>
              <a:t>T. Rhee,</a:t>
            </a:r>
            <a:r>
              <a:rPr dirty="0"/>
              <a:t> </a:t>
            </a:r>
            <a:r>
              <a:rPr lang="it-IT" dirty="0"/>
              <a:t>G. Vlad, </a:t>
            </a:r>
          </a:p>
          <a:p>
            <a:pPr marL="1350644" marR="457200" lvl="3" indent="-664844" algn="l" defTabSz="457200">
              <a:spcBef>
                <a:spcPts val="1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dirty="0"/>
              <a:t>and CNPS Teams </a:t>
            </a:r>
            <a:r>
              <a:rPr lang="it-IT" dirty="0" err="1"/>
              <a:t>at</a:t>
            </a:r>
            <a:r>
              <a:rPr lang="it-IT" dirty="0"/>
              <a:t> ENEA and KFE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2919-3F6D-7508-1300-1F1A80538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B2843AA4-BA43-28F8-57B0-36A29F5CC0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402" y="41034"/>
            <a:ext cx="14985291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 err="1"/>
              <a:t>Burning</a:t>
            </a:r>
            <a:r>
              <a:rPr lang="it-IT" sz="5400" dirty="0"/>
              <a:t> </a:t>
            </a:r>
            <a:r>
              <a:rPr lang="it-IT" sz="5400" dirty="0" err="1"/>
              <a:t>plasmas</a:t>
            </a:r>
            <a:r>
              <a:rPr lang="it-IT" sz="5400" dirty="0"/>
              <a:t> </a:t>
            </a:r>
            <a:r>
              <a:rPr lang="it-IT" sz="5400" dirty="0" err="1"/>
              <a:t>as</a:t>
            </a:r>
            <a:r>
              <a:rPr lang="it-IT" sz="5400" dirty="0"/>
              <a:t> </a:t>
            </a:r>
            <a:r>
              <a:rPr lang="it-IT" sz="5400" dirty="0" err="1"/>
              <a:t>complex</a:t>
            </a:r>
            <a:r>
              <a:rPr lang="it-IT" sz="5400" dirty="0"/>
              <a:t> systems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552A35BB-7482-E618-8069-222E8F93F5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pic>
        <p:nvPicPr>
          <p:cNvPr id="11" name="그림 5">
            <a:extLst>
              <a:ext uri="{FF2B5EF4-FFF2-40B4-BE49-F238E27FC236}">
                <a16:creationId xmlns:a16="http://schemas.microsoft.com/office/drawing/2014/main" id="{61C45E74-1D7C-6FD7-DCEB-5055EBDF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6B6F3-5177-68CF-5693-ED34A2215612}"/>
              </a:ext>
            </a:extLst>
          </p:cNvPr>
          <p:cNvSpPr txBox="1"/>
          <p:nvPr/>
        </p:nvSpPr>
        <p:spPr>
          <a:xfrm>
            <a:off x="12977191" y="6047003"/>
            <a:ext cx="3832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Segoe UI" panose="020F0502020204030204" pitchFamily="34" charset="0"/>
              </a:rPr>
              <a:t>FZ – JPP Colloquium - (</a:t>
            </a:r>
            <a:r>
              <a:rPr lang="en-GB" sz="2400" b="1" dirty="0">
                <a:latin typeface="Segoe UI" panose="020F0502020204030204" pitchFamily="34" charset="0"/>
              </a:rPr>
              <a:t>July 25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Segoe UI" panose="020F0502020204030204" pitchFamily="34" charset="0"/>
              </a:rPr>
              <a:t>, 2024):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GB" sz="2400" b="0" i="1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Structure formation and transport in magnetized fusion plasmas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C841B-6C92-D4EC-0FD2-BF9499E28AB8}"/>
              </a:ext>
            </a:extLst>
          </p:cNvPr>
          <p:cNvSpPr txBox="1"/>
          <p:nvPr/>
        </p:nvSpPr>
        <p:spPr>
          <a:xfrm>
            <a:off x="12977191" y="1873337"/>
            <a:ext cx="4178633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457200" algn="l" defTabSz="457200">
              <a:spcBef>
                <a:spcPts val="1000"/>
              </a:spcBef>
              <a:buSzPct val="45000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400" dirty="0">
                <a:solidFill>
                  <a:schemeClr val="tx1"/>
                </a:solidFill>
              </a:rPr>
              <a:t>[C&amp;Z Rev. Mod. Phys. Review article]: Nonlinear gyrokinetic 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19BFB-BE6A-39ED-54F6-1ADD8AC58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4910"/>
            <a:ext cx="12977191" cy="7647034"/>
          </a:xfrm>
          <a:prstGeom prst="rect">
            <a:avLst/>
          </a:prstGeom>
        </p:spPr>
      </p:pic>
      <p:pic>
        <p:nvPicPr>
          <p:cNvPr id="7" name="Picture 6" descr="Picture 9">
            <a:extLst>
              <a:ext uri="{FF2B5EF4-FFF2-40B4-BE49-F238E27FC236}">
                <a16:creationId xmlns:a16="http://schemas.microsoft.com/office/drawing/2014/main" id="{BA8A6A6D-DCFA-E2CE-6687-94AB9EFD6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53032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dirty="0"/>
              <a:t>Phase space </a:t>
            </a:r>
            <a:r>
              <a:rPr lang="it-IT" dirty="0" err="1"/>
              <a:t>transport</a:t>
            </a:r>
            <a:r>
              <a:rPr lang="it-IT" dirty="0"/>
              <a:t> - I</a:t>
            </a:r>
            <a:endParaRPr dirty="0"/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05960" y="384751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 dirty="0"/>
          </a:p>
        </p:txBody>
      </p:sp>
      <p:sp>
        <p:nvSpPr>
          <p:cNvPr id="2" name="Conceptual steps…">
            <a:extLst>
              <a:ext uri="{FF2B5EF4-FFF2-40B4-BE49-F238E27FC236}">
                <a16:creationId xmlns:a16="http://schemas.microsoft.com/office/drawing/2014/main" id="{9800BEDA-6654-9295-D122-54669F0DA54F}"/>
              </a:ext>
            </a:extLst>
          </p:cNvPr>
          <p:cNvSpPr txBox="1"/>
          <p:nvPr/>
        </p:nvSpPr>
        <p:spPr>
          <a:xfrm>
            <a:off x="633045" y="1374760"/>
            <a:ext cx="16300939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q"/>
              <a:defRPr sz="3200" b="1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3200" dirty="0">
                <a:solidFill>
                  <a:schemeClr val="tx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Proper </a:t>
            </a:r>
            <a:r>
              <a:rPr lang="en-GB" sz="3200" dirty="0">
                <a:solidFill>
                  <a:srgbClr val="C0000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nonlinear equilibrium</a:t>
            </a:r>
            <a:endParaRPr sz="3200" dirty="0">
              <a:solidFill>
                <a:srgbClr val="C0000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90700" marR="457200" lvl="3" indent="-457200" algn="l" defTabSz="457200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latin typeface="Helvetica" pitchFamily="2" charset="0"/>
              </a:rPr>
              <a:t>Long </a:t>
            </a:r>
            <a:r>
              <a:rPr lang="it-IT" sz="3200" dirty="0" err="1">
                <a:latin typeface="Helvetica" pitchFamily="2" charset="0"/>
              </a:rPr>
              <a:t>lived</a:t>
            </a:r>
            <a:r>
              <a:rPr lang="it-IT" sz="3200" dirty="0">
                <a:latin typeface="Helvetica" pitchFamily="2" charset="0"/>
              </a:rPr>
              <a:t> (</a:t>
            </a:r>
            <a:r>
              <a:rPr lang="it-IT" sz="3200" dirty="0" err="1">
                <a:latin typeface="Helvetica" pitchFamily="2" charset="0"/>
              </a:rPr>
              <a:t>undamped</a:t>
            </a:r>
            <a:r>
              <a:rPr lang="it-IT" sz="3200" dirty="0">
                <a:latin typeface="Helvetica" pitchFamily="2" charset="0"/>
              </a:rPr>
              <a:t> by </a:t>
            </a:r>
            <a:r>
              <a:rPr lang="it-IT" sz="3200" dirty="0" err="1">
                <a:latin typeface="Helvetica" pitchFamily="2" charset="0"/>
              </a:rPr>
              <a:t>collision</a:t>
            </a:r>
            <a:r>
              <a:rPr lang="it-IT" sz="3200" dirty="0">
                <a:latin typeface="Helvetica" pitchFamily="2" charset="0"/>
              </a:rPr>
              <a:t>) </a:t>
            </a:r>
            <a:r>
              <a:rPr lang="it-IT" sz="3200" dirty="0" err="1">
                <a:latin typeface="Helvetica" pitchFamily="2" charset="0"/>
              </a:rPr>
              <a:t>zonal</a:t>
            </a:r>
            <a:r>
              <a:rPr lang="it-IT" sz="3200" dirty="0">
                <a:latin typeface="Helvetica" pitchFamily="2" charset="0"/>
              </a:rPr>
              <a:t> e.m. fields and </a:t>
            </a:r>
            <a:r>
              <a:rPr lang="it-IT" sz="3200" dirty="0" err="1">
                <a:latin typeface="Helvetica" pitchFamily="2" charset="0"/>
              </a:rPr>
              <a:t>corresponding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phase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space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zonal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structures</a:t>
            </a:r>
            <a:r>
              <a:rPr lang="it-IT" sz="3200" dirty="0">
                <a:latin typeface="Helvetica" pitchFamily="2" charset="0"/>
              </a:rPr>
              <a:t>: </a:t>
            </a:r>
            <a:r>
              <a:rPr lang="it-IT" sz="3200" b="1" dirty="0" err="1">
                <a:solidFill>
                  <a:srgbClr val="C00000"/>
                </a:solidFill>
                <a:latin typeface="Helvetica" pitchFamily="2" charset="0"/>
              </a:rPr>
              <a:t>Zonal</a:t>
            </a:r>
            <a:r>
              <a:rPr lang="it-IT" sz="3200" b="1" dirty="0">
                <a:solidFill>
                  <a:srgbClr val="C00000"/>
                </a:solidFill>
                <a:latin typeface="Helvetica" pitchFamily="2" charset="0"/>
              </a:rPr>
              <a:t> State</a:t>
            </a:r>
          </a:p>
          <a:p>
            <a:pPr marL="1790700" marR="457200" lvl="3" indent="-457200" algn="l" defTabSz="457200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latin typeface="Helvetica" pitchFamily="2" charset="0"/>
              </a:rPr>
              <a:t>Must </a:t>
            </a:r>
            <a:r>
              <a:rPr lang="it-IT" sz="3200" dirty="0">
                <a:solidFill>
                  <a:srgbClr val="002060"/>
                </a:solidFill>
                <a:latin typeface="Helvetica" pitchFamily="2" charset="0"/>
              </a:rPr>
              <a:t>self-</a:t>
            </a:r>
            <a:r>
              <a:rPr lang="it-IT" sz="3200" dirty="0" err="1">
                <a:solidFill>
                  <a:srgbClr val="002060"/>
                </a:solidFill>
                <a:latin typeface="Helvetica" pitchFamily="2" charset="0"/>
              </a:rPr>
              <a:t>consistently</a:t>
            </a:r>
            <a:r>
              <a:rPr lang="it-IT" sz="3200" dirty="0">
                <a:solidFill>
                  <a:srgbClr val="002060"/>
                </a:solidFill>
                <a:latin typeface="Helvetica" pitchFamily="2" charset="0"/>
              </a:rPr>
              <a:t> compute </a:t>
            </a:r>
            <a:r>
              <a:rPr lang="it-IT" sz="3200" dirty="0" err="1">
                <a:solidFill>
                  <a:srgbClr val="C00000"/>
                </a:solidFill>
                <a:latin typeface="Helvetica" pitchFamily="2" charset="0"/>
              </a:rPr>
              <a:t>Zonal</a:t>
            </a:r>
            <a:r>
              <a:rPr lang="it-IT" sz="3200" dirty="0">
                <a:solidFill>
                  <a:srgbClr val="C00000"/>
                </a:solidFill>
                <a:latin typeface="Helvetica" pitchFamily="2" charset="0"/>
              </a:rPr>
              <a:t> State 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in the </a:t>
            </a:r>
            <a:r>
              <a:rPr lang="it-IT" sz="3200" dirty="0" err="1">
                <a:solidFill>
                  <a:schemeClr val="tx1"/>
                </a:solidFill>
                <a:latin typeface="Helvetica" pitchFamily="2" charset="0"/>
              </a:rPr>
              <a:t>presence</a:t>
            </a:r>
            <a:r>
              <a:rPr lang="it-IT" sz="3200" dirty="0">
                <a:solidFill>
                  <a:schemeClr val="tx1"/>
                </a:solidFill>
                <a:latin typeface="Helvetica" pitchFamily="2" charset="0"/>
              </a:rPr>
              <a:t> of</a:t>
            </a:r>
            <a:r>
              <a:rPr lang="it-IT" sz="3200" dirty="0">
                <a:solidFill>
                  <a:srgbClr val="C00000"/>
                </a:solidFill>
                <a:latin typeface="Helvetica" pitchFamily="2" charset="0"/>
              </a:rPr>
              <a:t> finite </a:t>
            </a:r>
            <a:r>
              <a:rPr lang="it-IT" sz="3200" dirty="0" err="1">
                <a:solidFill>
                  <a:srgbClr val="C00000"/>
                </a:solidFill>
                <a:latin typeface="Helvetica" pitchFamily="2" charset="0"/>
              </a:rPr>
              <a:t>level</a:t>
            </a:r>
            <a:r>
              <a:rPr lang="it-IT" sz="3200" dirty="0">
                <a:solidFill>
                  <a:srgbClr val="C00000"/>
                </a:solidFill>
                <a:latin typeface="Helvetica" pitchFamily="2" charset="0"/>
              </a:rPr>
              <a:t> of </a:t>
            </a:r>
            <a:r>
              <a:rPr lang="it-IT" sz="3200" dirty="0" err="1">
                <a:solidFill>
                  <a:srgbClr val="C00000"/>
                </a:solidFill>
                <a:latin typeface="Helvetica" pitchFamily="2" charset="0"/>
              </a:rPr>
              <a:t>fluctuations</a:t>
            </a:r>
            <a:endParaRPr lang="it-IT" sz="3200" dirty="0">
              <a:solidFill>
                <a:srgbClr val="C00000"/>
              </a:solidFill>
              <a:latin typeface="Helvetica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CDF9E1-67D9-FEBF-54B0-39D548365E80}"/>
              </a:ext>
            </a:extLst>
          </p:cNvPr>
          <p:cNvGrpSpPr/>
          <p:nvPr/>
        </p:nvGrpSpPr>
        <p:grpSpPr>
          <a:xfrm>
            <a:off x="633045" y="4735144"/>
            <a:ext cx="15272915" cy="3857331"/>
            <a:chOff x="244490" y="4480339"/>
            <a:chExt cx="12757095" cy="350410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7B7FCD-9E59-32A6-4898-AACD453AF820}"/>
                </a:ext>
              </a:extLst>
            </p:cNvPr>
            <p:cNvSpPr txBox="1"/>
            <p:nvPr/>
          </p:nvSpPr>
          <p:spPr>
            <a:xfrm>
              <a:off x="244490" y="4480339"/>
              <a:ext cx="12757095" cy="1154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36000" marR="457200" lvl="2" indent="0" algn="just" defTabSz="457200">
                <a:spcAft>
                  <a:spcPts val="600"/>
                </a:spcAft>
                <a:buSzPct val="100000"/>
                <a:buFont typeface="Wingdings" pitchFamily="2" charset="2"/>
                <a:buChar char="q"/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it-IT" sz="3200" dirty="0"/>
                <a:t> Separate macro-meso </a:t>
              </a:r>
              <a:r>
                <a:rPr lang="it-IT" sz="3200" dirty="0" err="1"/>
                <a:t>spatiotemporal</a:t>
              </a:r>
              <a:r>
                <a:rPr lang="it-IT" sz="3200" dirty="0"/>
                <a:t> </a:t>
              </a:r>
              <a:r>
                <a:rPr lang="it-IT" sz="3200" dirty="0" err="1"/>
                <a:t>scales</a:t>
              </a:r>
              <a:r>
                <a:rPr lang="it-IT" sz="3200" dirty="0"/>
                <a:t> from micro-</a:t>
              </a:r>
              <a:r>
                <a:rPr lang="it-IT" sz="3200" dirty="0" err="1"/>
                <a:t>scales</a:t>
              </a:r>
              <a:r>
                <a:rPr lang="it-IT" sz="3200" dirty="0"/>
                <a:t> </a:t>
              </a:r>
              <a:r>
                <a:rPr lang="it-IT" sz="3200" dirty="0">
                  <a:sym typeface="Wingdings" pitchFamily="2" charset="2"/>
                </a:rPr>
                <a:t> </a:t>
              </a:r>
            </a:p>
            <a:p>
              <a:pPr marL="1789200" marR="457200" lvl="2" indent="-457200" algn="just" defTabSz="457200">
                <a:spcAft>
                  <a:spcPts val="600"/>
                </a:spcAft>
                <a:buSzPct val="100000"/>
                <a:buFont typeface="Wingdings" pitchFamily="2" charset="2"/>
                <a:buChar char="Ø"/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it-IT" sz="3200" dirty="0" err="1">
                  <a:sym typeface="Wingdings" pitchFamily="2" charset="2"/>
                </a:rPr>
                <a:t>Renormalized</a:t>
              </a:r>
              <a:r>
                <a:rPr lang="it-IT" sz="3200" dirty="0">
                  <a:sym typeface="Wingdings" pitchFamily="2" charset="2"/>
                </a:rPr>
                <a:t> </a:t>
              </a:r>
              <a:r>
                <a:rPr lang="it-IT" sz="3200" dirty="0" err="1">
                  <a:sym typeface="Wingdings" pitchFamily="2" charset="2"/>
                </a:rPr>
                <a:t>equilibrium</a:t>
              </a:r>
              <a:r>
                <a:rPr lang="it-IT" sz="3200" dirty="0">
                  <a:sym typeface="Wingdings" pitchFamily="2" charset="2"/>
                </a:rPr>
                <a:t> accounting for self-interaction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0303D4-7B50-FEF1-1DF2-E9E26A643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548" y="5624597"/>
              <a:ext cx="5601938" cy="16451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EB6C-8D01-1C58-7EC1-471F2EDF1369}"/>
                </a:ext>
              </a:extLst>
            </p:cNvPr>
            <p:cNvSpPr txBox="1"/>
            <p:nvPr/>
          </p:nvSpPr>
          <p:spPr>
            <a:xfrm>
              <a:off x="1805935" y="7327858"/>
              <a:ext cx="2789225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meso-macro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692638-030F-C88A-715B-42968C6A422F}"/>
                </a:ext>
              </a:extLst>
            </p:cNvPr>
            <p:cNvSpPr txBox="1"/>
            <p:nvPr/>
          </p:nvSpPr>
          <p:spPr>
            <a:xfrm>
              <a:off x="8717856" y="7288415"/>
              <a:ext cx="1304845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micro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0BC78C6-B6E4-F54E-BAC8-45DF6447AF0E}"/>
                </a:ext>
              </a:extLst>
            </p:cNvPr>
            <p:cNvSpPr/>
            <p:nvPr/>
          </p:nvSpPr>
          <p:spPr>
            <a:xfrm>
              <a:off x="5538238" y="5961405"/>
              <a:ext cx="3288706" cy="1017077"/>
            </a:xfrm>
            <a:prstGeom prst="ellipse">
              <a:avLst/>
            </a:prstGeom>
            <a:blipFill dpi="0" rotWithShape="1">
              <a:blip r:embed="rId3">
                <a:alphaModFix amt="40000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F336CE9-64ED-A958-347C-263E03AC820F}"/>
                </a:ext>
              </a:extLst>
            </p:cNvPr>
            <p:cNvSpPr/>
            <p:nvPr/>
          </p:nvSpPr>
          <p:spPr>
            <a:xfrm>
              <a:off x="4484614" y="6002574"/>
              <a:ext cx="875179" cy="957210"/>
            </a:xfrm>
            <a:prstGeom prst="ellipse">
              <a:avLst/>
            </a:prstGeom>
            <a:solidFill>
              <a:srgbClr val="FF0000">
                <a:alpha val="40242"/>
              </a:srgb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A7FCAA0-0E35-DA44-0054-74EA7518A0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01566" y="6973669"/>
              <a:ext cx="632579" cy="420764"/>
            </a:xfrm>
            <a:prstGeom prst="straightConnector1">
              <a:avLst/>
            </a:prstGeom>
            <a:noFill/>
            <a:ln w="41275" cap="flat">
              <a:solidFill>
                <a:srgbClr val="0070C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8F87225-9E2C-A54B-B04A-E492501FF630}"/>
                </a:ext>
              </a:extLst>
            </p:cNvPr>
            <p:cNvCxnSpPr/>
            <p:nvPr/>
          </p:nvCxnSpPr>
          <p:spPr>
            <a:xfrm flipV="1">
              <a:off x="3858688" y="6829876"/>
              <a:ext cx="687558" cy="653142"/>
            </a:xfrm>
            <a:prstGeom prst="straightConnector1">
              <a:avLst/>
            </a:prstGeom>
            <a:noFill/>
            <a:ln w="41275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4" name="Picture 3" descr="Picture 9">
            <a:extLst>
              <a:ext uri="{FF2B5EF4-FFF2-40B4-BE49-F238E27FC236}">
                <a16:creationId xmlns:a16="http://schemas.microsoft.com/office/drawing/2014/main" id="{7A169C20-7861-23C7-3FDF-0A025F6C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그림 5">
            <a:extLst>
              <a:ext uri="{FF2B5EF4-FFF2-40B4-BE49-F238E27FC236}">
                <a16:creationId xmlns:a16="http://schemas.microsoft.com/office/drawing/2014/main" id="{EF49F984-1F29-657C-8E2E-875AD769D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75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dirty="0"/>
              <a:t>Phase space </a:t>
            </a:r>
            <a:r>
              <a:rPr lang="it-IT" dirty="0" err="1"/>
              <a:t>transport</a:t>
            </a:r>
            <a:r>
              <a:rPr lang="it-IT" dirty="0"/>
              <a:t> - II</a:t>
            </a:r>
            <a:endParaRPr dirty="0"/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05960" y="384751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F5AFF-B819-BF24-B532-D8E248E20B76}"/>
              </a:ext>
            </a:extLst>
          </p:cNvPr>
          <p:cNvSpPr txBox="1"/>
          <p:nvPr/>
        </p:nvSpPr>
        <p:spPr>
          <a:xfrm>
            <a:off x="808891" y="1451881"/>
            <a:ext cx="15787345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 err="1"/>
              <a:t>Structure</a:t>
            </a:r>
            <a:r>
              <a:rPr lang="it-IT" sz="3200" dirty="0"/>
              <a:t> </a:t>
            </a:r>
            <a:r>
              <a:rPr lang="it-IT" sz="3200" dirty="0" err="1"/>
              <a:t>formation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favored</a:t>
            </a:r>
            <a:r>
              <a:rPr lang="it-IT" sz="3200" dirty="0"/>
              <a:t> </a:t>
            </a:r>
            <a:r>
              <a:rPr lang="it-IT" sz="3200" dirty="0" err="1"/>
              <a:t>when</a:t>
            </a:r>
            <a:r>
              <a:rPr lang="it-IT" sz="3200" dirty="0"/>
              <a:t> meso-macro </a:t>
            </a:r>
            <a:r>
              <a:rPr lang="it-IT" sz="3200" dirty="0" err="1"/>
              <a:t>temporal</a:t>
            </a:r>
            <a:r>
              <a:rPr lang="it-IT" sz="3200" dirty="0"/>
              <a:t> scale </a:t>
            </a:r>
            <a:r>
              <a:rPr lang="it-IT" sz="3200" dirty="0" err="1"/>
              <a:t>approches</a:t>
            </a:r>
            <a:r>
              <a:rPr lang="it-IT" sz="3200" dirty="0"/>
              <a:t> </a:t>
            </a:r>
            <a:r>
              <a:rPr lang="it-IT" sz="3200" dirty="0" err="1"/>
              <a:t>phase</a:t>
            </a:r>
            <a:r>
              <a:rPr lang="it-IT" sz="3200" dirty="0"/>
              <a:t> </a:t>
            </a:r>
            <a:r>
              <a:rPr lang="it-IT" sz="3200" dirty="0" err="1"/>
              <a:t>space</a:t>
            </a:r>
            <a:r>
              <a:rPr lang="it-IT" sz="3200" dirty="0"/>
              <a:t> </a:t>
            </a:r>
            <a:r>
              <a:rPr lang="it-IT" sz="3200" dirty="0" err="1"/>
              <a:t>transport</a:t>
            </a:r>
            <a:r>
              <a:rPr lang="it-IT" sz="3200" dirty="0"/>
              <a:t> time scale (e.g. EPM)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E77A7-CB6D-0C75-9878-2187498B3DF9}"/>
              </a:ext>
            </a:extLst>
          </p:cNvPr>
          <p:cNvSpPr txBox="1"/>
          <p:nvPr/>
        </p:nvSpPr>
        <p:spPr>
          <a:xfrm>
            <a:off x="11868415" y="2935353"/>
            <a:ext cx="449963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Courtesy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of X. Wang; 2023]</a:t>
            </a:r>
          </a:p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[EPS 2023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invited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; PPCF 2023]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653FE-ECE1-8E7E-BC9B-7E92512A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070" y="8274212"/>
            <a:ext cx="2590800" cy="63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F0D3E-F6A8-FE8C-6663-AD8C54016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02" y="3642314"/>
            <a:ext cx="7113023" cy="47660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431B43-4958-A352-E15C-1F88B770DCB1}"/>
              </a:ext>
            </a:extLst>
          </p:cNvPr>
          <p:cNvSpPr txBox="1"/>
          <p:nvPr/>
        </p:nvSpPr>
        <p:spPr>
          <a:xfrm>
            <a:off x="1800933" y="2818967"/>
            <a:ext cx="784028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2800" b="1" dirty="0"/>
              <a:t>EPM chirping rate vs. saturation amplitude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E736E2-E5BF-29A1-8C67-D82C6899A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228" y="4561993"/>
            <a:ext cx="6135009" cy="32109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1E3D67-B522-2198-A347-F96D4AF9DEDB}"/>
              </a:ext>
            </a:extLst>
          </p:cNvPr>
          <p:cNvSpPr txBox="1"/>
          <p:nvPr/>
        </p:nvSpPr>
        <p:spPr>
          <a:xfrm>
            <a:off x="11939575" y="4059314"/>
            <a:ext cx="34576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intensity contour plot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99F411-8D2C-BC1F-39FF-0F44CE702F63}"/>
              </a:ext>
            </a:extLst>
          </p:cNvPr>
          <p:cNvSpPr txBox="1"/>
          <p:nvPr/>
        </p:nvSpPr>
        <p:spPr>
          <a:xfrm>
            <a:off x="6964761" y="8260831"/>
            <a:ext cx="919210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 theory prediction  </a:t>
            </a:r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Energetic Particle Avalanches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8B4CC-9D16-80D1-211B-C7C2F65DF545}"/>
              </a:ext>
            </a:extLst>
          </p:cNvPr>
          <p:cNvSpPr txBox="1"/>
          <p:nvPr/>
        </p:nvSpPr>
        <p:spPr>
          <a:xfrm>
            <a:off x="5224699" y="3419795"/>
            <a:ext cx="222176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ORB5 code</a:t>
            </a:r>
          </a:p>
        </p:txBody>
      </p:sp>
      <p:pic>
        <p:nvPicPr>
          <p:cNvPr id="2" name="Picture 1" descr="Picture 9">
            <a:extLst>
              <a:ext uri="{FF2B5EF4-FFF2-40B4-BE49-F238E27FC236}">
                <a16:creationId xmlns:a16="http://schemas.microsoft.com/office/drawing/2014/main" id="{799E7724-D55E-6B77-C8A3-87DB515DC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5">
            <a:extLst>
              <a:ext uri="{FF2B5EF4-FFF2-40B4-BE49-F238E27FC236}">
                <a16:creationId xmlns:a16="http://schemas.microsoft.com/office/drawing/2014/main" id="{FA4EA6AA-181E-8030-89A0-7254FB35C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75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dirty="0"/>
              <a:t>Phase space </a:t>
            </a:r>
            <a:r>
              <a:rPr lang="it-IT" dirty="0" err="1"/>
              <a:t>transport</a:t>
            </a:r>
            <a:r>
              <a:rPr lang="it-IT" dirty="0"/>
              <a:t> - III</a:t>
            </a:r>
            <a:endParaRPr dirty="0"/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05960" y="384751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18547A-E60C-6441-9C93-7BB3CB8A1C24}"/>
              </a:ext>
            </a:extLst>
          </p:cNvPr>
          <p:cNvGrpSpPr/>
          <p:nvPr/>
        </p:nvGrpSpPr>
        <p:grpSpPr>
          <a:xfrm>
            <a:off x="316523" y="1384537"/>
            <a:ext cx="16459200" cy="3548992"/>
            <a:chOff x="0" y="1384536"/>
            <a:chExt cx="13004800" cy="2721210"/>
          </a:xfrm>
        </p:grpSpPr>
        <p:pic>
          <p:nvPicPr>
            <p:cNvPr id="20" name="Screenshot 2022-05-18 at 09.55.15.pdf" descr="Screenshot 2022-05-18 at 09.55.15.pdf">
              <a:extLst>
                <a:ext uri="{FF2B5EF4-FFF2-40B4-BE49-F238E27FC236}">
                  <a16:creationId xmlns:a16="http://schemas.microsoft.com/office/drawing/2014/main" id="{670BFE00-44F8-A46A-7E38-B7881746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56044"/>
              <a:ext cx="13004800" cy="184970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856755-9201-3F2C-C06E-B55917E7872C}"/>
                </a:ext>
              </a:extLst>
            </p:cNvPr>
            <p:cNvSpPr txBox="1"/>
            <p:nvPr/>
          </p:nvSpPr>
          <p:spPr>
            <a:xfrm>
              <a:off x="247705" y="1384536"/>
              <a:ext cx="12757095" cy="1077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36000" marR="457200" lvl="2" indent="0" algn="just" defTabSz="457200">
                <a:spcAft>
                  <a:spcPts val="600"/>
                </a:spcAft>
                <a:buSzPct val="100000"/>
                <a:buFont typeface="Wingdings" pitchFamily="2" charset="2"/>
                <a:buChar char="q"/>
                <a:defRPr sz="2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it-IT" sz="3200" dirty="0"/>
                <a:t> </a:t>
              </a:r>
              <a:r>
                <a:rPr lang="it-IT" sz="3200" dirty="0" err="1"/>
                <a:t>Phase</a:t>
              </a:r>
              <a:r>
                <a:rPr lang="it-IT" sz="3200" dirty="0"/>
                <a:t> </a:t>
              </a:r>
              <a:r>
                <a:rPr lang="it-IT" sz="3200" dirty="0" err="1"/>
                <a:t>space</a:t>
              </a:r>
              <a:r>
                <a:rPr lang="it-IT" sz="3200" dirty="0"/>
                <a:t> </a:t>
              </a:r>
              <a:r>
                <a:rPr lang="it-IT" sz="3200" dirty="0" err="1"/>
                <a:t>zonal</a:t>
              </a:r>
              <a:r>
                <a:rPr lang="it-IT" sz="3200" dirty="0"/>
                <a:t> </a:t>
              </a:r>
              <a:r>
                <a:rPr lang="it-IT" sz="3200" dirty="0" err="1"/>
                <a:t>structure</a:t>
              </a:r>
              <a:r>
                <a:rPr lang="it-IT" sz="3200" dirty="0"/>
                <a:t> </a:t>
              </a:r>
              <a:r>
                <a:rPr lang="it-IT" sz="3200" dirty="0" err="1"/>
                <a:t>evolution</a:t>
              </a:r>
              <a:r>
                <a:rPr lang="it-IT" sz="3200" dirty="0"/>
                <a:t> </a:t>
              </a:r>
              <a:r>
                <a:rPr lang="it-IT" sz="3200" dirty="0" err="1"/>
                <a:t>equation</a:t>
              </a:r>
              <a:r>
                <a:rPr lang="it-IT" sz="3200" dirty="0"/>
                <a:t> (</a:t>
              </a:r>
              <a:r>
                <a:rPr lang="it-IT" sz="3200" dirty="0" err="1"/>
                <a:t>nearly</a:t>
              </a:r>
              <a:r>
                <a:rPr lang="it-IT" sz="3200" dirty="0"/>
                <a:t> </a:t>
              </a:r>
              <a:r>
                <a:rPr lang="it-IT" sz="3200" dirty="0" err="1"/>
                <a:t>integrable</a:t>
              </a:r>
              <a:r>
                <a:rPr lang="it-IT" sz="3200" dirty="0"/>
                <a:t> system) [Falessi et al NJP 2023]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229A14-29C6-7826-0FB8-2853E1099EEA}"/>
              </a:ext>
            </a:extLst>
          </p:cNvPr>
          <p:cNvSpPr txBox="1"/>
          <p:nvPr/>
        </p:nvSpPr>
        <p:spPr>
          <a:xfrm>
            <a:off x="896815" y="5379985"/>
            <a:ext cx="15878908" cy="390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 err="1"/>
              <a:t>Intrinsically</a:t>
            </a:r>
            <a:r>
              <a:rPr lang="it-IT" sz="3200" dirty="0"/>
              <a:t> </a:t>
            </a:r>
            <a:r>
              <a:rPr lang="it-IT" sz="3200" dirty="0">
                <a:solidFill>
                  <a:srgbClr val="C00000"/>
                </a:solidFill>
              </a:rPr>
              <a:t>full-</a:t>
            </a:r>
            <a:r>
              <a:rPr lang="it-IT" sz="3200" dirty="0" err="1">
                <a:solidFill>
                  <a:srgbClr val="C00000"/>
                </a:solidFill>
              </a:rPr>
              <a:t>F</a:t>
            </a:r>
            <a:r>
              <a:rPr lang="it-IT" sz="3200" dirty="0"/>
              <a:t> [Falessi et al NJP 2023] </a:t>
            </a:r>
            <a:r>
              <a:rPr lang="it-IT" sz="3200" dirty="0" err="1"/>
              <a:t>but</a:t>
            </a:r>
            <a:r>
              <a:rPr lang="it-IT" sz="3200" dirty="0"/>
              <a:t> </a:t>
            </a:r>
            <a:r>
              <a:rPr lang="it-IT" sz="3200" dirty="0" err="1"/>
              <a:t>reduced</a:t>
            </a:r>
            <a:r>
              <a:rPr lang="it-IT" sz="3200" dirty="0"/>
              <a:t> to the   </a:t>
            </a:r>
            <a:r>
              <a:rPr lang="it-IT" sz="3200" dirty="0">
                <a:solidFill>
                  <a:srgbClr val="C00000"/>
                </a:solidFill>
              </a:rPr>
              <a:t>3D action </a:t>
            </a:r>
            <a:r>
              <a:rPr lang="it-IT" sz="3200" dirty="0" err="1">
                <a:solidFill>
                  <a:srgbClr val="C00000"/>
                </a:solidFill>
              </a:rPr>
              <a:t>space</a:t>
            </a:r>
            <a:r>
              <a:rPr lang="it-IT" sz="3200" dirty="0">
                <a:solidFill>
                  <a:srgbClr val="C00000"/>
                </a:solidFill>
              </a:rPr>
              <a:t> </a:t>
            </a:r>
            <a:r>
              <a:rPr lang="it-IT" sz="3200" dirty="0"/>
              <a:t>(</a:t>
            </a:r>
            <a:r>
              <a:rPr lang="it-IT" sz="3200" dirty="0" err="1"/>
              <a:t>contants</a:t>
            </a:r>
            <a:r>
              <a:rPr lang="it-IT" sz="3200" dirty="0"/>
              <a:t> of </a:t>
            </a:r>
            <a:r>
              <a:rPr lang="it-IT" sz="3200" dirty="0" err="1"/>
              <a:t>motion</a:t>
            </a:r>
            <a:r>
              <a:rPr lang="it-IT" sz="3200" dirty="0"/>
              <a:t>)</a:t>
            </a:r>
          </a:p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/>
          </a:p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/>
              <a:t> </a:t>
            </a:r>
            <a:r>
              <a:rPr lang="it-IT" sz="3200" dirty="0">
                <a:solidFill>
                  <a:srgbClr val="C00000"/>
                </a:solidFill>
              </a:rPr>
              <a:t>Ready for </a:t>
            </a:r>
            <a:r>
              <a:rPr lang="it-IT" sz="3200" dirty="0" err="1">
                <a:solidFill>
                  <a:srgbClr val="C00000"/>
                </a:solidFill>
              </a:rPr>
              <a:t>implementation</a:t>
            </a:r>
            <a:r>
              <a:rPr lang="it-IT" sz="3200" dirty="0">
                <a:solidFill>
                  <a:srgbClr val="C00000"/>
                </a:solidFill>
              </a:rPr>
              <a:t> in non-linear GK </a:t>
            </a:r>
            <a:r>
              <a:rPr lang="it-IT" sz="3200" dirty="0" err="1">
                <a:solidFill>
                  <a:srgbClr val="C00000"/>
                </a:solidFill>
              </a:rPr>
              <a:t>codes</a:t>
            </a:r>
            <a:r>
              <a:rPr lang="it-IT" sz="3200" dirty="0"/>
              <a:t>, </a:t>
            </a:r>
            <a:r>
              <a:rPr lang="it-IT" sz="3200" dirty="0" err="1"/>
              <a:t>including</a:t>
            </a:r>
            <a:r>
              <a:rPr lang="it-IT" sz="3200" dirty="0"/>
              <a:t> </a:t>
            </a:r>
            <a:r>
              <a:rPr lang="it-IT" sz="3200" dirty="0" err="1">
                <a:solidFill>
                  <a:srgbClr val="C00000"/>
                </a:solidFill>
              </a:rPr>
              <a:t>thermal</a:t>
            </a:r>
            <a:r>
              <a:rPr lang="it-IT" sz="3200" dirty="0">
                <a:solidFill>
                  <a:srgbClr val="C00000"/>
                </a:solidFill>
              </a:rPr>
              <a:t> component </a:t>
            </a:r>
            <a:r>
              <a:rPr lang="it-IT" sz="3200" dirty="0" err="1"/>
              <a:t>if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whole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transport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description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is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lifted</a:t>
            </a:r>
            <a:r>
              <a:rPr lang="it-IT" sz="3200" b="1" dirty="0">
                <a:solidFill>
                  <a:schemeClr val="accent1"/>
                </a:solidFill>
              </a:rPr>
              <a:t> to the </a:t>
            </a:r>
            <a:r>
              <a:rPr lang="it-IT" sz="3200" b="1" dirty="0" err="1">
                <a:solidFill>
                  <a:schemeClr val="accent1"/>
                </a:solidFill>
              </a:rPr>
              <a:t>phase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b="1" dirty="0" err="1">
                <a:solidFill>
                  <a:schemeClr val="accent1"/>
                </a:solidFill>
              </a:rPr>
              <a:t>space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it-IT" sz="3200" dirty="0"/>
              <a:t>[S.J. Wang et al. PRL 2024, </a:t>
            </a:r>
            <a:r>
              <a:rPr lang="it-IT" sz="3200" dirty="0">
                <a:solidFill>
                  <a:srgbClr val="C00000"/>
                </a:solidFill>
              </a:rPr>
              <a:t>ITB by ITG</a:t>
            </a:r>
            <a:r>
              <a:rPr lang="it-IT" sz="3200" dirty="0">
                <a:solidFill>
                  <a:schemeClr val="tx1"/>
                </a:solidFill>
              </a:rPr>
              <a:t>]</a:t>
            </a:r>
            <a:endParaRPr lang="it-IT" sz="3200" b="1" dirty="0">
              <a:solidFill>
                <a:schemeClr val="tx1"/>
              </a:solidFill>
            </a:endParaRPr>
          </a:p>
          <a:p>
            <a:pPr marL="36000" marR="457200" lvl="2" indent="0" algn="just" defTabSz="457200">
              <a:spcAft>
                <a:spcPts val="600"/>
              </a:spcAft>
              <a:buSzPct val="100000"/>
              <a:buFont typeface="Wingdings" pitchFamily="2" charset="2"/>
              <a:buChar char="q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b="1" dirty="0">
              <a:solidFill>
                <a:schemeClr val="accent1"/>
              </a:solidFill>
            </a:endParaRPr>
          </a:p>
        </p:txBody>
      </p:sp>
      <p:pic>
        <p:nvPicPr>
          <p:cNvPr id="4" name="Picture 3" descr="Picture 9">
            <a:extLst>
              <a:ext uri="{FF2B5EF4-FFF2-40B4-BE49-F238E27FC236}">
                <a16:creationId xmlns:a16="http://schemas.microsoft.com/office/drawing/2014/main" id="{897685B0-574D-B742-A762-54548A36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5">
            <a:extLst>
              <a:ext uri="{FF2B5EF4-FFF2-40B4-BE49-F238E27FC236}">
                <a16:creationId xmlns:a16="http://schemas.microsoft.com/office/drawing/2014/main" id="{E29BAA0A-D43F-476A-8040-B9074E69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49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3"/>
          <p:cNvSpPr txBox="1">
            <a:spLocks noGrp="1"/>
          </p:cNvSpPr>
          <p:nvPr>
            <p:ph type="title"/>
          </p:nvPr>
        </p:nvSpPr>
        <p:spPr>
          <a:xfrm>
            <a:off x="2912993" y="65258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dirty="0"/>
              <a:t>Phase space zonal structures</a:t>
            </a:r>
          </a:p>
        </p:txBody>
      </p:sp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05960" y="384751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25" name="Numerical verification by HMGC + HYMAGYC codes [S. Briguglio…"/>
          <p:cNvSpPr txBox="1"/>
          <p:nvPr/>
        </p:nvSpPr>
        <p:spPr>
          <a:xfrm>
            <a:off x="884394" y="1252690"/>
            <a:ext cx="15909140" cy="158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2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Numerical verification by HMGC + HYMAGYC codes 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[S. </a:t>
            </a:r>
            <a:r>
              <a:rPr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Briguglio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1350644" marR="457200" indent="-1350644" algn="l" defTabSz="457200">
              <a:spcBef>
                <a:spcPts val="10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G. Vlad, 2020 - </a:t>
            </a:r>
            <a:r>
              <a:rPr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EUROfusion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project MET] - ongoing work within </a:t>
            </a:r>
            <a:r>
              <a:rPr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EUROfusion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projects ATE</a:t>
            </a:r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IT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(Lauber/</a:t>
            </a:r>
            <a:r>
              <a:rPr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Falessi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&amp; TSVV#10 (</a:t>
            </a:r>
            <a:r>
              <a:rPr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Mishchenko</a:t>
            </a:r>
            <a:r>
              <a:rPr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it-IT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it-IT" sz="2800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ORB5</a:t>
            </a:r>
            <a:r>
              <a:rPr lang="it-IT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] [Bottino JPCS 2022]</a:t>
            </a:r>
            <a:endParaRPr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26" name="Segnaposto contenuto 9" descr="Segnaposto contenuto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361" y="2837739"/>
            <a:ext cx="6389570" cy="628226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ow and fast spatiotemporal…">
            <a:extLst>
              <a:ext uri="{FF2B5EF4-FFF2-40B4-BE49-F238E27FC236}">
                <a16:creationId xmlns:a16="http://schemas.microsoft.com/office/drawing/2014/main" id="{552A3F08-ECE1-7F4B-AFE5-B52ED52239CA}"/>
              </a:ext>
            </a:extLst>
          </p:cNvPr>
          <p:cNvSpPr txBox="1"/>
          <p:nvPr/>
        </p:nvSpPr>
        <p:spPr>
          <a:xfrm>
            <a:off x="1024844" y="3688030"/>
            <a:ext cx="6389570" cy="121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marR="457200" indent="-457200" algn="l" defTabSz="457200">
              <a:spcBef>
                <a:spcPts val="1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3200">
                <a:solidFill>
                  <a:srgbClr val="FF03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200" dirty="0">
                <a:solidFill>
                  <a:srgbClr val="C00000"/>
                </a:solidFill>
              </a:rPr>
              <a:t>Slow</a:t>
            </a:r>
            <a:r>
              <a:rPr sz="3200" dirty="0"/>
              <a:t> and </a:t>
            </a:r>
            <a:r>
              <a:rPr sz="3200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fast</a:t>
            </a:r>
            <a:r>
              <a:rPr sz="3200" dirty="0"/>
              <a:t> spatiotemporal</a:t>
            </a:r>
          </a:p>
          <a:p>
            <a:pPr marL="1350644" marR="457200" indent="-1350644" algn="l" defTabSz="457200">
              <a:spcBef>
                <a:spcPts val="10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3200" dirty="0"/>
              <a:t>r</a:t>
            </a:r>
            <a:r>
              <a:rPr sz="3200" dirty="0" err="1"/>
              <a:t>esponses</a:t>
            </a:r>
            <a:r>
              <a:rPr lang="it-IT" sz="3200" dirty="0"/>
              <a:t> of EP due to EPM</a:t>
            </a:r>
            <a:endParaRPr sz="3200" dirty="0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0832687-35AB-784E-82C8-637E2E8FC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13" y="5113155"/>
            <a:ext cx="4927600" cy="8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EAE0B0E8-D4C8-A54E-97C7-634EC00B8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415" y="5890684"/>
            <a:ext cx="4508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5A72B7B8-EE6F-A248-912D-022689E16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498" y="7156450"/>
            <a:ext cx="4445001" cy="1028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">
            <a:extLst>
              <a:ext uri="{FF2B5EF4-FFF2-40B4-BE49-F238E27FC236}">
                <a16:creationId xmlns:a16="http://schemas.microsoft.com/office/drawing/2014/main" id="{3406276D-65A9-B740-960C-969C3A6C2E52}"/>
              </a:ext>
            </a:extLst>
          </p:cNvPr>
          <p:cNvSpPr/>
          <p:nvPr/>
        </p:nvSpPr>
        <p:spPr>
          <a:xfrm>
            <a:off x="1902042" y="5113155"/>
            <a:ext cx="1490928" cy="821014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2" name="phase space flux">
            <a:extLst>
              <a:ext uri="{FF2B5EF4-FFF2-40B4-BE49-F238E27FC236}">
                <a16:creationId xmlns:a16="http://schemas.microsoft.com/office/drawing/2014/main" id="{4CE48249-01DF-CB4F-9710-15838A0D9DB9}"/>
              </a:ext>
            </a:extLst>
          </p:cNvPr>
          <p:cNvSpPr txBox="1"/>
          <p:nvPr/>
        </p:nvSpPr>
        <p:spPr>
          <a:xfrm>
            <a:off x="2557319" y="8936410"/>
            <a:ext cx="360194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lumOff val="-8741"/>
                  </a:schemeClr>
                </a:solidFill>
              </a:defRPr>
            </a:lvl1pPr>
          </a:lstStyle>
          <a:p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phase space flux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27437842-B23E-5947-A7D5-0D34A5203EC5}"/>
              </a:ext>
            </a:extLst>
          </p:cNvPr>
          <p:cNvSpPr/>
          <p:nvPr/>
        </p:nvSpPr>
        <p:spPr>
          <a:xfrm>
            <a:off x="4645336" y="5960014"/>
            <a:ext cx="4197438" cy="1221446"/>
          </a:xfrm>
          <a:prstGeom prst="rect">
            <a:avLst/>
          </a:prstGeom>
          <a:solidFill>
            <a:schemeClr val="accent6">
              <a:lumOff val="-8741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5FA01B7D-F810-B643-A5AD-AEFBC994FD93}"/>
              </a:ext>
            </a:extLst>
          </p:cNvPr>
          <p:cNvSpPr/>
          <p:nvPr/>
        </p:nvSpPr>
        <p:spPr>
          <a:xfrm>
            <a:off x="4645336" y="7172615"/>
            <a:ext cx="4197438" cy="1221446"/>
          </a:xfrm>
          <a:prstGeom prst="rect">
            <a:avLst/>
          </a:prstGeom>
          <a:solidFill>
            <a:schemeClr val="accent6">
              <a:lumOff val="-8741"/>
              <a:alpha val="248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FCA4C849-BDFC-4444-A1DE-5B04C8BE7A55}"/>
              </a:ext>
            </a:extLst>
          </p:cNvPr>
          <p:cNvSpPr/>
          <p:nvPr/>
        </p:nvSpPr>
        <p:spPr>
          <a:xfrm flipV="1">
            <a:off x="3714799" y="8399508"/>
            <a:ext cx="741093" cy="406599"/>
          </a:xfrm>
          <a:prstGeom prst="line">
            <a:avLst/>
          </a:prstGeom>
          <a:ln w="25400">
            <a:solidFill>
              <a:schemeClr val="accent6">
                <a:lumOff val="-874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FC8039A0-DF10-8840-8578-8C29980D26D0}"/>
              </a:ext>
            </a:extLst>
          </p:cNvPr>
          <p:cNvSpPr/>
          <p:nvPr/>
        </p:nvSpPr>
        <p:spPr>
          <a:xfrm flipV="1">
            <a:off x="3637477" y="6944785"/>
            <a:ext cx="741093" cy="1801869"/>
          </a:xfrm>
          <a:prstGeom prst="line">
            <a:avLst/>
          </a:prstGeom>
          <a:ln w="25400">
            <a:solidFill>
              <a:schemeClr val="accent6">
                <a:lumOff val="-874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2" name="Picture 1" descr="Picture 9">
            <a:extLst>
              <a:ext uri="{FF2B5EF4-FFF2-40B4-BE49-F238E27FC236}">
                <a16:creationId xmlns:a16="http://schemas.microsoft.com/office/drawing/2014/main" id="{16014695-798B-24D3-1E70-42631F57D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그림 5">
            <a:extLst>
              <a:ext uri="{FF2B5EF4-FFF2-40B4-BE49-F238E27FC236}">
                <a16:creationId xmlns:a16="http://schemas.microsoft.com/office/drawing/2014/main" id="{1D2DF47F-7FA7-4663-B45A-5842ADA87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PSZS in LIGKA/HAGIS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859579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8D529-DDF4-B64B-9797-54C5CFC701A0}"/>
              </a:ext>
            </a:extLst>
          </p:cNvPr>
          <p:cNvSpPr txBox="1"/>
          <p:nvPr/>
        </p:nvSpPr>
        <p:spPr>
          <a:xfrm>
            <a:off x="11081642" y="1567790"/>
            <a:ext cx="44932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Courtesy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Lauber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; 2022]</a:t>
            </a:r>
          </a:p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[EFTC 2023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invited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52280-6135-0B48-86CD-D08512CB2A32}"/>
              </a:ext>
            </a:extLst>
          </p:cNvPr>
          <p:cNvSpPr txBox="1"/>
          <p:nvPr/>
        </p:nvSpPr>
        <p:spPr>
          <a:xfrm>
            <a:off x="1878333" y="1689328"/>
            <a:ext cx="37959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dirty="0"/>
              <a:t>ITER 15MA case; </a:t>
            </a:r>
          </a:p>
          <a:p>
            <a:r>
              <a:rPr lang="it-IT" dirty="0"/>
              <a:t>TAE </a:t>
            </a:r>
            <a:r>
              <a:rPr lang="it-IT" dirty="0" err="1"/>
              <a:t>n</a:t>
            </a:r>
            <a:r>
              <a:rPr lang="it-IT" dirty="0"/>
              <a:t>=13</a:t>
            </a:r>
          </a:p>
        </p:txBody>
      </p:sp>
      <p:pic>
        <p:nvPicPr>
          <p:cNvPr id="7" name="100015_29_F.pdf" descr="100015_29_F.pdf">
            <a:extLst>
              <a:ext uri="{FF2B5EF4-FFF2-40B4-BE49-F238E27FC236}">
                <a16:creationId xmlns:a16="http://schemas.microsoft.com/office/drawing/2014/main" id="{03090A5C-D98D-52BE-6335-D2DB7C0D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9" y="2511437"/>
            <a:ext cx="7932625" cy="55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17" name="ATEP code: solve transport equation for PSZS with sources and collisions">
            <a:extLst>
              <a:ext uri="{FF2B5EF4-FFF2-40B4-BE49-F238E27FC236}">
                <a16:creationId xmlns:a16="http://schemas.microsoft.com/office/drawing/2014/main" id="{8F60A1D7-2B98-60C5-A641-E9ABA04261F4}"/>
              </a:ext>
            </a:extLst>
          </p:cNvPr>
          <p:cNvSpPr txBox="1"/>
          <p:nvPr/>
        </p:nvSpPr>
        <p:spPr>
          <a:xfrm>
            <a:off x="1310582" y="8259759"/>
            <a:ext cx="5632626" cy="3174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IT" sz="1707" dirty="0">
                <a:latin typeface="+mn-lt"/>
              </a:rPr>
              <a:t>ITER plasma from H&amp;CD WF by M. Schneider</a:t>
            </a:r>
            <a:endParaRPr sz="1707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6605E-0398-3018-76F3-B9387C3457D4}"/>
              </a:ext>
            </a:extLst>
          </p:cNvPr>
          <p:cNvSpPr txBox="1"/>
          <p:nvPr/>
        </p:nvSpPr>
        <p:spPr>
          <a:xfrm>
            <a:off x="11427089" y="2275475"/>
            <a:ext cx="37558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Nuc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Fus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2024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accepted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787D3-4E28-0EFB-0C32-34C30782A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217" y="3116144"/>
            <a:ext cx="5664200" cy="429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ECA102-743E-BD37-2BAE-ACF23AE41241}"/>
              </a:ext>
            </a:extLst>
          </p:cNvPr>
          <p:cNvSpPr txBox="1"/>
          <p:nvPr/>
        </p:nvSpPr>
        <p:spPr>
          <a:xfrm>
            <a:off x="12430570" y="3928696"/>
            <a:ext cx="22281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/>
              <a:t>f=75.5kHz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AC5B0-56AD-17F5-13C5-8ECCC366E844}"/>
              </a:ext>
            </a:extLst>
          </p:cNvPr>
          <p:cNvSpPr txBox="1"/>
          <p:nvPr/>
        </p:nvSpPr>
        <p:spPr>
          <a:xfrm>
            <a:off x="10046353" y="7813173"/>
            <a:ext cx="62119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/>
              <a:t>Computed by LIGKA </a:t>
            </a:r>
          </a:p>
          <a:p>
            <a:r>
              <a:rPr lang="en-US" dirty="0"/>
              <a:t>Using EP Workflow</a:t>
            </a:r>
          </a:p>
        </p:txBody>
      </p:sp>
      <p:pic>
        <p:nvPicPr>
          <p:cNvPr id="4" name="Picture 3" descr="Picture 9">
            <a:extLst>
              <a:ext uri="{FF2B5EF4-FFF2-40B4-BE49-F238E27FC236}">
                <a16:creationId xmlns:a16="http://schemas.microsoft.com/office/drawing/2014/main" id="{93C8F4BB-E819-B63B-12D6-C992C6D72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그림 5">
            <a:extLst>
              <a:ext uri="{FF2B5EF4-FFF2-40B4-BE49-F238E27FC236}">
                <a16:creationId xmlns:a16="http://schemas.microsoft.com/office/drawing/2014/main" id="{DDC5AF6C-83A8-DCDB-819C-0234FD932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9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Distribution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841353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8D529-DDF4-B64B-9797-54C5CFC701A0}"/>
              </a:ext>
            </a:extLst>
          </p:cNvPr>
          <p:cNvSpPr txBox="1"/>
          <p:nvPr/>
        </p:nvSpPr>
        <p:spPr>
          <a:xfrm>
            <a:off x="9886239" y="1532434"/>
            <a:ext cx="36051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Courtesy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Lauber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6605E-0398-3018-76F3-B9387C3457D4}"/>
              </a:ext>
            </a:extLst>
          </p:cNvPr>
          <p:cNvSpPr txBox="1"/>
          <p:nvPr/>
        </p:nvSpPr>
        <p:spPr>
          <a:xfrm>
            <a:off x="9787657" y="2004157"/>
            <a:ext cx="37558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Nuc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Fus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2024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accepted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8128E-8562-08AC-B1FB-A3F04475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93" y="2791143"/>
            <a:ext cx="13813318" cy="4139265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25E898AC-9AE4-37FF-85B0-94D4B8567AE3}"/>
              </a:ext>
            </a:extLst>
          </p:cNvPr>
          <p:cNvSpPr txBox="1"/>
          <p:nvPr/>
        </p:nvSpPr>
        <p:spPr>
          <a:xfrm>
            <a:off x="931985" y="6962457"/>
            <a:ext cx="1566789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 err="1">
                <a:solidFill>
                  <a:schemeClr val="tx1"/>
                </a:solidFill>
              </a:rPr>
              <a:t>Binning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smoothing</a:t>
            </a:r>
            <a:r>
              <a:rPr lang="it-IT" dirty="0">
                <a:solidFill>
                  <a:schemeClr val="tx1"/>
                </a:solidFill>
              </a:rPr>
              <a:t> and </a:t>
            </a:r>
            <a:r>
              <a:rPr lang="it-IT" dirty="0" err="1">
                <a:solidFill>
                  <a:schemeClr val="tx1"/>
                </a:solidFill>
              </a:rPr>
              <a:t>splining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allow</a:t>
            </a:r>
            <a:r>
              <a:rPr lang="it-IT" dirty="0">
                <a:solidFill>
                  <a:schemeClr val="tx1"/>
                </a:solidFill>
              </a:rPr>
              <a:t> to </a:t>
            </a:r>
            <a:r>
              <a:rPr lang="it-IT" dirty="0" err="1">
                <a:solidFill>
                  <a:schemeClr val="tx1"/>
                </a:solidFill>
              </a:rPr>
              <a:t>construct</a:t>
            </a:r>
            <a:r>
              <a:rPr lang="it-IT" dirty="0">
                <a:solidFill>
                  <a:schemeClr val="tx1"/>
                </a:solidFill>
              </a:rPr>
              <a:t> regular </a:t>
            </a:r>
            <a:r>
              <a:rPr lang="it-IT" dirty="0" err="1">
                <a:solidFill>
                  <a:schemeClr val="tx1"/>
                </a:solidFill>
              </a:rPr>
              <a:t>derivatives</a:t>
            </a:r>
            <a:r>
              <a:rPr lang="it-IT" dirty="0">
                <a:solidFill>
                  <a:schemeClr val="tx1"/>
                </a:solidFill>
              </a:rPr>
              <a:t> in </a:t>
            </a:r>
            <a:r>
              <a:rPr lang="it-IT" dirty="0" err="1">
                <a:solidFill>
                  <a:schemeClr val="tx1"/>
                </a:solidFill>
              </a:rPr>
              <a:t>phase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space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830CC-3BC8-92FE-6AD1-25AB649B4E9D}"/>
              </a:ext>
            </a:extLst>
          </p:cNvPr>
          <p:cNvSpPr txBox="1"/>
          <p:nvPr/>
        </p:nvSpPr>
        <p:spPr>
          <a:xfrm>
            <a:off x="615476" y="1578495"/>
            <a:ext cx="6515100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i="1" dirty="0">
                <a:latin typeface="Helvetica" pitchFamily="2" charset="0"/>
              </a:rPr>
              <a:t>original marker data as calculated by the NEMO/SPOT package</a:t>
            </a:r>
            <a:endParaRPr lang="en-GB" sz="2800" dirty="0">
              <a:latin typeface="Helvetica" pitchFamily="2" charset="0"/>
            </a:endParaRPr>
          </a:p>
        </p:txBody>
      </p:sp>
      <p:pic>
        <p:nvPicPr>
          <p:cNvPr id="4" name="Picture 3" descr="Picture 9">
            <a:extLst>
              <a:ext uri="{FF2B5EF4-FFF2-40B4-BE49-F238E27FC236}">
                <a16:creationId xmlns:a16="http://schemas.microsoft.com/office/drawing/2014/main" id="{056AE783-44BD-043E-9896-F76EE3A63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5">
            <a:extLst>
              <a:ext uri="{FF2B5EF4-FFF2-40B4-BE49-F238E27FC236}">
                <a16:creationId xmlns:a16="http://schemas.microsoft.com/office/drawing/2014/main" id="{024B4424-9414-ED11-7A1C-F7C3ECC0C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1948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87140-F62D-8EE9-B82C-4E99BB514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1" y="1808923"/>
            <a:ext cx="9303593" cy="6977695"/>
          </a:xfrm>
          <a:prstGeom prst="rect">
            <a:avLst/>
          </a:prstGeom>
        </p:spPr>
      </p:pic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ATEP 3D code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0450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9F5C8FF4-7F72-0436-6F21-0603C47D9BCD}"/>
              </a:ext>
            </a:extLst>
          </p:cNvPr>
          <p:cNvSpPr txBox="1"/>
          <p:nvPr/>
        </p:nvSpPr>
        <p:spPr>
          <a:xfrm>
            <a:off x="13574472" y="2304471"/>
            <a:ext cx="3034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[Courtesy G. Meng] </a:t>
            </a:r>
          </a:p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[Invited EPS 2024]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459568A-5A27-49E2-86B9-61DE601438EA}"/>
              </a:ext>
            </a:extLst>
          </p:cNvPr>
          <p:cNvSpPr txBox="1"/>
          <p:nvPr/>
        </p:nvSpPr>
        <p:spPr>
          <a:xfrm>
            <a:off x="347152" y="1361697"/>
            <a:ext cx="160020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SzPct val="100000"/>
              <a:buFont typeface="Wingdings-Regular"/>
              <a:buChar char="❑"/>
            </a:pP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Initial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value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problem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solved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orbit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averaged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collision</a:t>
            </a:r>
            <a:r>
              <a:rPr lang="it-IT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operator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82A7F-3186-CB8A-C654-634851C985DC}"/>
              </a:ext>
            </a:extLst>
          </p:cNvPr>
          <p:cNvSpPr txBox="1"/>
          <p:nvPr/>
        </p:nvSpPr>
        <p:spPr>
          <a:xfrm>
            <a:off x="39918" y="7544715"/>
            <a:ext cx="6142917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  <a:defRPr/>
            </a:pPr>
            <a:r>
              <a:rPr lang="en-US" sz="2800" dirty="0"/>
              <a:t>Source model: Gaussian function for NBI for comparison with SPOT</a:t>
            </a:r>
          </a:p>
          <a:p>
            <a:pPr marL="285750" indent="-285750" algn="l">
              <a:buFont typeface="Arial"/>
              <a:buChar char="•"/>
              <a:defRPr/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 descr="Picture 9">
            <a:extLst>
              <a:ext uri="{FF2B5EF4-FFF2-40B4-BE49-F238E27FC236}">
                <a16:creationId xmlns:a16="http://schemas.microsoft.com/office/drawing/2014/main" id="{72E2DC4D-9E24-23F8-5786-54C1F494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5">
            <a:extLst>
              <a:ext uri="{FF2B5EF4-FFF2-40B4-BE49-F238E27FC236}">
                <a16:creationId xmlns:a16="http://schemas.microsoft.com/office/drawing/2014/main" id="{2847C11A-56C8-D38C-4809-80D9659E9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166C08-4A66-4745-EF1F-022878BFCF27}"/>
              </a:ext>
            </a:extLst>
          </p:cNvPr>
          <p:cNvSpPr txBox="1"/>
          <p:nvPr/>
        </p:nvSpPr>
        <p:spPr>
          <a:xfrm>
            <a:off x="11197346" y="7544715"/>
            <a:ext cx="614291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ATEP: Advanced Transport model </a:t>
            </a:r>
          </a:p>
          <a:p>
            <a:pPr algn="l">
              <a:defRPr/>
            </a:pPr>
            <a:r>
              <a:rPr lang="en-US" sz="2800" dirty="0">
                <a:solidFill>
                  <a:schemeClr val="tx1"/>
                </a:solidFill>
              </a:rPr>
              <a:t>   for Energetic Particles</a:t>
            </a:r>
          </a:p>
        </p:txBody>
      </p:sp>
    </p:spTree>
    <p:extLst>
      <p:ext uri="{BB962C8B-B14F-4D97-AF65-F5344CB8AC3E}">
        <p14:creationId xmlns:p14="http://schemas.microsoft.com/office/powerpoint/2010/main" val="1340674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fluxes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001246" y="42632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8D529-DDF4-B64B-9797-54C5CFC701A0}"/>
              </a:ext>
            </a:extLst>
          </p:cNvPr>
          <p:cNvSpPr txBox="1"/>
          <p:nvPr/>
        </p:nvSpPr>
        <p:spPr>
          <a:xfrm>
            <a:off x="10708751" y="1552472"/>
            <a:ext cx="36051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Courtesy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Lauber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6605E-0398-3018-76F3-B9387C3457D4}"/>
              </a:ext>
            </a:extLst>
          </p:cNvPr>
          <p:cNvSpPr txBox="1"/>
          <p:nvPr/>
        </p:nvSpPr>
        <p:spPr>
          <a:xfrm>
            <a:off x="10717401" y="2073919"/>
            <a:ext cx="37558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Nuc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Fus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 2024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</a:rPr>
              <a:t>accepted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4" name="ATEP code: solve transport equation for PSZS with sources and collisions">
            <a:extLst>
              <a:ext uri="{FF2B5EF4-FFF2-40B4-BE49-F238E27FC236}">
                <a16:creationId xmlns:a16="http://schemas.microsoft.com/office/drawing/2014/main" id="{5C2C8BD0-D43E-B025-B351-4DAE8335AA62}"/>
              </a:ext>
            </a:extLst>
          </p:cNvPr>
          <p:cNvSpPr txBox="1"/>
          <p:nvPr/>
        </p:nvSpPr>
        <p:spPr>
          <a:xfrm>
            <a:off x="2167731" y="1246196"/>
            <a:ext cx="8462750" cy="3174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ctr" defTabSz="309562">
              <a:defRPr sz="9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707" dirty="0">
                <a:latin typeface="+mn-lt"/>
              </a:rPr>
              <a:t>ATEP code: solve transport equation for PSZS with sources and collisions</a:t>
            </a:r>
            <a:endParaRPr sz="1707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5" name="Screenshot 2022-05-18 at 09.55.15.pdf" descr="Screenshot 2022-05-18 at 09.55.15.pdf">
            <a:extLst>
              <a:ext uri="{FF2B5EF4-FFF2-40B4-BE49-F238E27FC236}">
                <a16:creationId xmlns:a16="http://schemas.microsoft.com/office/drawing/2014/main" id="{FC488815-9099-7ACA-93E2-2FC96810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05" y="1494059"/>
            <a:ext cx="8332841" cy="118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CEB9D-B7DF-A82F-4534-3CF50DD5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104" y="2621829"/>
            <a:ext cx="85090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E7628-4AF6-FF2E-9539-81AC22A43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829" y="3536846"/>
            <a:ext cx="9553478" cy="5735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0ED98C-D4D2-135C-B62D-9F20B9725B0C}"/>
              </a:ext>
            </a:extLst>
          </p:cNvPr>
          <p:cNvSpPr txBox="1"/>
          <p:nvPr/>
        </p:nvSpPr>
        <p:spPr>
          <a:xfrm>
            <a:off x="13975361" y="3451591"/>
            <a:ext cx="26128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/>
              <a:t>E = 500 keV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3DF0F-926C-A6D1-92CA-560A0D81BF82}"/>
              </a:ext>
            </a:extLst>
          </p:cNvPr>
          <p:cNvSpPr txBox="1"/>
          <p:nvPr/>
        </p:nvSpPr>
        <p:spPr>
          <a:xfrm>
            <a:off x="5567758" y="3136782"/>
            <a:ext cx="14026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Helvetica" pitchFamily="2" charset="0"/>
              </a:rPr>
              <a:t>outward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ADD19-CC89-34B1-6D51-B6C1966A2724}"/>
              </a:ext>
            </a:extLst>
          </p:cNvPr>
          <p:cNvSpPr txBox="1"/>
          <p:nvPr/>
        </p:nvSpPr>
        <p:spPr>
          <a:xfrm>
            <a:off x="9181819" y="3135061"/>
            <a:ext cx="118301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Helvetica" pitchFamily="2" charset="0"/>
              </a:rPr>
              <a:t>inward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C1BA0-A455-AC0C-5D2F-F4355FF091B3}"/>
              </a:ext>
            </a:extLst>
          </p:cNvPr>
          <p:cNvSpPr txBox="1"/>
          <p:nvPr/>
        </p:nvSpPr>
        <p:spPr>
          <a:xfrm>
            <a:off x="14122526" y="6314508"/>
            <a:ext cx="187872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 = 0.12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F6DAA5-BE1B-5780-5551-F7B0ADEF0F34}"/>
              </a:ext>
            </a:extLst>
          </p:cNvPr>
          <p:cNvSpPr txBox="1"/>
          <p:nvPr/>
        </p:nvSpPr>
        <p:spPr>
          <a:xfrm>
            <a:off x="1061277" y="6229887"/>
            <a:ext cx="202940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 err="1">
                <a:latin typeface="+mj-lt"/>
              </a:rPr>
              <a:t>P</a:t>
            </a:r>
            <a:r>
              <a:rPr lang="en-US" baseline="-25000" dirty="0" err="1">
                <a:latin typeface="Symbol" pitchFamily="2" charset="2"/>
              </a:rPr>
              <a:t>f</a:t>
            </a:r>
            <a:r>
              <a:rPr lang="en-US" dirty="0"/>
              <a:t> = - 0.2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F4C79-B657-9EE2-A190-573B7C92FF58}"/>
              </a:ext>
            </a:extLst>
          </p:cNvPr>
          <p:cNvSpPr txBox="1"/>
          <p:nvPr/>
        </p:nvSpPr>
        <p:spPr>
          <a:xfrm>
            <a:off x="1172131" y="5243200"/>
            <a:ext cx="174086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 err="1"/>
              <a:t>co+trap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E0915-533F-9AAF-F080-F870F1F5B494}"/>
              </a:ext>
            </a:extLst>
          </p:cNvPr>
          <p:cNvSpPr txBox="1"/>
          <p:nvPr/>
        </p:nvSpPr>
        <p:spPr>
          <a:xfrm>
            <a:off x="13997730" y="5269641"/>
            <a:ext cx="176651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dirty="0" err="1"/>
              <a:t>ctr+trap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7693C-0A0F-2784-AB69-421A480A183F}"/>
              </a:ext>
            </a:extLst>
          </p:cNvPr>
          <p:cNvSpPr txBox="1"/>
          <p:nvPr/>
        </p:nvSpPr>
        <p:spPr>
          <a:xfrm>
            <a:off x="738461" y="3145925"/>
            <a:ext cx="235221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&lt;</a:t>
            </a:r>
            <a:r>
              <a:rPr lang="en-US" sz="4000" dirty="0" err="1">
                <a:latin typeface="+mj-lt"/>
              </a:rPr>
              <a:t>dP</a:t>
            </a:r>
            <a:r>
              <a:rPr lang="en-US" sz="4000" baseline="-25000" dirty="0" err="1">
                <a:latin typeface="Symbol" pitchFamily="2" charset="2"/>
              </a:rPr>
              <a:t>f</a:t>
            </a:r>
            <a:r>
              <a:rPr lang="en-US" sz="4000" dirty="0">
                <a:latin typeface="+mj-lt"/>
              </a:rPr>
              <a:t>/dt&gt;</a:t>
            </a:r>
            <a:endParaRPr lang="en-US" sz="4000" dirty="0"/>
          </a:p>
        </p:txBody>
      </p:sp>
      <p:pic>
        <p:nvPicPr>
          <p:cNvPr id="6" name="Picture 5" descr="Picture 9">
            <a:extLst>
              <a:ext uri="{FF2B5EF4-FFF2-40B4-BE49-F238E27FC236}">
                <a16:creationId xmlns:a16="http://schemas.microsoft.com/office/drawing/2014/main" id="{680D513B-1B48-C1F4-391F-5922F38D6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1A7F814C-884D-0EA5-9702-14D9D6521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872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3"/>
          <p:cNvSpPr txBox="1">
            <a:spLocks noGrp="1"/>
          </p:cNvSpPr>
          <p:nvPr>
            <p:ph type="title"/>
          </p:nvPr>
        </p:nvSpPr>
        <p:spPr>
          <a:xfrm>
            <a:off x="2912993" y="68733"/>
            <a:ext cx="10870319" cy="1134404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it-IT" dirty="0"/>
              <a:t>Off-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relaxation</a:t>
            </a:r>
            <a:r>
              <a:rPr lang="it-IT" dirty="0"/>
              <a:t> in ITER</a:t>
            </a:r>
            <a:endParaRPr dirty="0"/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88599" y="499665"/>
            <a:ext cx="398702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8D529-DDF4-B64B-9797-54C5CFC701A0}"/>
              </a:ext>
            </a:extLst>
          </p:cNvPr>
          <p:cNvSpPr txBox="1"/>
          <p:nvPr/>
        </p:nvSpPr>
        <p:spPr>
          <a:xfrm>
            <a:off x="10091596" y="1356853"/>
            <a:ext cx="36917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Courtesy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of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Ph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.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Lauber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52280-6135-0B48-86CD-D08512CB2A32}"/>
              </a:ext>
            </a:extLst>
          </p:cNvPr>
          <p:cNvSpPr txBox="1"/>
          <p:nvPr/>
        </p:nvSpPr>
        <p:spPr>
          <a:xfrm>
            <a:off x="3569124" y="1283591"/>
            <a:ext cx="37959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dirty="0"/>
              <a:t>ITER 15MA case; </a:t>
            </a:r>
          </a:p>
          <a:p>
            <a:r>
              <a:rPr lang="it-IT" dirty="0"/>
              <a:t>TAE </a:t>
            </a:r>
            <a:r>
              <a:rPr lang="it-IT" dirty="0" err="1"/>
              <a:t>n</a:t>
            </a:r>
            <a:r>
              <a:rPr lang="it-IT" dirty="0"/>
              <a:t>=13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6605E-0398-3018-76F3-B9387C3457D4}"/>
              </a:ext>
            </a:extLst>
          </p:cNvPr>
          <p:cNvSpPr txBox="1"/>
          <p:nvPr/>
        </p:nvSpPr>
        <p:spPr>
          <a:xfrm>
            <a:off x="10036295" y="1828576"/>
            <a:ext cx="37558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[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Nuc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Fus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2024 </a:t>
            </a: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accepted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8D47D-5FCE-8A59-C9A1-3081F10C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394" y="2310050"/>
            <a:ext cx="13543485" cy="5171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21B274-D0E1-8475-BCE4-BD94424A6E46}"/>
              </a:ext>
            </a:extLst>
          </p:cNvPr>
          <p:cNvSpPr txBox="1"/>
          <p:nvPr/>
        </p:nvSpPr>
        <p:spPr>
          <a:xfrm>
            <a:off x="0" y="7304683"/>
            <a:ext cx="1734026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2800" dirty="0">
                <a:latin typeface="Helvetica" pitchFamily="2" charset="0"/>
              </a:rPr>
              <a:t>Radial projection (</a:t>
            </a:r>
            <a:r>
              <a:rPr lang="el-GR" sz="2800" dirty="0" err="1">
                <a:latin typeface="Helvetica" pitchFamily="2" charset="0"/>
              </a:rPr>
              <a:t>ϱ</a:t>
            </a:r>
            <a:r>
              <a:rPr lang="en-GB" sz="2800" dirty="0">
                <a:latin typeface="Helvetica" pitchFamily="2" charset="0"/>
              </a:rPr>
              <a:t>tor) of the distribution function of energetic</a:t>
            </a:r>
          </a:p>
          <a:p>
            <a:r>
              <a:rPr lang="en-GB" sz="2800" dirty="0">
                <a:latin typeface="Helvetica" pitchFamily="2" charset="0"/>
              </a:rPr>
              <a:t>hydrogen particles, #100015/1, initial (as given by NEMO/SPOT) and final state after evolving the PSZS transport equation for 700ms (1000 time steps) with </a:t>
            </a:r>
            <a:r>
              <a:rPr lang="en-GB" sz="2800" dirty="0">
                <a:solidFill>
                  <a:schemeClr val="tx1"/>
                </a:solidFill>
                <a:latin typeface="Helvetica" pitchFamily="2" charset="0"/>
              </a:rPr>
              <a:t>constant-amplitude</a:t>
            </a:r>
            <a:r>
              <a:rPr lang="en-GB" sz="2800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en-GB" sz="2800" dirty="0">
                <a:solidFill>
                  <a:schemeClr val="accent1"/>
                </a:solidFill>
                <a:latin typeface="Helvetica" pitchFamily="2" charset="0"/>
              </a:rPr>
              <a:t>TAE with </a:t>
            </a:r>
            <a:r>
              <a:rPr lang="en-GB" sz="2800" dirty="0">
                <a:solidFill>
                  <a:schemeClr val="accent1"/>
                </a:solidFill>
                <a:latin typeface="Symbol" pitchFamily="2" charset="2"/>
              </a:rPr>
              <a:t>d</a:t>
            </a:r>
            <a:r>
              <a:rPr lang="en-GB" sz="2800" dirty="0">
                <a:solidFill>
                  <a:schemeClr val="accent1"/>
                </a:solidFill>
                <a:latin typeface="Helvetica" pitchFamily="2" charset="0"/>
              </a:rPr>
              <a:t>B/B = 10</a:t>
            </a:r>
            <a:r>
              <a:rPr lang="en-GB" sz="2800" baseline="30000" dirty="0">
                <a:solidFill>
                  <a:schemeClr val="accent1"/>
                </a:solidFill>
                <a:latin typeface="Helvetica" pitchFamily="2" charset="0"/>
              </a:rPr>
              <a:t>-5</a:t>
            </a:r>
          </a:p>
          <a:p>
            <a:endParaRPr lang="en-US" dirty="0"/>
          </a:p>
        </p:txBody>
      </p:sp>
      <p:pic>
        <p:nvPicPr>
          <p:cNvPr id="9" name="Picture 8" descr="Picture 9">
            <a:extLst>
              <a:ext uri="{FF2B5EF4-FFF2-40B4-BE49-F238E27FC236}">
                <a16:creationId xmlns:a16="http://schemas.microsoft.com/office/drawing/2014/main" id="{3F1BEBF8-14BE-A7F1-F5AC-FE010C5E1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그림 5">
            <a:extLst>
              <a:ext uri="{FF2B5EF4-FFF2-40B4-BE49-F238E27FC236}">
                <a16:creationId xmlns:a16="http://schemas.microsoft.com/office/drawing/2014/main" id="{985D99FB-18D6-D27A-34A1-472685E04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090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/>
          <p:cNvSpPr txBox="1">
            <a:spLocks noGrp="1"/>
          </p:cNvSpPr>
          <p:nvPr>
            <p:ph type="title"/>
          </p:nvPr>
        </p:nvSpPr>
        <p:spPr>
          <a:xfrm>
            <a:off x="2912995" y="65258"/>
            <a:ext cx="11878428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/>
              <a:t>Collaboration framework ENEA - KFE</a:t>
            </a:r>
            <a:endParaRPr sz="5400" dirty="0"/>
          </a:p>
        </p:txBody>
      </p:sp>
      <p:sp>
        <p:nvSpPr>
          <p:cNvPr id="4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sp>
        <p:nvSpPr>
          <p:cNvPr id="492" name="Example from Space Physics: chorus emission &amp; chirping…"/>
          <p:cNvSpPr txBox="1"/>
          <p:nvPr/>
        </p:nvSpPr>
        <p:spPr>
          <a:xfrm>
            <a:off x="758141" y="1425686"/>
            <a:ext cx="1670651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/>
              <a:t>KFE hosts an official hub of Center for Nonlinear Plasma Science (CNPS) since 2023 by signing Letter of Intent; </a:t>
            </a:r>
            <a:r>
              <a:rPr lang="en-US" sz="3200" dirty="0">
                <a:hlinkClick r:id="rId2"/>
              </a:rPr>
              <a:t>https://www.afs.enea.it/zonca/CNPS/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72761-0960-1A35-BB9F-1A4ED3CD6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5545"/>
            <a:ext cx="9399928" cy="5345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D1CA9-5BB0-6E61-EB0A-A9E8A94D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08" y="3262009"/>
            <a:ext cx="8603438" cy="4892369"/>
          </a:xfrm>
          <a:prstGeom prst="rect">
            <a:avLst/>
          </a:prstGeom>
        </p:spPr>
      </p:pic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4D9EB0BF-E61F-1D12-9FF4-AFDE0BD3C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3BF4AB16-FFBD-D62D-A6EF-3DF8178DD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sp>
        <p:nvSpPr>
          <p:cNvPr id="2" name="Example from Space Physics: chorus emission &amp; chirping…">
            <a:extLst>
              <a:ext uri="{FF2B5EF4-FFF2-40B4-BE49-F238E27FC236}">
                <a16:creationId xmlns:a16="http://schemas.microsoft.com/office/drawing/2014/main" id="{2E546122-DC86-BA45-00E4-1A8D67D518A8}"/>
              </a:ext>
            </a:extLst>
          </p:cNvPr>
          <p:cNvSpPr txBox="1"/>
          <p:nvPr/>
        </p:nvSpPr>
        <p:spPr>
          <a:xfrm>
            <a:off x="758141" y="2625330"/>
            <a:ext cx="1670651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/>
              <a:t>Memorandum of Understanding (MoU) between ENEA and KFE signed in 2024;</a:t>
            </a:r>
          </a:p>
        </p:txBody>
      </p:sp>
    </p:spTree>
    <p:extLst>
      <p:ext uri="{BB962C8B-B14F-4D97-AF65-F5344CB8AC3E}">
        <p14:creationId xmlns:p14="http://schemas.microsoft.com/office/powerpoint/2010/main" val="3946154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720FB-75AC-38C7-5B9D-291762C5F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DC4E88EF-DC17-1F00-462B-98D498371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2995" y="65258"/>
            <a:ext cx="11878428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 err="1"/>
              <a:t>Conclusion</a:t>
            </a:r>
            <a:r>
              <a:rPr lang="it-IT" sz="5400" dirty="0"/>
              <a:t> and </a:t>
            </a:r>
            <a:r>
              <a:rPr lang="it-IT" sz="5400" dirty="0" err="1"/>
              <a:t>Discussion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BDBADC94-5EE1-E7E9-0BBB-4EDF9ED287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 dirty="0"/>
          </a:p>
        </p:txBody>
      </p:sp>
      <p:sp>
        <p:nvSpPr>
          <p:cNvPr id="492" name="Example from Space Physics: chorus emission &amp; chirping…">
            <a:extLst>
              <a:ext uri="{FF2B5EF4-FFF2-40B4-BE49-F238E27FC236}">
                <a16:creationId xmlns:a16="http://schemas.microsoft.com/office/drawing/2014/main" id="{76E5D672-32B6-C4B5-E7DD-F4657090B29F}"/>
              </a:ext>
            </a:extLst>
          </p:cNvPr>
          <p:cNvSpPr txBox="1"/>
          <p:nvPr/>
        </p:nvSpPr>
        <p:spPr>
          <a:xfrm>
            <a:off x="613825" y="1276141"/>
            <a:ext cx="16706511" cy="716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ENEA-KFE </a:t>
            </a:r>
            <a:r>
              <a:rPr lang="it-IT" sz="3200" dirty="0" err="1">
                <a:sym typeface="Wingdings" pitchFamily="2" charset="2"/>
              </a:rPr>
              <a:t>collaboration</a:t>
            </a:r>
            <a:r>
              <a:rPr lang="it-IT" sz="3200" dirty="0">
                <a:sym typeface="Wingdings" pitchFamily="2" charset="2"/>
              </a:rPr>
              <a:t> framework </a:t>
            </a:r>
            <a:r>
              <a:rPr lang="it-IT" sz="3200" dirty="0" err="1">
                <a:sym typeface="Wingdings" pitchFamily="2" charset="2"/>
              </a:rPr>
              <a:t>is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well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established</a:t>
            </a:r>
            <a:r>
              <a:rPr lang="it-IT" sz="3200" dirty="0">
                <a:sym typeface="Wingdings" pitchFamily="2" charset="2"/>
              </a:rPr>
              <a:t> and </a:t>
            </a:r>
            <a:r>
              <a:rPr lang="it-IT" sz="3200" dirty="0" err="1">
                <a:sym typeface="Wingdings" pitchFamily="2" charset="2"/>
              </a:rPr>
              <a:t>has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started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successfully</a:t>
            </a:r>
            <a:r>
              <a:rPr lang="it-IT" sz="3200" dirty="0">
                <a:sym typeface="Wingdings" pitchFamily="2" charset="2"/>
              </a:rPr>
              <a:t> with focus on:</a:t>
            </a:r>
          </a:p>
          <a:p>
            <a:pPr marR="457223" algn="l" defTabSz="457223"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              </a:t>
            </a:r>
            <a:r>
              <a:rPr lang="it-IT" sz="3200" dirty="0" err="1">
                <a:sym typeface="Wingdings" pitchFamily="2" charset="2"/>
              </a:rPr>
              <a:t>Burning</a:t>
            </a:r>
            <a:r>
              <a:rPr lang="it-IT" sz="3200" dirty="0">
                <a:sym typeface="Wingdings" pitchFamily="2" charset="2"/>
              </a:rPr>
              <a:t> plasma </a:t>
            </a:r>
            <a:r>
              <a:rPr lang="it-IT" sz="3200" dirty="0" err="1">
                <a:sym typeface="Wingdings" pitchFamily="2" charset="2"/>
              </a:rPr>
              <a:t>nonlinear</a:t>
            </a:r>
            <a:r>
              <a:rPr lang="it-IT" sz="3200" dirty="0">
                <a:sym typeface="Wingdings" pitchFamily="2" charset="2"/>
              </a:rPr>
              <a:t> dynamics, </a:t>
            </a:r>
            <a:r>
              <a:rPr lang="it-IT" sz="3200" dirty="0" err="1">
                <a:sym typeface="Wingdings" pitchFamily="2" charset="2"/>
              </a:rPr>
              <a:t>aimed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at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deploying</a:t>
            </a:r>
            <a:r>
              <a:rPr lang="it-IT" sz="3200" dirty="0">
                <a:sym typeface="Wingdings" pitchFamily="2" charset="2"/>
              </a:rPr>
              <a:t> a </a:t>
            </a:r>
            <a:r>
              <a:rPr lang="it-IT" sz="3200" dirty="0" err="1">
                <a:sym typeface="Wingdings" pitchFamily="2" charset="2"/>
              </a:rPr>
              <a:t>reliable</a:t>
            </a:r>
            <a:r>
              <a:rPr lang="it-IT" sz="3200" dirty="0">
                <a:sym typeface="Wingdings" pitchFamily="2" charset="2"/>
              </a:rPr>
              <a:t>  						              </a:t>
            </a:r>
            <a:r>
              <a:rPr lang="it-IT" sz="3200" dirty="0" err="1">
                <a:sym typeface="Wingdings" pitchFamily="2" charset="2"/>
              </a:rPr>
              <a:t>predictive</a:t>
            </a:r>
            <a:r>
              <a:rPr lang="it-IT" sz="3200" dirty="0">
                <a:sym typeface="Wingdings" pitchFamily="2" charset="2"/>
              </a:rPr>
              <a:t> capability for </a:t>
            </a:r>
            <a:r>
              <a:rPr lang="it-IT" sz="3200" dirty="0" err="1">
                <a:sym typeface="Wingdings" pitchFamily="2" charset="2"/>
              </a:rPr>
              <a:t>reactor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relevant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plasmas</a:t>
            </a:r>
            <a:endParaRPr lang="it-IT" sz="3200" dirty="0">
              <a:sym typeface="Wingdings" pitchFamily="2" charset="2"/>
            </a:endParaRPr>
          </a:p>
          <a:p>
            <a:pPr marR="457223" lvl="7" indent="0" algn="l" defTabSz="457223"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			  </a:t>
            </a:r>
            <a:r>
              <a:rPr lang="en-US" sz="3200" dirty="0">
                <a:sym typeface="Wingdings" pitchFamily="2" charset="2"/>
              </a:rPr>
              <a:t>Edge/SOL modeling including turbulence coupled with core transport: key   </a:t>
            </a:r>
          </a:p>
          <a:p>
            <a:pPr marR="457223" lvl="7" indent="0" algn="l" defTabSz="457223"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                  element for KSTAR and DTT</a:t>
            </a:r>
          </a:p>
          <a:p>
            <a:pPr marR="457223" lvl="7" indent="0" algn="l" defTabSz="457223"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              </a:t>
            </a:r>
            <a:r>
              <a:rPr lang="en-US" sz="3200" dirty="0">
                <a:sym typeface="Wingdings" pitchFamily="2" charset="2"/>
              </a:rPr>
              <a:t>Virtual Tokamak simulator (such as V-KSTAR)</a:t>
            </a:r>
          </a:p>
          <a:p>
            <a:pPr marR="457223" lvl="7" indent="0" algn="l" defTabSz="457223"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3200" dirty="0">
              <a:sym typeface="Wingdings" pitchFamily="2" charset="2"/>
            </a:endParaRPr>
          </a:p>
          <a:p>
            <a:pPr marL="457223" marR="457223" lvl="7" indent="-457223" algn="l" defTabSz="457223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Exploitation of existing/future devices (KSTAR/DTT)</a:t>
            </a:r>
          </a:p>
          <a:p>
            <a:pPr marL="457223" marR="457223" lvl="7" indent="-457223" algn="l" defTabSz="457223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3200" dirty="0">
              <a:sym typeface="Wingdings" pitchFamily="2" charset="2"/>
            </a:endParaRPr>
          </a:p>
          <a:p>
            <a:pPr marL="457223" marR="457223" lvl="7" indent="-457223" algn="l" defTabSz="457223"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Sharing experience in superconducting tokamak commissioning/fabrication </a:t>
            </a:r>
          </a:p>
          <a:p>
            <a:pPr marR="457223" lvl="7" indent="0" algn="l" defTabSz="457223"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    (Enable Fusion/DTT)</a:t>
            </a:r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6344785A-BFCA-B09F-0D40-D7E1EA43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CF664F31-647D-69B1-F75E-AF94BC70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21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D70A-1D97-596E-D577-2CBE65D1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7A40C0E7-B934-E683-2D01-6FD776C0C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449" y="65258"/>
            <a:ext cx="16259364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/>
              <a:t>C</a:t>
            </a:r>
            <a:r>
              <a:rPr lang="en-US" sz="5400" dirty="0" err="1"/>
              <a:t>ollaboration</a:t>
            </a:r>
            <a:r>
              <a:rPr lang="ko-KR" altLang="en-US" sz="5400" dirty="0"/>
              <a:t> </a:t>
            </a:r>
            <a:r>
              <a:rPr lang="en-US" altLang="ko-KR" sz="5400" dirty="0"/>
              <a:t>in progress under CNPS framework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F2FB1CA8-DE86-C69B-3006-17B1F83E362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492" name="Example from Space Physics: chorus emission &amp; chirping…">
            <a:extLst>
              <a:ext uri="{FF2B5EF4-FFF2-40B4-BE49-F238E27FC236}">
                <a16:creationId xmlns:a16="http://schemas.microsoft.com/office/drawing/2014/main" id="{E9EF6934-195B-5DB5-D349-CB45C566F10D}"/>
              </a:ext>
            </a:extLst>
          </p:cNvPr>
          <p:cNvSpPr txBox="1"/>
          <p:nvPr/>
        </p:nvSpPr>
        <p:spPr>
          <a:xfrm>
            <a:off x="268839" y="1338926"/>
            <a:ext cx="16706511" cy="5823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DTT-relevant experiments in KSTAR: Energetic particle (EP) confinement and evolution of energetic particle modes (EPMs) in EP-dominant high T</a:t>
            </a:r>
            <a:r>
              <a:rPr lang="it-IT" sz="3200" baseline="-25000" dirty="0">
                <a:sym typeface="Wingdings" pitchFamily="2" charset="2"/>
              </a:rPr>
              <a:t>e</a:t>
            </a:r>
            <a:r>
              <a:rPr lang="it-IT" sz="3200" dirty="0">
                <a:sym typeface="Wingdings" pitchFamily="2" charset="2"/>
              </a:rPr>
              <a:t> discharges:</a:t>
            </a:r>
          </a:p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>
              <a:sym typeface="Wingdings" pitchFamily="2" charset="2"/>
            </a:endParaRPr>
          </a:p>
          <a:p>
            <a:pPr marL="457223" marR="457223" lvl="1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>
              <a:sym typeface="Wingdings" pitchFamily="2" charset="2"/>
            </a:endParaRPr>
          </a:p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>
              <a:sym typeface="Wingdings" pitchFamily="2" charset="2"/>
            </a:endParaRPr>
          </a:p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>
              <a:sym typeface="Wingdings" pitchFamily="2" charset="2"/>
            </a:endParaRPr>
          </a:p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it-IT" sz="3200" dirty="0"/>
          </a:p>
        </p:txBody>
      </p:sp>
      <p:pic>
        <p:nvPicPr>
          <p:cNvPr id="11" name="그림 5">
            <a:extLst>
              <a:ext uri="{FF2B5EF4-FFF2-40B4-BE49-F238E27FC236}">
                <a16:creationId xmlns:a16="http://schemas.microsoft.com/office/drawing/2014/main" id="{3A50CE3D-665C-D5C4-23A6-CC2B3757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54E535F-60D3-43D8-8197-6590E4448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0" y="2965424"/>
            <a:ext cx="9083445" cy="609800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12C003D-9A89-4200-B2DE-657CDB56D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06" y="2838290"/>
            <a:ext cx="7275392" cy="3869558"/>
          </a:xfrm>
          <a:prstGeom prst="rect">
            <a:avLst/>
          </a:prstGeom>
        </p:spPr>
      </p:pic>
      <p:sp>
        <p:nvSpPr>
          <p:cNvPr id="12" name="Example from Space Physics: chorus emission &amp; chirping…">
            <a:extLst>
              <a:ext uri="{FF2B5EF4-FFF2-40B4-BE49-F238E27FC236}">
                <a16:creationId xmlns:a16="http://schemas.microsoft.com/office/drawing/2014/main" id="{AF385878-B764-48D1-A968-3F5546F28833}"/>
              </a:ext>
            </a:extLst>
          </p:cNvPr>
          <p:cNvSpPr txBox="1"/>
          <p:nvPr/>
        </p:nvSpPr>
        <p:spPr>
          <a:xfrm>
            <a:off x="8916114" y="6696467"/>
            <a:ext cx="8654337" cy="2378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457223" lvl="1" indent="-457200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400" dirty="0">
                <a:sym typeface="Wingdings" pitchFamily="2" charset="2"/>
              </a:rPr>
              <a:t>Quantify low frequency fishbone driven current profile regulation</a:t>
            </a:r>
          </a:p>
          <a:p>
            <a:pPr marL="457200" marR="457223" lvl="1" indent="-457200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400" dirty="0">
                <a:sym typeface="Wingdings" pitchFamily="2" charset="2"/>
              </a:rPr>
              <a:t>Discover high frequency </a:t>
            </a:r>
            <a:r>
              <a:rPr lang="it-IT" sz="2400" b="1" u="sng" dirty="0">
                <a:sym typeface="Wingdings" pitchFamily="2" charset="2"/>
              </a:rPr>
              <a:t>synchronized EPMs</a:t>
            </a:r>
            <a:r>
              <a:rPr lang="it-IT" sz="2400" dirty="0">
                <a:sym typeface="Wingdings" pitchFamily="2" charset="2"/>
              </a:rPr>
              <a:t>: (1) n=1 BAE-fishbone branch (2) n=5 EPMs</a:t>
            </a:r>
          </a:p>
        </p:txBody>
      </p:sp>
      <p:pic>
        <p:nvPicPr>
          <p:cNvPr id="4" name="Picture 3" descr="Picture 9">
            <a:extLst>
              <a:ext uri="{FF2B5EF4-FFF2-40B4-BE49-F238E27FC236}">
                <a16:creationId xmlns:a16="http://schemas.microsoft.com/office/drawing/2014/main" id="{18DE08D5-8EB6-93EB-6170-C29AE82E3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61491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D70A-1D97-596E-D577-2CBE65D1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7A40C0E7-B934-E683-2D01-6FD776C0C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449" y="65258"/>
            <a:ext cx="16259364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/>
              <a:t>C</a:t>
            </a:r>
            <a:r>
              <a:rPr lang="en-US" sz="5400" dirty="0" err="1"/>
              <a:t>ollaboration</a:t>
            </a:r>
            <a:r>
              <a:rPr lang="ko-KR" altLang="en-US" sz="5400" dirty="0"/>
              <a:t> </a:t>
            </a:r>
            <a:r>
              <a:rPr lang="en-US" altLang="ko-KR" sz="5400" dirty="0"/>
              <a:t>in progress under CNPS framework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F2FB1CA8-DE86-C69B-3006-17B1F83E362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492" name="Example from Space Physics: chorus emission &amp; chirping…">
            <a:extLst>
              <a:ext uri="{FF2B5EF4-FFF2-40B4-BE49-F238E27FC236}">
                <a16:creationId xmlns:a16="http://schemas.microsoft.com/office/drawing/2014/main" id="{E9EF6934-195B-5DB5-D349-CB45C566F10D}"/>
              </a:ext>
            </a:extLst>
          </p:cNvPr>
          <p:cNvSpPr txBox="1"/>
          <p:nvPr/>
        </p:nvSpPr>
        <p:spPr>
          <a:xfrm>
            <a:off x="431433" y="1321141"/>
            <a:ext cx="16706511" cy="304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Computation of Lagrangian Coherent Structures (LCS) of energetic particles in the presence of resonant magnetic perturbations (RMPs)</a:t>
            </a:r>
          </a:p>
          <a:p>
            <a:pPr marR="457223" lvl="3" indent="0" algn="l" defTabSz="457223">
              <a:lnSpc>
                <a:spcPct val="150000"/>
              </a:lnSpc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         - Reveal hidden structures in phase space &amp; transport barriers</a:t>
            </a:r>
          </a:p>
          <a:p>
            <a:pPr marR="457223" lvl="3" indent="0" algn="l" defTabSz="457223">
              <a:lnSpc>
                <a:spcPct val="150000"/>
              </a:lnSpc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         - Use the NuBDec code at KFE under a close collaboration with ENEA theory group</a:t>
            </a:r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E274A381-37B0-D15D-ACC1-3550C41A1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3A50CE3D-665C-D5C4-23A6-CC2B37570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CDA0BDB-952E-4DEE-A4B6-856C4C1A3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37" y="4398172"/>
            <a:ext cx="15304428" cy="4392883"/>
          </a:xfrm>
          <a:prstGeom prst="rect">
            <a:avLst/>
          </a:prstGeom>
        </p:spPr>
      </p:pic>
      <p:sp>
        <p:nvSpPr>
          <p:cNvPr id="13" name="Example from Space Physics: chorus emission &amp; chirping…">
            <a:extLst>
              <a:ext uri="{FF2B5EF4-FFF2-40B4-BE49-F238E27FC236}">
                <a16:creationId xmlns:a16="http://schemas.microsoft.com/office/drawing/2014/main" id="{64EA5454-D261-4170-BD21-04D85E43827E}"/>
              </a:ext>
            </a:extLst>
          </p:cNvPr>
          <p:cNvSpPr txBox="1"/>
          <p:nvPr/>
        </p:nvSpPr>
        <p:spPr>
          <a:xfrm>
            <a:off x="2113345" y="8524798"/>
            <a:ext cx="12678078" cy="588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23" algn="l" defTabSz="457223">
              <a:lnSpc>
                <a:spcPct val="150000"/>
              </a:lnSpc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400" b="1" dirty="0">
                <a:sym typeface="Wingdings" pitchFamily="2" charset="2"/>
              </a:rPr>
              <a:t>LCS for different values of normalized magnetic moment (0.2, 0.4, 0.6 from the left)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EB89D-E724-44E7-86DF-CBD8A1992C3E}"/>
              </a:ext>
            </a:extLst>
          </p:cNvPr>
          <p:cNvSpPr txBox="1"/>
          <p:nvPr/>
        </p:nvSpPr>
        <p:spPr>
          <a:xfrm>
            <a:off x="13425520" y="2302018"/>
            <a:ext cx="3754233" cy="1087477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Courtesy of T. </a:t>
            </a:r>
            <a:r>
              <a:rPr lang="en-US" sz="3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Rhee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nd M.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Falessi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90489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2A99C-0539-F7DB-B32E-95019B981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F0BD6B3E-135A-A43D-7BEC-ADE03F41E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0131" y="65258"/>
            <a:ext cx="13266140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 err="1"/>
              <a:t>MoU</a:t>
            </a:r>
            <a:r>
              <a:rPr lang="it-IT" sz="5400" dirty="0"/>
              <a:t>: Collaboration framework ENEA - KFE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ADA1C672-9D26-92E4-80D2-23495F7CDED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2A6A9291-AEA1-B64E-0821-3CDB1115F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885787FE-6D3E-8031-7F59-4DC7D472E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971CB4-5771-0D21-4E38-A25BC00EC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283" y="2311338"/>
            <a:ext cx="14475837" cy="51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760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A3066-D6C3-0D4E-5D64-6EC62549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lide Number">
            <a:extLst>
              <a:ext uri="{FF2B5EF4-FFF2-40B4-BE49-F238E27FC236}">
                <a16:creationId xmlns:a16="http://schemas.microsoft.com/office/drawing/2014/main" id="{ADF43A94-E238-5729-0857-A1C956A64EB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31E2562B-B004-36D8-7187-8FF391E5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426314EC-1A37-AE79-AB33-541A1A5D2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979D0F-39D4-7005-5746-CE5626E9F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56" y="2175198"/>
            <a:ext cx="14887213" cy="527673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640708F-22A8-5F6A-4A96-B7E3799ADB3E}"/>
              </a:ext>
            </a:extLst>
          </p:cNvPr>
          <p:cNvSpPr txBox="1">
            <a:spLocks/>
          </p:cNvSpPr>
          <p:nvPr/>
        </p:nvSpPr>
        <p:spPr>
          <a:xfrm>
            <a:off x="2130131" y="65258"/>
            <a:ext cx="13266140" cy="113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0423" tIns="70423" rIns="70423" bIns="70423" anchor="ctr">
            <a:normAutofit fontScale="90000"/>
          </a:bodyPr>
          <a:lstStyle>
            <a:lvl1pPr marL="0" marR="0" indent="0" algn="ctr" defTabSz="1129131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11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23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35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46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57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68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8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92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it-IT" sz="5400"/>
              <a:t>MoU: Collaboration framework ENEA - KFE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1050627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7ED6A-595F-1FEA-E980-99C844EE9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D3B9DACD-2720-EBB2-C632-12C0DD6F60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449" y="65258"/>
            <a:ext cx="16259364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/>
              <a:t>Kick-off of ENEA-KFE </a:t>
            </a:r>
            <a:r>
              <a:rPr lang="it-IT" sz="5400" dirty="0" err="1"/>
              <a:t>MoU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DC80D6F8-DC44-1DF9-4A0C-2239A837594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492" name="Example from Space Physics: chorus emission &amp; chirping…">
            <a:extLst>
              <a:ext uri="{FF2B5EF4-FFF2-40B4-BE49-F238E27FC236}">
                <a16:creationId xmlns:a16="http://schemas.microsoft.com/office/drawing/2014/main" id="{89E73F0A-E754-28E8-1044-F5A294DAAED9}"/>
              </a:ext>
            </a:extLst>
          </p:cNvPr>
          <p:cNvSpPr txBox="1"/>
          <p:nvPr/>
        </p:nvSpPr>
        <p:spPr>
          <a:xfrm>
            <a:off x="296337" y="1517445"/>
            <a:ext cx="16747587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FZ </a:t>
            </a:r>
            <a:r>
              <a:rPr lang="it-IT" sz="3200" dirty="0" err="1">
                <a:sym typeface="Wingdings" pitchFamily="2" charset="2"/>
              </a:rPr>
              <a:t>visit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at</a:t>
            </a:r>
            <a:r>
              <a:rPr lang="it-IT" sz="3200" dirty="0">
                <a:sym typeface="Wingdings" pitchFamily="2" charset="2"/>
              </a:rPr>
              <a:t> KFE, </a:t>
            </a:r>
            <a:r>
              <a:rPr lang="it-IT" sz="3200" dirty="0" err="1">
                <a:sym typeface="Wingdings" pitchFamily="2" charset="2"/>
              </a:rPr>
              <a:t>Daejeon</a:t>
            </a:r>
            <a:r>
              <a:rPr lang="it-IT" sz="3200" dirty="0">
                <a:sym typeface="Wingdings" pitchFamily="2" charset="2"/>
              </a:rPr>
              <a:t>, in March 2024: </a:t>
            </a:r>
            <a:r>
              <a:rPr lang="it-IT" sz="3200" dirty="0" err="1">
                <a:sym typeface="Wingdings" pitchFamily="2" charset="2"/>
              </a:rPr>
              <a:t>three</a:t>
            </a:r>
            <a:r>
              <a:rPr lang="it-IT" sz="3200" dirty="0">
                <a:sym typeface="Wingdings" pitchFamily="2" charset="2"/>
              </a:rPr>
              <a:t> colloquia</a:t>
            </a: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         - </a:t>
            </a:r>
            <a:r>
              <a:rPr lang="it-IT" sz="2600" dirty="0">
                <a:sym typeface="Wingdings" pitchFamily="2" charset="2"/>
              </a:rPr>
              <a:t>The </a:t>
            </a:r>
            <a:r>
              <a:rPr lang="it-IT" sz="2600" dirty="0" err="1">
                <a:sym typeface="Wingdings" pitchFamily="2" charset="2"/>
              </a:rPr>
              <a:t>Role</a:t>
            </a:r>
            <a:r>
              <a:rPr lang="it-IT" sz="2600" dirty="0">
                <a:sym typeface="Wingdings" pitchFamily="2" charset="2"/>
              </a:rPr>
              <a:t> of the </a:t>
            </a:r>
            <a:r>
              <a:rPr lang="it-IT" sz="2600" dirty="0" err="1">
                <a:sym typeface="Wingdings" pitchFamily="2" charset="2"/>
              </a:rPr>
              <a:t>Divertor</a:t>
            </a:r>
            <a:r>
              <a:rPr lang="it-IT" sz="2600" dirty="0">
                <a:sym typeface="Wingdings" pitchFamily="2" charset="2"/>
              </a:rPr>
              <a:t> Tokamak Test Facility in the </a:t>
            </a:r>
            <a:r>
              <a:rPr lang="it-IT" sz="2600" dirty="0" err="1">
                <a:sym typeface="Wingdings" pitchFamily="2" charset="2"/>
              </a:rPr>
              <a:t>Italian</a:t>
            </a:r>
            <a:r>
              <a:rPr lang="it-IT" sz="2600" dirty="0">
                <a:sym typeface="Wingdings" pitchFamily="2" charset="2"/>
              </a:rPr>
              <a:t> and </a:t>
            </a:r>
            <a:r>
              <a:rPr lang="it-IT" sz="2600" dirty="0" err="1">
                <a:sym typeface="Wingdings" pitchFamily="2" charset="2"/>
              </a:rPr>
              <a:t>European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Magnetic</a:t>
            </a:r>
            <a:r>
              <a:rPr lang="it-IT" sz="2600" dirty="0">
                <a:sym typeface="Wingdings" pitchFamily="2" charset="2"/>
              </a:rPr>
              <a:t> Fusion Programs</a:t>
            </a: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         - </a:t>
            </a:r>
            <a:r>
              <a:rPr lang="it-IT" sz="2600" dirty="0">
                <a:sym typeface="Wingdings" pitchFamily="2" charset="2"/>
              </a:rPr>
              <a:t>Advanced </a:t>
            </a:r>
            <a:r>
              <a:rPr lang="it-IT" sz="2600" dirty="0" err="1">
                <a:sym typeface="Wingdings" pitchFamily="2" charset="2"/>
              </a:rPr>
              <a:t>energetic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particle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transport</a:t>
            </a:r>
            <a:r>
              <a:rPr lang="it-IT" sz="2600" dirty="0">
                <a:sym typeface="Wingdings" pitchFamily="2" charset="2"/>
              </a:rPr>
              <a:t> models</a:t>
            </a: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600" dirty="0">
                <a:sym typeface="Wingdings" pitchFamily="2" charset="2"/>
              </a:rPr>
              <a:t>		 </a:t>
            </a:r>
            <a:r>
              <a:rPr lang="it-IT" sz="2800" dirty="0">
                <a:sym typeface="Wingdings" pitchFamily="2" charset="2"/>
              </a:rPr>
              <a:t>-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Nonlinear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gyrokinetic</a:t>
            </a:r>
            <a:r>
              <a:rPr lang="it-IT" sz="2600" dirty="0">
                <a:sym typeface="Wingdings" pitchFamily="2" charset="2"/>
              </a:rPr>
              <a:t> theory of </a:t>
            </a:r>
            <a:r>
              <a:rPr lang="it-IT" sz="2600" dirty="0" err="1">
                <a:sym typeface="Wingdings" pitchFamily="2" charset="2"/>
              </a:rPr>
              <a:t>Alfvénic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fluctuations</a:t>
            </a:r>
            <a:r>
              <a:rPr lang="it-IT" sz="2600" dirty="0">
                <a:sym typeface="Wingdings" pitchFamily="2" charset="2"/>
              </a:rPr>
              <a:t> and </a:t>
            </a:r>
            <a:r>
              <a:rPr lang="it-IT" sz="2600" dirty="0" err="1">
                <a:sym typeface="Wingdings" pitchFamily="2" charset="2"/>
              </a:rPr>
              <a:t>energetic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particle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transport</a:t>
            </a:r>
            <a:endParaRPr lang="it-IT" sz="2600" dirty="0">
              <a:sym typeface="Wingdings" pitchFamily="2" charset="2"/>
            </a:endParaRPr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22324A54-833F-4647-94A2-F7879B2F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CD54AAB3-BF5A-3D94-7D45-222DB95BF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sp>
        <p:nvSpPr>
          <p:cNvPr id="3" name="Example from Space Physics: chorus emission &amp; chirping…">
            <a:extLst>
              <a:ext uri="{FF2B5EF4-FFF2-40B4-BE49-F238E27FC236}">
                <a16:creationId xmlns:a16="http://schemas.microsoft.com/office/drawing/2014/main" id="{82FCE633-D3C6-52D0-CAAB-799119B50E76}"/>
              </a:ext>
            </a:extLst>
          </p:cNvPr>
          <p:cNvSpPr txBox="1"/>
          <p:nvPr/>
        </p:nvSpPr>
        <p:spPr>
          <a:xfrm>
            <a:off x="375447" y="4302188"/>
            <a:ext cx="16747587" cy="7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 err="1">
                <a:sym typeface="Wingdings" pitchFamily="2" charset="2"/>
              </a:rPr>
              <a:t>Fruitful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discussions</a:t>
            </a:r>
            <a:r>
              <a:rPr lang="it-IT" sz="3200" dirty="0">
                <a:sym typeface="Wingdings" pitchFamily="2" charset="2"/>
              </a:rPr>
              <a:t> with KSTAR management and </a:t>
            </a:r>
            <a:r>
              <a:rPr lang="it-IT" sz="3200" dirty="0" err="1">
                <a:sym typeface="Wingdings" pitchFamily="2" charset="2"/>
              </a:rPr>
              <a:t>Research</a:t>
            </a:r>
            <a:r>
              <a:rPr lang="it-IT" sz="3200" dirty="0">
                <a:sym typeface="Wingdings" pitchFamily="2" charset="2"/>
              </a:rPr>
              <a:t> Groups [Y.U. </a:t>
            </a:r>
            <a:r>
              <a:rPr lang="it-IT" sz="3200" dirty="0" err="1">
                <a:sym typeface="Wingdings" pitchFamily="2" charset="2"/>
              </a:rPr>
              <a:t>Nam</a:t>
            </a:r>
            <a:r>
              <a:rPr lang="it-IT" sz="3200" dirty="0">
                <a:sym typeface="Wingdings" pitchFamily="2" charset="2"/>
              </a:rPr>
              <a:t>, </a:t>
            </a:r>
            <a:r>
              <a:rPr lang="it-IT" sz="3200" dirty="0" err="1">
                <a:sym typeface="Wingdings" pitchFamily="2" charset="2"/>
              </a:rPr>
              <a:t>J</a:t>
            </a:r>
            <a:r>
              <a:rPr lang="it-IT" sz="3200" dirty="0">
                <a:sym typeface="Wingdings" pitchFamily="2" charset="2"/>
              </a:rPr>
              <a:t>. Ko]</a:t>
            </a:r>
          </a:p>
        </p:txBody>
      </p:sp>
      <p:sp>
        <p:nvSpPr>
          <p:cNvPr id="5" name="Example from Space Physics: chorus emission &amp; chirping…">
            <a:extLst>
              <a:ext uri="{FF2B5EF4-FFF2-40B4-BE49-F238E27FC236}">
                <a16:creationId xmlns:a16="http://schemas.microsoft.com/office/drawing/2014/main" id="{B79D4EB1-6690-3C41-39B8-3024F98F6C88}"/>
              </a:ext>
            </a:extLst>
          </p:cNvPr>
          <p:cNvSpPr txBox="1"/>
          <p:nvPr/>
        </p:nvSpPr>
        <p:spPr>
          <a:xfrm>
            <a:off x="375448" y="5491393"/>
            <a:ext cx="16944888" cy="1613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 err="1">
                <a:sym typeface="Wingdings" pitchFamily="2" charset="2"/>
              </a:rPr>
              <a:t>Opened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communication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channel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between</a:t>
            </a:r>
            <a:r>
              <a:rPr lang="it-IT" sz="3200" dirty="0">
                <a:sym typeface="Wingdings" pitchFamily="2" charset="2"/>
              </a:rPr>
              <a:t> DTT and </a:t>
            </a:r>
            <a:r>
              <a:rPr lang="it-IT" sz="3200" dirty="0" err="1">
                <a:sym typeface="Wingdings" pitchFamily="2" charset="2"/>
              </a:rPr>
              <a:t>Enable</a:t>
            </a:r>
            <a:r>
              <a:rPr lang="it-IT" sz="3200" dirty="0">
                <a:sym typeface="Wingdings" pitchFamily="2" charset="2"/>
              </a:rPr>
              <a:t> Fusion [</a:t>
            </a:r>
            <a:r>
              <a:rPr lang="it-IT" sz="3200" dirty="0" err="1">
                <a:sym typeface="Wingdings" pitchFamily="2" charset="2"/>
              </a:rPr>
              <a:t>F</a:t>
            </a:r>
            <a:r>
              <a:rPr lang="it-IT" sz="3200" dirty="0">
                <a:sym typeface="Wingdings" pitchFamily="2" charset="2"/>
              </a:rPr>
              <a:t>. Romanelli, </a:t>
            </a:r>
          </a:p>
          <a:p>
            <a:pPr marR="457223" algn="l" defTabSz="457223">
              <a:lnSpc>
                <a:spcPct val="150000"/>
              </a:lnSpc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    G.S. Lee, G.M. Polli]</a:t>
            </a:r>
          </a:p>
        </p:txBody>
      </p:sp>
      <p:sp>
        <p:nvSpPr>
          <p:cNvPr id="6" name="Example from Space Physics: chorus emission &amp; chirping…">
            <a:extLst>
              <a:ext uri="{FF2B5EF4-FFF2-40B4-BE49-F238E27FC236}">
                <a16:creationId xmlns:a16="http://schemas.microsoft.com/office/drawing/2014/main" id="{CAF6B915-463B-40E1-7652-6C89254B3636}"/>
              </a:ext>
            </a:extLst>
          </p:cNvPr>
          <p:cNvSpPr txBox="1"/>
          <p:nvPr/>
        </p:nvSpPr>
        <p:spPr>
          <a:xfrm>
            <a:off x="375448" y="7204393"/>
            <a:ext cx="16747587" cy="7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 err="1">
                <a:sym typeface="Wingdings" pitchFamily="2" charset="2"/>
              </a:rPr>
              <a:t>Kicked</a:t>
            </a:r>
            <a:r>
              <a:rPr lang="it-IT" sz="3200" dirty="0">
                <a:sym typeface="Wingdings" pitchFamily="2" charset="2"/>
              </a:rPr>
              <a:t> off </a:t>
            </a:r>
            <a:r>
              <a:rPr lang="it-IT" sz="3200" dirty="0" err="1">
                <a:sym typeface="Wingdings" pitchFamily="2" charset="2"/>
              </a:rPr>
              <a:t>research</a:t>
            </a:r>
            <a:r>
              <a:rPr lang="it-IT" sz="3200" dirty="0">
                <a:sym typeface="Wingdings" pitchFamily="2" charset="2"/>
              </a:rPr>
              <a:t> projects of common </a:t>
            </a:r>
            <a:r>
              <a:rPr lang="it-IT" sz="3200" dirty="0" err="1">
                <a:sym typeface="Wingdings" pitchFamily="2" charset="2"/>
              </a:rPr>
              <a:t>interest</a:t>
            </a:r>
            <a:r>
              <a:rPr lang="it-IT" sz="3200" dirty="0">
                <a:sym typeface="Wingdings" pitchFamily="2" charset="2"/>
              </a:rPr>
              <a:t> [J.M. </a:t>
            </a:r>
            <a:r>
              <a:rPr lang="it-IT" sz="3200" dirty="0" err="1">
                <a:sym typeface="Wingdings" pitchFamily="2" charset="2"/>
              </a:rPr>
              <a:t>Kwon</a:t>
            </a:r>
            <a:r>
              <a:rPr lang="it-IT" sz="3200" dirty="0">
                <a:sym typeface="Wingdings" pitchFamily="2" charset="2"/>
              </a:rPr>
              <a:t>, M. Ciotti, H. </a:t>
            </a:r>
            <a:r>
              <a:rPr lang="it-IT" sz="3200" dirty="0" err="1">
                <a:sym typeface="Wingdings" pitchFamily="2" charset="2"/>
              </a:rPr>
              <a:t>Jhang</a:t>
            </a:r>
            <a:r>
              <a:rPr lang="it-IT" sz="3200" dirty="0">
                <a:sym typeface="Wingdings" pitchFamily="2" charset="2"/>
              </a:rPr>
              <a:t>, FZ]</a:t>
            </a:r>
          </a:p>
        </p:txBody>
      </p:sp>
    </p:spTree>
    <p:extLst>
      <p:ext uri="{BB962C8B-B14F-4D97-AF65-F5344CB8AC3E}">
        <p14:creationId xmlns:p14="http://schemas.microsoft.com/office/powerpoint/2010/main" val="27525763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BAD98-6719-5D71-4A76-6A67ED6A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CE571104-ADE9-960D-A807-EC19C06E5E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449" y="65258"/>
            <a:ext cx="16259364" cy="11344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/>
              <a:t>Kick-off of ENEA-KFE </a:t>
            </a:r>
            <a:r>
              <a:rPr lang="it-IT" sz="5400" dirty="0" err="1"/>
              <a:t>MoU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52E4A644-17A6-E156-8E9C-E82BFB12015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492" name="Example from Space Physics: chorus emission &amp; chirping…">
            <a:extLst>
              <a:ext uri="{FF2B5EF4-FFF2-40B4-BE49-F238E27FC236}">
                <a16:creationId xmlns:a16="http://schemas.microsoft.com/office/drawing/2014/main" id="{3216FFD9-9ED9-5E8A-6674-751BD98DC4AC}"/>
              </a:ext>
            </a:extLst>
          </p:cNvPr>
          <p:cNvSpPr txBox="1"/>
          <p:nvPr/>
        </p:nvSpPr>
        <p:spPr>
          <a:xfrm>
            <a:off x="474095" y="2821228"/>
            <a:ext cx="16747587" cy="324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H. </a:t>
            </a:r>
            <a:r>
              <a:rPr lang="it-IT" sz="3200" dirty="0" err="1">
                <a:sym typeface="Wingdings" pitchFamily="2" charset="2"/>
              </a:rPr>
              <a:t>Jhang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visit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at</a:t>
            </a:r>
            <a:r>
              <a:rPr lang="it-IT" sz="3200" dirty="0">
                <a:sym typeface="Wingdings" pitchFamily="2" charset="2"/>
              </a:rPr>
              <a:t> ENEA, Frascati, in April 2024: </a:t>
            </a:r>
            <a:r>
              <a:rPr lang="it-IT" sz="3200" dirty="0" err="1">
                <a:sym typeface="Wingdings" pitchFamily="2" charset="2"/>
              </a:rPr>
              <a:t>four</a:t>
            </a:r>
            <a:r>
              <a:rPr lang="it-IT" sz="3200" dirty="0">
                <a:sym typeface="Wingdings" pitchFamily="2" charset="2"/>
              </a:rPr>
              <a:t> colloquia [J.M. </a:t>
            </a:r>
            <a:r>
              <a:rPr lang="it-IT" sz="3200" dirty="0" err="1">
                <a:sym typeface="Wingdings" pitchFamily="2" charset="2"/>
              </a:rPr>
              <a:t>Kwon</a:t>
            </a:r>
            <a:r>
              <a:rPr lang="it-IT" sz="3200" dirty="0">
                <a:sym typeface="Wingdings" pitchFamily="2" charset="2"/>
              </a:rPr>
              <a:t>]</a:t>
            </a: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         - </a:t>
            </a:r>
            <a:r>
              <a:rPr lang="it-IT" sz="2600" dirty="0" err="1">
                <a:sym typeface="Wingdings" pitchFamily="2" charset="2"/>
              </a:rPr>
              <a:t>Introduction</a:t>
            </a:r>
            <a:r>
              <a:rPr lang="it-IT" sz="2600" dirty="0">
                <a:sym typeface="Wingdings" pitchFamily="2" charset="2"/>
              </a:rPr>
              <a:t> to KSTAR and some </a:t>
            </a:r>
            <a:r>
              <a:rPr lang="it-IT" sz="2600" dirty="0" err="1">
                <a:sym typeface="Wingdings" pitchFamily="2" charset="2"/>
              </a:rPr>
              <a:t>aspects</a:t>
            </a:r>
            <a:r>
              <a:rPr lang="it-IT" sz="2600" dirty="0">
                <a:sym typeface="Wingdings" pitchFamily="2" charset="2"/>
              </a:rPr>
              <a:t> of electron-</a:t>
            </a:r>
            <a:r>
              <a:rPr lang="it-IT" sz="2600" dirty="0" err="1">
                <a:sym typeface="Wingdings" pitchFamily="2" charset="2"/>
              </a:rPr>
              <a:t>heating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dominant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experiments</a:t>
            </a:r>
            <a:endParaRPr lang="it-IT" sz="2600" dirty="0">
              <a:sym typeface="Wingdings" pitchFamily="2" charset="2"/>
            </a:endParaRP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         - </a:t>
            </a:r>
            <a:r>
              <a:rPr lang="it-IT" sz="2600" dirty="0">
                <a:sym typeface="Wingdings" pitchFamily="2" charset="2"/>
              </a:rPr>
              <a:t>Digital Twin Technology for Acceleration of Fusion R&amp;D [J.M. </a:t>
            </a:r>
            <a:r>
              <a:rPr lang="it-IT" sz="2600" dirty="0" err="1">
                <a:sym typeface="Wingdings" pitchFamily="2" charset="2"/>
              </a:rPr>
              <a:t>Kwon</a:t>
            </a:r>
            <a:r>
              <a:rPr lang="it-IT" sz="2600" dirty="0">
                <a:sym typeface="Wingdings" pitchFamily="2" charset="2"/>
              </a:rPr>
              <a:t>] </a:t>
            </a: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600" dirty="0">
                <a:sym typeface="Wingdings" pitchFamily="2" charset="2"/>
              </a:rPr>
              <a:t>		 </a:t>
            </a:r>
            <a:r>
              <a:rPr lang="it-IT" sz="2800" dirty="0">
                <a:sym typeface="Wingdings" pitchFamily="2" charset="2"/>
              </a:rPr>
              <a:t>-</a:t>
            </a:r>
            <a:r>
              <a:rPr lang="it-IT" sz="2600" dirty="0">
                <a:sym typeface="Wingdings" pitchFamily="2" charset="2"/>
              </a:rPr>
              <a:t> Progress in </a:t>
            </a:r>
            <a:r>
              <a:rPr lang="it-IT" sz="2600" dirty="0" err="1">
                <a:sym typeface="Wingdings" pitchFamily="2" charset="2"/>
              </a:rPr>
              <a:t>turbulence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simulations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at</a:t>
            </a:r>
            <a:r>
              <a:rPr lang="it-IT" sz="2600" dirty="0">
                <a:sym typeface="Wingdings" pitchFamily="2" charset="2"/>
              </a:rPr>
              <a:t> KFE and </a:t>
            </a:r>
            <a:r>
              <a:rPr lang="it-IT" sz="2600" dirty="0" err="1">
                <a:sym typeface="Wingdings" pitchFamily="2" charset="2"/>
              </a:rPr>
              <a:t>selected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topics</a:t>
            </a:r>
            <a:r>
              <a:rPr lang="it-IT" sz="2600" dirty="0">
                <a:sym typeface="Wingdings" pitchFamily="2" charset="2"/>
              </a:rPr>
              <a:t> of </a:t>
            </a:r>
            <a:r>
              <a:rPr lang="it-IT" sz="2600" dirty="0" err="1">
                <a:sym typeface="Wingdings" pitchFamily="2" charset="2"/>
              </a:rPr>
              <a:t>zonal</a:t>
            </a:r>
            <a:r>
              <a:rPr lang="it-IT" sz="2600" dirty="0">
                <a:sym typeface="Wingdings" pitchFamily="2" charset="2"/>
              </a:rPr>
              <a:t> flow generation and </a:t>
            </a:r>
            <a:r>
              <a:rPr lang="it-IT" sz="2600" dirty="0" err="1">
                <a:sym typeface="Wingdings" pitchFamily="2" charset="2"/>
              </a:rPr>
              <a:t>its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radial</a:t>
            </a:r>
            <a:r>
              <a:rPr lang="it-IT" sz="2600" dirty="0">
                <a:sym typeface="Wingdings" pitchFamily="2" charset="2"/>
              </a:rPr>
              <a:t>  		    pattern </a:t>
            </a:r>
            <a:r>
              <a:rPr lang="it-IT" sz="2600" dirty="0" err="1">
                <a:sym typeface="Wingdings" pitchFamily="2" charset="2"/>
              </a:rPr>
              <a:t>formation</a:t>
            </a:r>
            <a:endParaRPr lang="it-IT" sz="2600" dirty="0">
              <a:sym typeface="Wingdings" pitchFamily="2" charset="2"/>
            </a:endParaRPr>
          </a:p>
          <a:p>
            <a:pPr marR="457223" lvl="3" indent="0" algn="l" defTabSz="457223">
              <a:spcBef>
                <a:spcPts val="4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800" dirty="0">
                <a:sym typeface="Wingdings" pitchFamily="2" charset="2"/>
              </a:rPr>
              <a:t> </a:t>
            </a:r>
            <a:r>
              <a:rPr lang="it-IT" sz="2600" dirty="0">
                <a:sym typeface="Wingdings" pitchFamily="2" charset="2"/>
              </a:rPr>
              <a:t> 		 </a:t>
            </a:r>
            <a:r>
              <a:rPr lang="it-IT" sz="2800" dirty="0">
                <a:sym typeface="Wingdings" pitchFamily="2" charset="2"/>
              </a:rPr>
              <a:t>-</a:t>
            </a:r>
            <a:r>
              <a:rPr lang="it-IT" sz="2600" dirty="0">
                <a:sym typeface="Wingdings" pitchFamily="2" charset="2"/>
              </a:rPr>
              <a:t> Mesh and </a:t>
            </a:r>
            <a:r>
              <a:rPr lang="it-IT" sz="2600" dirty="0" err="1">
                <a:sym typeface="Wingdings" pitchFamily="2" charset="2"/>
              </a:rPr>
              <a:t>related</a:t>
            </a:r>
            <a:r>
              <a:rPr lang="it-IT" sz="2600" dirty="0">
                <a:sym typeface="Wingdings" pitchFamily="2" charset="2"/>
              </a:rPr>
              <a:t> </a:t>
            </a:r>
            <a:r>
              <a:rPr lang="it-IT" sz="2600" dirty="0" err="1">
                <a:sym typeface="Wingdings" pitchFamily="2" charset="2"/>
              </a:rPr>
              <a:t>simulation</a:t>
            </a:r>
            <a:r>
              <a:rPr lang="it-IT" sz="2600" dirty="0">
                <a:sym typeface="Wingdings" pitchFamily="2" charset="2"/>
              </a:rPr>
              <a:t> techniques for </a:t>
            </a:r>
            <a:r>
              <a:rPr lang="it-IT" sz="2600" dirty="0" err="1">
                <a:sym typeface="Wingdings" pitchFamily="2" charset="2"/>
              </a:rPr>
              <a:t>gyrokinetic</a:t>
            </a:r>
            <a:r>
              <a:rPr lang="it-IT" sz="2600" dirty="0">
                <a:sym typeface="Wingdings" pitchFamily="2" charset="2"/>
              </a:rPr>
              <a:t> code </a:t>
            </a:r>
            <a:r>
              <a:rPr lang="it-IT" sz="2600" dirty="0" err="1">
                <a:sym typeface="Wingdings" pitchFamily="2" charset="2"/>
              </a:rPr>
              <a:t>development</a:t>
            </a:r>
            <a:r>
              <a:rPr lang="it-IT" sz="2600" dirty="0">
                <a:sym typeface="Wingdings" pitchFamily="2" charset="2"/>
              </a:rPr>
              <a:t> [J.M. </a:t>
            </a:r>
            <a:r>
              <a:rPr lang="it-IT" sz="2600" dirty="0" err="1">
                <a:sym typeface="Wingdings" pitchFamily="2" charset="2"/>
              </a:rPr>
              <a:t>Kwon</a:t>
            </a:r>
            <a:r>
              <a:rPr lang="it-IT" sz="2600" dirty="0">
                <a:sym typeface="Wingdings" pitchFamily="2" charset="2"/>
              </a:rPr>
              <a:t>] </a:t>
            </a:r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11C48E33-8258-FAA8-FE0B-CAE7AE01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3507F8FF-1BD0-1444-C1FE-3CC88820E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  <p:sp>
        <p:nvSpPr>
          <p:cNvPr id="3" name="Example from Space Physics: chorus emission &amp; chirping…">
            <a:extLst>
              <a:ext uri="{FF2B5EF4-FFF2-40B4-BE49-F238E27FC236}">
                <a16:creationId xmlns:a16="http://schemas.microsoft.com/office/drawing/2014/main" id="{0727DC99-CEE0-4B82-BFBE-8BF18672694F}"/>
              </a:ext>
            </a:extLst>
          </p:cNvPr>
          <p:cNvSpPr txBox="1"/>
          <p:nvPr/>
        </p:nvSpPr>
        <p:spPr>
          <a:xfrm>
            <a:off x="474096" y="1176507"/>
            <a:ext cx="16747587" cy="1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Prof. H.K. Park (UNIST) </a:t>
            </a:r>
            <a:r>
              <a:rPr lang="it-IT" sz="3200" dirty="0" err="1">
                <a:sym typeface="Wingdings" pitchFamily="2" charset="2"/>
              </a:rPr>
              <a:t>colloquium</a:t>
            </a:r>
            <a:r>
              <a:rPr lang="it-IT" sz="3200" dirty="0">
                <a:sym typeface="Wingdings" pitchFamily="2" charset="2"/>
              </a:rPr>
              <a:t> @ENEA 03/25: </a:t>
            </a:r>
            <a:r>
              <a:rPr lang="en-GB" b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New Aspects of Confinement, Stability and Ignition of the Magnetic Fusion Plasma.</a:t>
            </a:r>
            <a:endParaRPr lang="it-IT" sz="3200" dirty="0">
              <a:sym typeface="Wingdings" pitchFamily="2" charset="2"/>
            </a:endParaRPr>
          </a:p>
        </p:txBody>
      </p:sp>
      <p:sp>
        <p:nvSpPr>
          <p:cNvPr id="6" name="Example from Space Physics: chorus emission &amp; chirping…">
            <a:extLst>
              <a:ext uri="{FF2B5EF4-FFF2-40B4-BE49-F238E27FC236}">
                <a16:creationId xmlns:a16="http://schemas.microsoft.com/office/drawing/2014/main" id="{5311B0C0-B597-5E7E-D74E-DCD2C424B540}"/>
              </a:ext>
            </a:extLst>
          </p:cNvPr>
          <p:cNvSpPr txBox="1"/>
          <p:nvPr/>
        </p:nvSpPr>
        <p:spPr>
          <a:xfrm>
            <a:off x="572748" y="7903563"/>
            <a:ext cx="16747587" cy="7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High-</a:t>
            </a:r>
            <a:r>
              <a:rPr lang="it-IT" sz="3200" dirty="0" err="1">
                <a:sym typeface="Wingdings" pitchFamily="2" charset="2"/>
              </a:rPr>
              <a:t>level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Korean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Delegation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visit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at</a:t>
            </a:r>
            <a:r>
              <a:rPr lang="it-IT" sz="3200" dirty="0">
                <a:sym typeface="Wingdings" pitchFamily="2" charset="2"/>
              </a:rPr>
              <a:t> ENEA on November 7.th, 2024</a:t>
            </a:r>
          </a:p>
        </p:txBody>
      </p:sp>
      <p:sp>
        <p:nvSpPr>
          <p:cNvPr id="2" name="Example from Space Physics: chorus emission &amp; chirping…">
            <a:extLst>
              <a:ext uri="{FF2B5EF4-FFF2-40B4-BE49-F238E27FC236}">
                <a16:creationId xmlns:a16="http://schemas.microsoft.com/office/drawing/2014/main" id="{EED5E365-9F52-6A73-C096-E4C59505DCEF}"/>
              </a:ext>
            </a:extLst>
          </p:cNvPr>
          <p:cNvSpPr txBox="1"/>
          <p:nvPr/>
        </p:nvSpPr>
        <p:spPr>
          <a:xfrm>
            <a:off x="572747" y="6277408"/>
            <a:ext cx="16747587" cy="1485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3200" dirty="0">
                <a:sym typeface="Wingdings" pitchFamily="2" charset="2"/>
              </a:rPr>
              <a:t>Prof. C.H. Choi </a:t>
            </a:r>
            <a:r>
              <a:rPr lang="it-IT" sz="3200" dirty="0" err="1">
                <a:sym typeface="Wingdings" pitchFamily="2" charset="2"/>
              </a:rPr>
              <a:t>visit</a:t>
            </a:r>
            <a:r>
              <a:rPr lang="it-IT" sz="3200" dirty="0">
                <a:sym typeface="Wingdings" pitchFamily="2" charset="2"/>
              </a:rPr>
              <a:t> </a:t>
            </a:r>
            <a:r>
              <a:rPr lang="it-IT" sz="3200" dirty="0" err="1">
                <a:sym typeface="Wingdings" pitchFamily="2" charset="2"/>
              </a:rPr>
              <a:t>at</a:t>
            </a:r>
            <a:r>
              <a:rPr lang="it-IT" sz="3200" dirty="0">
                <a:sym typeface="Wingdings" pitchFamily="2" charset="2"/>
              </a:rPr>
              <a:t> ENEA in </a:t>
            </a:r>
            <a:r>
              <a:rPr lang="it-IT" sz="3200" dirty="0" err="1">
                <a:sym typeface="Wingdings" pitchFamily="2" charset="2"/>
              </a:rPr>
              <a:t>May</a:t>
            </a:r>
            <a:r>
              <a:rPr lang="it-IT" sz="3200" dirty="0">
                <a:sym typeface="Wingdings" pitchFamily="2" charset="2"/>
              </a:rPr>
              <a:t>, 2024 (DTT-EF &amp; ENEA-KFE) [G.S. Lee, </a:t>
            </a:r>
            <a:r>
              <a:rPr lang="it-IT" sz="3200" dirty="0" err="1">
                <a:sym typeface="Wingdings" pitchFamily="2" charset="2"/>
              </a:rPr>
              <a:t>F</a:t>
            </a:r>
            <a:r>
              <a:rPr lang="it-IT" sz="3200" dirty="0">
                <a:sym typeface="Wingdings" pitchFamily="2" charset="2"/>
              </a:rPr>
              <a:t>. Romanelli, E. Di Pietro, G.M. Polli]</a:t>
            </a:r>
          </a:p>
        </p:txBody>
      </p:sp>
    </p:spTree>
    <p:extLst>
      <p:ext uri="{BB962C8B-B14F-4D97-AF65-F5344CB8AC3E}">
        <p14:creationId xmlns:p14="http://schemas.microsoft.com/office/powerpoint/2010/main" val="175215358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D70A-1D97-596E-D577-2CBE65D1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3">
            <a:extLst>
              <a:ext uri="{FF2B5EF4-FFF2-40B4-BE49-F238E27FC236}">
                <a16:creationId xmlns:a16="http://schemas.microsoft.com/office/drawing/2014/main" id="{7A40C0E7-B934-E683-2D01-6FD776C0C6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4402" y="41034"/>
            <a:ext cx="14985291" cy="11344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129131">
              <a:lnSpc>
                <a:spcPct val="90000"/>
              </a:lnSpc>
              <a:defRPr sz="3700" b="1"/>
            </a:lvl1pPr>
          </a:lstStyle>
          <a:p>
            <a:r>
              <a:rPr lang="it-IT" sz="5400" dirty="0"/>
              <a:t>Plan for further extension of the collaboration</a:t>
            </a:r>
            <a:endParaRPr sz="5400" dirty="0"/>
          </a:p>
        </p:txBody>
      </p:sp>
      <p:sp>
        <p:nvSpPr>
          <p:cNvPr id="489" name="Slide Number">
            <a:extLst>
              <a:ext uri="{FF2B5EF4-FFF2-40B4-BE49-F238E27FC236}">
                <a16:creationId xmlns:a16="http://schemas.microsoft.com/office/drawing/2014/main" id="{F2FB1CA8-DE86-C69B-3006-17B1F83E362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791423" y="422850"/>
            <a:ext cx="1532309" cy="419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492" name="Example from Space Physics: chorus emission &amp; chirping…">
            <a:extLst>
              <a:ext uri="{FF2B5EF4-FFF2-40B4-BE49-F238E27FC236}">
                <a16:creationId xmlns:a16="http://schemas.microsoft.com/office/drawing/2014/main" id="{E9EF6934-195B-5DB5-D349-CB45C566F10D}"/>
              </a:ext>
            </a:extLst>
          </p:cNvPr>
          <p:cNvSpPr txBox="1"/>
          <p:nvPr/>
        </p:nvSpPr>
        <p:spPr>
          <a:xfrm>
            <a:off x="874402" y="1503709"/>
            <a:ext cx="16706511" cy="6686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23" marR="457223" lvl="7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Goal: resolve critical issues in burning plasma dynamics and development of reliable performance prediction for reactors;</a:t>
            </a:r>
          </a:p>
          <a:p>
            <a:pPr marL="457223" marR="457223" lvl="7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Advanced Energetic Particles Transport Studies pioneered by Frascati group;</a:t>
            </a:r>
          </a:p>
          <a:p>
            <a:pPr marR="457223" lvl="7" indent="0" algn="l" defTabSz="457223">
              <a:lnSpc>
                <a:spcPct val="150000"/>
              </a:lnSpc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    - Benchmark exercise using the KFE GK code</a:t>
            </a:r>
          </a:p>
          <a:p>
            <a:pPr marR="457223" lvl="7" indent="0" algn="l" defTabSz="457223">
              <a:lnSpc>
                <a:spcPct val="150000"/>
              </a:lnSpc>
              <a:spcBef>
                <a:spcPts val="1000"/>
              </a:spcBef>
              <a:buSzPct val="100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    - Alfvén eigenmode saturation in the presence of background turbulence</a:t>
            </a:r>
          </a:p>
          <a:p>
            <a:pPr marL="457223" marR="457223" lvl="7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Virtual Tokamak simulator (Virtual DTT) such as V-KSTAR</a:t>
            </a:r>
          </a:p>
          <a:p>
            <a:pPr marL="457223" marR="457223" lvl="7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Edge/SOL modeling including turbulence coupled with core transport</a:t>
            </a:r>
          </a:p>
          <a:p>
            <a:pPr marL="457223" marR="457223" lvl="7" indent="-457223" algn="l" defTabSz="457223">
              <a:lnSpc>
                <a:spcPct val="150000"/>
              </a:lnSpc>
              <a:spcBef>
                <a:spcPts val="1000"/>
              </a:spcBef>
              <a:buSzPct val="100000"/>
              <a:buFont typeface="Wingdings" pitchFamily="2" charset="2"/>
              <a:buChar char="Ø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>
                <a:sym typeface="Wingdings" pitchFamily="2" charset="2"/>
              </a:rPr>
              <a:t>Coordinated diagnostic development and installation, KSTAR/DTT </a:t>
            </a:r>
            <a:endParaRPr lang="it-IT" sz="3200" dirty="0">
              <a:sym typeface="Wingdings" pitchFamily="2" charset="2"/>
            </a:endParaRPr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E274A381-37B0-D15D-ACC1-3550C41A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055"/>
            <a:ext cx="1914570" cy="9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그림 5">
            <a:extLst>
              <a:ext uri="{FF2B5EF4-FFF2-40B4-BE49-F238E27FC236}">
                <a16:creationId xmlns:a16="http://schemas.microsoft.com/office/drawing/2014/main" id="{3A50CE3D-665C-D5C4-23A6-CC2B3757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283" y="9063429"/>
            <a:ext cx="4077053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24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17937</TotalTime>
  <Words>1409</Words>
  <Application>Microsoft Macintosh PowerPoint</Application>
  <PresentationFormat>Custom</PresentationFormat>
  <Paragraphs>156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Avenir</vt:lpstr>
      <vt:lpstr>Calibri</vt:lpstr>
      <vt:lpstr>Century Gothic</vt:lpstr>
      <vt:lpstr>Helvetica</vt:lpstr>
      <vt:lpstr>Helvetica Light</vt:lpstr>
      <vt:lpstr>Helvetica Neue</vt:lpstr>
      <vt:lpstr>Segoe UI</vt:lpstr>
      <vt:lpstr>Symbol</vt:lpstr>
      <vt:lpstr>Wingdings</vt:lpstr>
      <vt:lpstr>Wingdings-Regular</vt:lpstr>
      <vt:lpstr>White</vt:lpstr>
      <vt:lpstr>PowerPoint Presentation</vt:lpstr>
      <vt:lpstr>Collaboration framework ENEA - KFE</vt:lpstr>
      <vt:lpstr>Collaboration in progress under CNPS framework</vt:lpstr>
      <vt:lpstr>Collaboration in progress under CNPS framework</vt:lpstr>
      <vt:lpstr>MoU: Collaboration framework ENEA - KFE</vt:lpstr>
      <vt:lpstr>PowerPoint Presentation</vt:lpstr>
      <vt:lpstr>Kick-off of ENEA-KFE MoU</vt:lpstr>
      <vt:lpstr>Kick-off of ENEA-KFE MoU</vt:lpstr>
      <vt:lpstr>Plan for further extension of the collaboration</vt:lpstr>
      <vt:lpstr>Burning plasmas as complex systems</vt:lpstr>
      <vt:lpstr>Phase space transport - I</vt:lpstr>
      <vt:lpstr>Phase space transport - II</vt:lpstr>
      <vt:lpstr>Phase space transport - III</vt:lpstr>
      <vt:lpstr>Phase space zonal structures</vt:lpstr>
      <vt:lpstr>PSZS in LIGKA/HAGIS</vt:lpstr>
      <vt:lpstr>Distribution function representation</vt:lpstr>
      <vt:lpstr>ATEP 3D code</vt:lpstr>
      <vt:lpstr>Phase space fluxes</vt:lpstr>
      <vt:lpstr>Off-axis beam relaxation in ITER</vt:lpstr>
      <vt:lpstr>Conclusion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Matteo Valerio Falessi</dc:creator>
  <cp:lastModifiedBy>Fulvio Zonca</cp:lastModifiedBy>
  <cp:revision>244</cp:revision>
  <dcterms:modified xsi:type="dcterms:W3CDTF">2024-11-27T17:35:23Z</dcterms:modified>
</cp:coreProperties>
</file>