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8"/>
  </p:notesMasterIdLst>
  <p:handoutMasterIdLst>
    <p:handoutMasterId r:id="rId9"/>
  </p:handoutMasterIdLst>
  <p:sldIdLst>
    <p:sldId id="610" r:id="rId2"/>
    <p:sldId id="631" r:id="rId3"/>
    <p:sldId id="626" r:id="rId4"/>
    <p:sldId id="632" r:id="rId5"/>
    <p:sldId id="633" r:id="rId6"/>
    <p:sldId id="616" r:id="rId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5000" autoAdjust="0"/>
  </p:normalViewPr>
  <p:slideViewPr>
    <p:cSldViewPr showGuides="1">
      <p:cViewPr varScale="1">
        <p:scale>
          <a:sx n="63" d="100"/>
          <a:sy n="63" d="100"/>
        </p:scale>
        <p:origin x="66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05/06/2024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05/06/2024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376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40801" y="52388"/>
            <a:ext cx="2724151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8352" y="52388"/>
            <a:ext cx="7969249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5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187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7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3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7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35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69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12191997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" y="-40615"/>
            <a:ext cx="12191996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28319" y="37481"/>
            <a:ext cx="8976784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10699752" y="6525548"/>
            <a:ext cx="149224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>
              <a:solidFill>
                <a:srgbClr val="66666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61252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9"/>
          <p:cNvSpPr txBox="1">
            <a:spLocks noGrp="1"/>
          </p:cNvSpPr>
          <p:nvPr userDrawn="1"/>
        </p:nvSpPr>
        <p:spPr bwMode="auto">
          <a:xfrm>
            <a:off x="1675179" y="6536434"/>
            <a:ext cx="890604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DTT-DIA-DRC Introduction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			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G  Giruzzi		           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	 	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                      10 June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2024</a:t>
            </a:r>
            <a:endParaRPr lang="fr-FR" sz="1000">
              <a:solidFill>
                <a:srgbClr val="6666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Relationship Id="rId22" Type="http://schemas.openxmlformats.org/officeDocument/2006/relationships/hyperlink" Target="https://www.dtt-project.it/index.php/about/dtt-research-pla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263352" y="1653347"/>
            <a:ext cx="7416824" cy="4655973"/>
            <a:chOff x="191344" y="1862861"/>
            <a:chExt cx="7416824" cy="4655973"/>
          </a:xfrm>
        </p:grpSpPr>
        <p:pic>
          <p:nvPicPr>
            <p:cNvPr id="23" name="Picture 7" descr="ippweb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" r="69285"/>
            <a:stretch/>
          </p:blipFill>
          <p:spPr bwMode="auto">
            <a:xfrm>
              <a:off x="2733595" y="4969570"/>
              <a:ext cx="620763" cy="52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1" b="10631"/>
            <a:stretch>
              <a:fillRect/>
            </a:stretch>
          </p:blipFill>
          <p:spPr bwMode="auto">
            <a:xfrm>
              <a:off x="3262681" y="4088050"/>
              <a:ext cx="1004628" cy="52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152" y="5072935"/>
              <a:ext cx="774003" cy="373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397" y="4134754"/>
              <a:ext cx="818196" cy="40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1" descr="http://betelgeuse.intra.cea.fr:8080/alfresco/cd/d/workspace/SpacesStore/c6532889-d614-4779-b42b-863c45f7eb89/CEA_logo_quadri-sur-fond-roug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588" y="4058641"/>
              <a:ext cx="632790" cy="51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720" y="5933267"/>
              <a:ext cx="821275" cy="457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762" y="4079606"/>
              <a:ext cx="499687" cy="4905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Placeholder 7" descr="ERM-Logo_newer.pdf">
              <a:extLst>
                <a:ext uri="{FF2B5EF4-FFF2-40B4-BE49-F238E27FC236}">
                  <a16:creationId xmlns:a16="http://schemas.microsoft.com/office/drawing/2014/main" id="{7CAE3017-0581-B146-89BC-3A0849B4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97" r="-21297"/>
            <a:stretch>
              <a:fillRect/>
            </a:stretch>
          </p:blipFill>
          <p:spPr>
            <a:xfrm>
              <a:off x="1108210" y="5036491"/>
              <a:ext cx="669256" cy="467914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72395" y="5803477"/>
              <a:ext cx="567656" cy="61054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9872" y="5006714"/>
              <a:ext cx="607869" cy="59706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2248" y="4986300"/>
              <a:ext cx="485913" cy="48779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11472" y="4947983"/>
              <a:ext cx="619971" cy="607971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00145" y="5072935"/>
              <a:ext cx="1113921" cy="368313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1708" y="4158756"/>
              <a:ext cx="1140468" cy="38591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17729" y="4984391"/>
              <a:ext cx="532066" cy="572114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376322" y="4140434"/>
              <a:ext cx="887311" cy="352574"/>
            </a:xfrm>
            <a:prstGeom prst="rect">
              <a:avLst/>
            </a:prstGeom>
          </p:spPr>
        </p:pic>
        <p:pic>
          <p:nvPicPr>
            <p:cNvPr id="26" name="Picture 4" descr="Logo CCFE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985" y="5962035"/>
              <a:ext cx="876712" cy="29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1851" y="5907593"/>
              <a:ext cx="930441" cy="539233"/>
            </a:xfrm>
            <a:prstGeom prst="rect">
              <a:avLst/>
            </a:prstGeom>
          </p:spPr>
        </p:pic>
        <p:grpSp>
          <p:nvGrpSpPr>
            <p:cNvPr id="8" name="Groupe 7"/>
            <p:cNvGrpSpPr/>
            <p:nvPr/>
          </p:nvGrpSpPr>
          <p:grpSpPr>
            <a:xfrm>
              <a:off x="191344" y="1862861"/>
              <a:ext cx="7416824" cy="4655973"/>
              <a:chOff x="191344" y="1869371"/>
              <a:chExt cx="7416824" cy="465597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29791" y="2092471"/>
                <a:ext cx="335291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>
                    <a:latin typeface="Arial" charset="0"/>
                  </a:rPr>
                  <a:t>9 Chapters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>
                    <a:latin typeface="Arial" charset="0"/>
                  </a:rPr>
                  <a:t>9 Appendices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195 pages</a:t>
                </a:r>
                <a:endParaRPr lang="fr-FR" sz="2000"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07989" y="1926969"/>
                <a:ext cx="3802522" cy="1554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b="1" smtClean="0">
                    <a:latin typeface="Arial" charset="0"/>
                  </a:rPr>
                  <a:t>Voluntary participation by: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100 </a:t>
                </a:r>
                <a:r>
                  <a:rPr lang="fr-FR" sz="2000">
                    <a:latin typeface="Arial" charset="0"/>
                  </a:rPr>
                  <a:t>authors and contributors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20 </a:t>
                </a:r>
                <a:r>
                  <a:rPr lang="fr-FR" sz="2000">
                    <a:latin typeface="Arial" charset="0"/>
                  </a:rPr>
                  <a:t>Research Institutes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10 </a:t>
                </a:r>
                <a:r>
                  <a:rPr lang="fr-FR" sz="2000">
                    <a:latin typeface="Arial" charset="0"/>
                  </a:rPr>
                  <a:t>countries</a:t>
                </a:r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407368" y="1869371"/>
                <a:ext cx="6552728" cy="1631637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91344" y="3938698"/>
                <a:ext cx="7416824" cy="2586646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6220439" y="2871507"/>
              <a:ext cx="387152" cy="983381"/>
              <a:chOff x="9616210" y="3305448"/>
              <a:chExt cx="847435" cy="520274"/>
            </a:xfrm>
          </p:grpSpPr>
          <p:cxnSp>
            <p:nvCxnSpPr>
              <p:cNvPr id="34" name="Connecteur droit avec flèche 33"/>
              <p:cNvCxnSpPr/>
              <p:nvPr/>
            </p:nvCxnSpPr>
            <p:spPr bwMode="auto">
              <a:xfrm>
                <a:off x="10463645" y="3305448"/>
                <a:ext cx="0" cy="52027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9616210" y="3305448"/>
                <a:ext cx="8370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s://www.differ.nl/sites/default/files/images/logo/DIFFER_logo_2019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826" y="6004908"/>
              <a:ext cx="1111167" cy="28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80735" y="5934806"/>
              <a:ext cx="1136703" cy="421065"/>
            </a:xfrm>
            <a:prstGeom prst="rect">
              <a:avLst/>
            </a:prstGeom>
          </p:spPr>
        </p:pic>
      </p:grpSp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2319037" y="865"/>
            <a:ext cx="7416824" cy="583716"/>
          </a:xfrm>
        </p:spPr>
        <p:txBody>
          <a:bodyPr/>
          <a:lstStyle/>
          <a:p>
            <a:r>
              <a:rPr lang="fr-FR" smtClean="0"/>
              <a:t>DTT Research Plan – Version 1.0  (May 2024)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95400" y="887343"/>
            <a:ext cx="11017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mtClean="0"/>
              <a:t>Public issue </a:t>
            </a:r>
            <a:r>
              <a:rPr lang="en-GB" sz="2000" b="1" smtClean="0">
                <a:solidFill>
                  <a:srgbClr val="FF0000"/>
                </a:solidFill>
              </a:rPr>
              <a:t>soon</a:t>
            </a:r>
            <a:r>
              <a:rPr lang="en-GB" sz="2000" smtClean="0"/>
              <a:t> available at: </a:t>
            </a:r>
            <a:r>
              <a:rPr lang="en-GB" sz="2000" smtClean="0">
                <a:hlinkClick r:id="rId22"/>
              </a:rPr>
              <a:t>https://www.dtt-project.it/index.php/about/dtt-research-plan.html</a:t>
            </a:r>
            <a:endParaRPr lang="en-GB" sz="20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56723" y="1410203"/>
            <a:ext cx="3605697" cy="51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3432" y="5744"/>
            <a:ext cx="9361040" cy="583716"/>
          </a:xfrm>
        </p:spPr>
        <p:txBody>
          <a:bodyPr/>
          <a:lstStyle/>
          <a:p>
            <a:r>
              <a:rPr lang="fr-FR" smtClean="0"/>
              <a:t>Coordinators + leading authors (DTT-RP Team) and contributors</a:t>
            </a:r>
            <a:endParaRPr lang="en-GB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91345" y="1628800"/>
          <a:ext cx="6120679" cy="486173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60240">
                  <a:extLst>
                    <a:ext uri="{9D8B030D-6E8A-4147-A177-3AD203B41FA5}">
                      <a16:colId xmlns:a16="http://schemas.microsoft.com/office/drawing/2014/main" val="4050350008"/>
                    </a:ext>
                  </a:extLst>
                </a:gridCol>
                <a:gridCol w="971269">
                  <a:extLst>
                    <a:ext uri="{9D8B030D-6E8A-4147-A177-3AD203B41FA5}">
                      <a16:colId xmlns:a16="http://schemas.microsoft.com/office/drawing/2014/main" val="3186937952"/>
                    </a:ext>
                  </a:extLst>
                </a:gridCol>
                <a:gridCol w="2989170">
                  <a:extLst>
                    <a:ext uri="{9D8B030D-6E8A-4147-A177-3AD203B41FA5}">
                      <a16:colId xmlns:a16="http://schemas.microsoft.com/office/drawing/2014/main" val="36576677"/>
                    </a:ext>
                  </a:extLst>
                </a:gridCol>
              </a:tblGrid>
              <a:tr h="623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1: DTT power exhaust strategy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Crisanti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Giruzzi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Martin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DTT S.C.a.r.l. &amp; University of Tuscia,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DTT S.C.a.r.l., RFX &amp; University of Padova,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741649"/>
                  </a:ext>
                </a:extLst>
              </a:tr>
              <a:tr h="311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2: Plasma scenarios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Mantica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Angioni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</a:t>
                      </a:r>
                      <a:r>
                        <a:rPr lang="en-GB" sz="120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27429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3: Divertor and SOL physics, plasma-wall interactions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Innocente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Tsitrone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Wischmeier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147124"/>
                  </a:ext>
                </a:extLst>
              </a:tr>
              <a:tr h="311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4: Transport physics and integrated modelling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Angioni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Mantica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956207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5: MHD, disruptions and control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Nardon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Vlad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Falessi</a:t>
                      </a: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383739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6: Physics of heating, current drive and fuelling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Sozzi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Van Eester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Vincenzi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Terranova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ERM/KMS, Belgium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045595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7: Energetic particle physics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Vlad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Falessi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Nardon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75582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8: Theory and simulation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Falessi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Vlad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Nardon</a:t>
                      </a: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270970"/>
                  </a:ext>
                </a:extLst>
              </a:tr>
              <a:tr h="580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9: Fusion t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echnology developments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Brezinsek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Day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Dose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FZJ,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KIT, Germany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3035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9336" y="659304"/>
            <a:ext cx="583264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Coordinators</a:t>
            </a:r>
            <a:endParaRPr kumimoji="0" lang="en-GB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Crisanti</a:t>
            </a:r>
            <a:r>
              <a:rPr lang="en-GB" altLang="en-US" sz="1600" smtClean="0"/>
              <a:t>, </a:t>
            </a:r>
            <a:r>
              <a:rPr kumimoji="0" lang="it-IT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Giruzzi,</a:t>
            </a:r>
            <a:r>
              <a:rPr kumimoji="0" lang="it-IT" alt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Martin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Authors </a:t>
            </a:r>
            <a:endParaRPr kumimoji="0" lang="en-GB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824192" y="714182"/>
            <a:ext cx="30243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Contributors</a:t>
            </a: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139665"/>
            <a:ext cx="5276729" cy="53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0"/>
            <a:ext cx="7848872" cy="583716"/>
          </a:xfrm>
        </p:spPr>
        <p:txBody>
          <a:bodyPr/>
          <a:lstStyle/>
          <a:p>
            <a:r>
              <a:rPr lang="fr-FR"/>
              <a:t>DTT Research Plan </a:t>
            </a:r>
            <a:r>
              <a:rPr lang="fr-FR" smtClean="0"/>
              <a:t>: characteristics and objectives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551384" y="759329"/>
            <a:ext cx="986509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b="1" smtClean="0"/>
              <a:t>living </a:t>
            </a:r>
            <a:r>
              <a:rPr lang="en-GB" sz="2000" b="1"/>
              <a:t>document</a:t>
            </a:r>
            <a:r>
              <a:rPr lang="en-GB" sz="2000"/>
              <a:t>, </a:t>
            </a:r>
            <a:r>
              <a:rPr lang="en-GB" sz="2000" smtClean="0"/>
              <a:t>to be </a:t>
            </a:r>
            <a:r>
              <a:rPr lang="en-GB" sz="2000"/>
              <a:t>regularly updated 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basis </a:t>
            </a:r>
            <a:r>
              <a:rPr lang="en-GB" sz="2000"/>
              <a:t>for </a:t>
            </a:r>
            <a:r>
              <a:rPr lang="en-GB" sz="2000" smtClean="0"/>
              <a:t>the </a:t>
            </a:r>
            <a:r>
              <a:rPr lang="en-GB" sz="2000"/>
              <a:t>DTT </a:t>
            </a:r>
            <a:r>
              <a:rPr lang="en-GB" sz="2000" b="1"/>
              <a:t>scientific programme </a:t>
            </a:r>
            <a:r>
              <a:rPr lang="en-GB" sz="2000" smtClean="0"/>
              <a:t>	</a:t>
            </a:r>
            <a:endParaRPr lang="en-GB" sz="2000" b="1" smtClean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basis for subsequent </a:t>
            </a:r>
            <a:r>
              <a:rPr lang="en-GB" sz="2000" b="1"/>
              <a:t>device </a:t>
            </a:r>
            <a:r>
              <a:rPr lang="en-GB" sz="2000" b="1" smtClean="0"/>
              <a:t>upgrades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describing the </a:t>
            </a:r>
            <a:r>
              <a:rPr lang="en-GB" sz="2000" b="1" smtClean="0"/>
              <a:t>objectives</a:t>
            </a:r>
            <a:r>
              <a:rPr lang="en-GB" sz="2000" smtClean="0"/>
              <a:t> </a:t>
            </a:r>
            <a:r>
              <a:rPr lang="en-GB" sz="2000"/>
              <a:t>and </a:t>
            </a:r>
            <a:r>
              <a:rPr lang="en-GB" sz="2000" b="1"/>
              <a:t>research strategy </a:t>
            </a:r>
            <a:r>
              <a:rPr lang="en-GB" sz="2000"/>
              <a:t>of </a:t>
            </a:r>
            <a:r>
              <a:rPr lang="en-GB" sz="2000" smtClean="0"/>
              <a:t>DTT scientific exploitation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describing </a:t>
            </a:r>
            <a:r>
              <a:rPr lang="en-GB" sz="2000"/>
              <a:t>programmatic </a:t>
            </a:r>
            <a:r>
              <a:rPr lang="en-GB" sz="2000" b="1"/>
              <a:t>headlines</a:t>
            </a:r>
            <a:r>
              <a:rPr lang="en-GB" sz="2000"/>
              <a:t> in the main </a:t>
            </a:r>
            <a:r>
              <a:rPr lang="en-GB" sz="2000" b="1"/>
              <a:t>research phases</a:t>
            </a:r>
            <a:r>
              <a:rPr lang="en-GB" sz="2000" smtClean="0"/>
              <a:t> </a:t>
            </a:r>
            <a:r>
              <a:rPr lang="en-GB" sz="2000" b="1" smtClean="0"/>
              <a:t> 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b="1" smtClean="0"/>
              <a:t>guide </a:t>
            </a:r>
            <a:r>
              <a:rPr lang="en-GB" sz="2000" smtClean="0"/>
              <a:t>and</a:t>
            </a:r>
            <a:r>
              <a:rPr lang="en-GB" sz="2000" b="1" smtClean="0"/>
              <a:t> catalyse </a:t>
            </a:r>
            <a:r>
              <a:rPr lang="en-GB" sz="2000" smtClean="0"/>
              <a:t>DTT research </a:t>
            </a:r>
            <a:r>
              <a:rPr lang="en-GB" sz="2000"/>
              <a:t>activities </a:t>
            </a:r>
            <a:r>
              <a:rPr lang="en-GB" sz="2000" smtClean="0"/>
              <a:t>in preparation of exploitation</a:t>
            </a:r>
            <a:r>
              <a:rPr lang="en-GB" sz="2000"/>
              <a:t>	</a:t>
            </a:r>
            <a:endParaRPr lang="en-GB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3157702"/>
            <a:ext cx="6238793" cy="32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DTT Phase 1: 5 years (2029-2034)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124744"/>
            <a:ext cx="9086699" cy="3641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31504" y="5372530"/>
            <a:ext cx="407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From DTT Research Plan – Chapter 2</a:t>
            </a:r>
            <a:endParaRPr lang="en-GB"/>
          </a:p>
        </p:txBody>
      </p:sp>
      <p:grpSp>
        <p:nvGrpSpPr>
          <p:cNvPr id="7" name="Groupe 6"/>
          <p:cNvGrpSpPr/>
          <p:nvPr/>
        </p:nvGrpSpPr>
        <p:grpSpPr>
          <a:xfrm rot="16200000" flipH="1">
            <a:off x="6878575" y="4669148"/>
            <a:ext cx="472003" cy="1018237"/>
            <a:chOff x="6644952" y="4869160"/>
            <a:chExt cx="387152" cy="983381"/>
          </a:xfrm>
        </p:grpSpPr>
        <p:cxnSp>
          <p:nvCxnSpPr>
            <p:cNvPr id="5" name="Connecteur droit avec flèche 4"/>
            <p:cNvCxnSpPr/>
            <p:nvPr/>
          </p:nvCxnSpPr>
          <p:spPr bwMode="auto">
            <a:xfrm>
              <a:off x="7032104" y="4869160"/>
              <a:ext cx="0" cy="9833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Connecteur droit 5"/>
            <p:cNvCxnSpPr/>
            <p:nvPr/>
          </p:nvCxnSpPr>
          <p:spPr>
            <a:xfrm>
              <a:off x="6644952" y="4869160"/>
              <a:ext cx="38240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7752184" y="5175372"/>
            <a:ext cx="4257897" cy="872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smtClean="0"/>
              <a:t>&gt; 20 MW of installed power</a:t>
            </a:r>
          </a:p>
          <a:p>
            <a:pPr>
              <a:lnSpc>
                <a:spcPct val="150000"/>
              </a:lnSpc>
            </a:pPr>
            <a:r>
              <a:rPr lang="fr-FR" b="1" smtClean="0">
                <a:sym typeface="Wingdings" panose="05000000000000000000" pitchFamily="2" charset="2"/>
              </a:rPr>
              <a:t>    DTT already a "top-class" device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64637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Phase 1 high-level programmatic headlines </a:t>
            </a:r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2351584" y="5949280"/>
            <a:ext cx="407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From DTT Research Plan – Chapter 1</a:t>
            </a:r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17936"/>
          <a:stretch/>
        </p:blipFill>
        <p:spPr>
          <a:xfrm>
            <a:off x="430645" y="1044646"/>
            <a:ext cx="7920880" cy="44811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16280" y="1929653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smtClean="0">
                <a:solidFill>
                  <a:srgbClr val="FF0000"/>
                </a:solidFill>
              </a:rPr>
              <a:t>Are diagnostics foreseen</a:t>
            </a:r>
          </a:p>
          <a:p>
            <a:pPr>
              <a:lnSpc>
                <a:spcPct val="150000"/>
              </a:lnSpc>
            </a:pPr>
            <a:r>
              <a:rPr lang="fr-FR" sz="2000" b="1" smtClean="0">
                <a:solidFill>
                  <a:srgbClr val="FF0000"/>
                </a:solidFill>
              </a:rPr>
              <a:t>for Phase 1 adequate</a:t>
            </a:r>
          </a:p>
          <a:p>
            <a:pPr>
              <a:lnSpc>
                <a:spcPct val="150000"/>
              </a:lnSpc>
            </a:pPr>
            <a:r>
              <a:rPr lang="fr-FR" sz="2000" b="1" smtClean="0">
                <a:solidFill>
                  <a:srgbClr val="FF0000"/>
                </a:solidFill>
              </a:rPr>
              <a:t>for these Programme headlines ?</a:t>
            </a:r>
            <a:endParaRPr lang="en-GB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-5052"/>
            <a:ext cx="7632848" cy="583716"/>
          </a:xfrm>
        </p:spPr>
        <p:txBody>
          <a:bodyPr/>
          <a:lstStyle/>
          <a:p>
            <a:r>
              <a:rPr lang="fr-FR" smtClean="0"/>
              <a:t>DTT-DIA-DRC panel activity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479376" y="836712"/>
            <a:ext cx="107291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Input document received. </a:t>
            </a:r>
            <a:r>
              <a:rPr lang="fr-F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for their quality !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May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ick-off meeting – dates of meeting with PL agreed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fr-FR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endParaRPr lang="fr-FR" sz="200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panel online meetings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May &amp; 3 June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work method agreed; reading tasks shared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template of Comments &amp; Questions file produced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exchange of first impressions, difficulties etc.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of this meeting defined				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fr-FR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Comments &amp; Questions collected and provided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June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This meeting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10-12 June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agenda timing very tight: speakers please keep your times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let's try to keep 1/3 of the time for presentations, 2/3 for questions and discussion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in the presentations, try to take panel's Comments &amp; Questions into account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Tentative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release of panel report</a:t>
            </a:r>
            <a:r>
              <a:rPr lang="fr-F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(difficult to guarantee…)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end </a:t>
            </a:r>
            <a:r>
              <a:rPr lang="fr-FR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593</Words>
  <Application>Microsoft Office PowerPoint</Application>
  <PresentationFormat>Grand écran</PresentationFormat>
  <Paragraphs>110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1_Masque principal</vt:lpstr>
      <vt:lpstr>DTT Research Plan – Version 1.0  (May 2024)</vt:lpstr>
      <vt:lpstr>Coordinators + leading authors (DTT-RP Team) and contributors</vt:lpstr>
      <vt:lpstr>DTT Research Plan : characteristics and objectives</vt:lpstr>
      <vt:lpstr>DTT Phase 1: 5 years (2029-2034)</vt:lpstr>
      <vt:lpstr>Phase 1 high-level programmatic headlines </vt:lpstr>
      <vt:lpstr>DTT-DIA-DRC panel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GIRUZZI Gerardo 128281</cp:lastModifiedBy>
  <cp:revision>707</cp:revision>
  <cp:lastPrinted>2023-05-23T08:49:07Z</cp:lastPrinted>
  <dcterms:created xsi:type="dcterms:W3CDTF">2014-10-17T14:45:18Z</dcterms:created>
  <dcterms:modified xsi:type="dcterms:W3CDTF">2024-06-05T15:06:33Z</dcterms:modified>
</cp:coreProperties>
</file>