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3" r:id="rId1"/>
    <p:sldMasterId id="2147483706" r:id="rId2"/>
  </p:sldMasterIdLst>
  <p:notesMasterIdLst>
    <p:notesMasterId r:id="rId12"/>
  </p:notesMasterIdLst>
  <p:handoutMasterIdLst>
    <p:handoutMasterId r:id="rId13"/>
  </p:handoutMasterIdLst>
  <p:sldIdLst>
    <p:sldId id="739" r:id="rId3"/>
    <p:sldId id="740" r:id="rId4"/>
    <p:sldId id="741" r:id="rId5"/>
    <p:sldId id="742" r:id="rId6"/>
    <p:sldId id="743" r:id="rId7"/>
    <p:sldId id="744" r:id="rId8"/>
    <p:sldId id="745" r:id="rId9"/>
    <p:sldId id="746" r:id="rId10"/>
    <p:sldId id="747" r:id="rId11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RUZZI Gerardo 128281" initials="GG1" lastIdx="27" clrIdx="0">
    <p:extLst>
      <p:ext uri="{19B8F6BF-5375-455C-9EA6-DF929625EA0E}">
        <p15:presenceInfo xmlns:p15="http://schemas.microsoft.com/office/powerpoint/2012/main" userId="S-1-5-21-1801674531-299502267-839522115-74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ECFF"/>
    <a:srgbClr val="88ABCE"/>
    <a:srgbClr val="ECE7EB"/>
    <a:srgbClr val="D6CCD4"/>
    <a:srgbClr val="5386B9"/>
    <a:srgbClr val="1FB505"/>
    <a:srgbClr val="00C9C9"/>
    <a:srgbClr val="FB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0" autoAdjust="0"/>
    <p:restoredTop sz="93608" autoAdjust="0"/>
  </p:normalViewPr>
  <p:slideViewPr>
    <p:cSldViewPr snapToGrid="0">
      <p:cViewPr varScale="1">
        <p:scale>
          <a:sx n="63" d="100"/>
          <a:sy n="63" d="100"/>
        </p:scale>
        <p:origin x="14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392" y="-10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2" y="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19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2" y="937919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83C626-A223-442B-8D39-1D1736DDB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2" y="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08" y="4689596"/>
            <a:ext cx="4986260" cy="44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19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2" y="937919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570B7-8F70-4ED7-95D4-B37D4F6EFD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7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570B7-8F70-4ED7-95D4-B37D4F6EFDA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0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13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46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4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C2D-CD65-4A44-B495-559E81820069}" type="datetime1">
              <a:rPr lang="it-IT" smtClean="0"/>
              <a:t>08/05/2024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591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51"/>
            <a:ext cx="7123278" cy="72669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noProof="0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46313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pple Symbols" panose="02000000000000000000" pitchFamily="2" charset="-79"/>
              <a:buNone/>
              <a:defRPr sz="2800">
                <a:latin typeface="Century Gothic" panose="020B0502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1"/>
            <a:r>
              <a:rPr lang="en-GB" noProof="0" dirty="0"/>
              <a:t>Bullet List</a:t>
            </a:r>
          </a:p>
          <a:p>
            <a:pPr lvl="1"/>
            <a:r>
              <a:rPr lang="en-GB" noProof="0" dirty="0"/>
              <a:t>Bullet List</a:t>
            </a:r>
          </a:p>
          <a:p>
            <a:pPr lvl="2"/>
            <a:r>
              <a:rPr lang="en-GB" noProof="0" dirty="0"/>
              <a:t>Nested bullet</a:t>
            </a:r>
          </a:p>
          <a:p>
            <a:pPr lvl="2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DE00AE7B-EB6E-4C9B-B06B-931602C8947B}" type="datetime1">
              <a:rPr lang="it-IT" smtClean="0"/>
              <a:t>08/05/2024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A013763-FF4F-6447-94CE-4F6DA003092A}" type="slidenum">
              <a:rPr lang="it-IT" smtClean="0"/>
              <a:pPr/>
              <a:t>‹N°›</a:t>
            </a:fld>
            <a:endParaRPr lang="it-I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D694D4-973C-344D-B249-9C473EE41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88" y="179848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0CFAF3C-0E39-4328-A43B-8C64CA3F5BC9}"/>
              </a:ext>
            </a:extLst>
          </p:cNvPr>
          <p:cNvCxnSpPr>
            <a:cxnSpLocks/>
          </p:cNvCxnSpPr>
          <p:nvPr userDrawn="1"/>
        </p:nvCxnSpPr>
        <p:spPr>
          <a:xfrm>
            <a:off x="737419" y="6311744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5CD345-5DF3-4221-8E5E-6801134F4DEE}"/>
              </a:ext>
            </a:extLst>
          </p:cNvPr>
          <p:cNvSpPr txBox="1"/>
          <p:nvPr userDrawn="1"/>
        </p:nvSpPr>
        <p:spPr>
          <a:xfrm>
            <a:off x="1496961" y="6383533"/>
            <a:ext cx="2372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F</a:t>
            </a:r>
            <a:r>
              <a:rPr lang="it-IT" sz="1400"/>
              <a:t>. </a:t>
            </a:r>
            <a:r>
              <a:rPr lang="it-IT" sz="1400" err="1"/>
              <a:t>Crisanti</a:t>
            </a:r>
            <a:r>
              <a:rPr lang="it-IT" sz="1400"/>
              <a:t>, DTT </a:t>
            </a:r>
            <a:r>
              <a:rPr lang="it-IT" sz="1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lang="it-IT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r.l</a:t>
            </a:r>
            <a:r>
              <a:rPr lang="it-IT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6C4CB5E-169A-48F2-BB87-1E338914F963}"/>
              </a:ext>
            </a:extLst>
          </p:cNvPr>
          <p:cNvSpPr txBox="1">
            <a:spLocks/>
          </p:cNvSpPr>
          <p:nvPr userDrawn="1"/>
        </p:nvSpPr>
        <p:spPr>
          <a:xfrm>
            <a:off x="169640" y="6352767"/>
            <a:ext cx="1658367" cy="58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>
                <a:solidFill>
                  <a:srgbClr val="0070C0"/>
                </a:solidFill>
              </a:rPr>
              <a:t>DTT RP WS</a:t>
            </a:r>
          </a:p>
        </p:txBody>
      </p:sp>
    </p:spTree>
    <p:extLst>
      <p:ext uri="{BB962C8B-B14F-4D97-AF65-F5344CB8AC3E}">
        <p14:creationId xmlns:p14="http://schemas.microsoft.com/office/powerpoint/2010/main" val="384493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30B5-B170-4B83-9E8B-8060F40A9870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6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942B-3441-4A07-93F1-263E4E9A842F}" type="datetime1">
              <a:rPr lang="it-IT" smtClean="0"/>
              <a:t>08/05/2024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3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AFBE-F854-44F6-9FB2-9D544DF8F01B}" type="datetime1">
              <a:rPr lang="it-IT" smtClean="0"/>
              <a:t>08/05/2024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79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9C80-5009-4A3C-8984-AA057A2AB7C3}" type="datetime1">
              <a:rPr lang="it-IT" smtClean="0"/>
              <a:t>08/05/2024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763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B41-3CAF-4D05-B01F-E293FFDE15A2}" type="datetime1">
              <a:rPr lang="it-IT" smtClean="0"/>
              <a:t>08/05/2024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37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74C-5B31-46A6-ABCD-B79513E4C7BD}" type="datetime1">
              <a:rPr lang="it-IT" smtClean="0"/>
              <a:t>08/05/2024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47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28A-7D77-4095-9BF5-6738C09899E1}" type="datetime1">
              <a:rPr lang="it-IT" smtClean="0"/>
              <a:t>08/05/2024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3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5FDA-5028-431B-8B47-0901C4934355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8DF6-EAD2-494A-AD86-724411F70E10}" type="datetime1">
              <a:rPr lang="it-IT" smtClean="0"/>
              <a:t>08/05/2024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4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70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81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37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1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FEC-23F2-4ADA-91C1-842A84FDCFFB}" type="datetimeFigureOut">
              <a:rPr lang="fr-FR" smtClean="0"/>
              <a:t>08/05/2024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13D4-0912-4AD4-99C7-82FFD9625A0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2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8935-609F-44C4-84F9-0CE1D4D9890C}" type="datetime1">
              <a:rPr lang="it-IT" smtClean="0"/>
              <a:t>08/05/2024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3763-FF4F-6447-94CE-4F6DA003092A}" type="slidenum">
              <a:rPr lang="it-IT" smtClean="0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4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13" y="229086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7DD9D9-C510-4F0F-A23A-3A80B68DD843}"/>
              </a:ext>
            </a:extLst>
          </p:cNvPr>
          <p:cNvSpPr txBox="1"/>
          <p:nvPr/>
        </p:nvSpPr>
        <p:spPr>
          <a:xfrm>
            <a:off x="1897160" y="6090185"/>
            <a:ext cx="56471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DTT Consortium (DTT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r.l.  Via E. Fermi 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 45 I-00044 Frascati (Roma) </a:t>
            </a:r>
            <a:r>
              <a:rPr kumimoji="0" lang="it-IT" sz="11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Italy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F38D1D4-FE0D-410E-A240-660162E36CCA}"/>
              </a:ext>
            </a:extLst>
          </p:cNvPr>
          <p:cNvGrpSpPr/>
          <p:nvPr/>
        </p:nvGrpSpPr>
        <p:grpSpPr>
          <a:xfrm>
            <a:off x="1485900" y="6337646"/>
            <a:ext cx="6688316" cy="417632"/>
            <a:chOff x="195399" y="6046932"/>
            <a:chExt cx="8586483" cy="621221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B15CA2E-8FB4-4869-A624-50DA2F91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724" y="6046932"/>
              <a:ext cx="441386" cy="540000"/>
            </a:xfrm>
            <a:prstGeom prst="rect">
              <a:avLst/>
            </a:prstGeom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DE0ABA37-8AAA-4534-B3A9-38267405A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9907" y="6084689"/>
              <a:ext cx="1634656" cy="540000"/>
            </a:xfrm>
            <a:prstGeom prst="rect">
              <a:avLst/>
            </a:prstGeom>
          </p:spPr>
        </p:pic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743908D4-5F6C-45B7-BD1A-7CCF6C35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949" y="6084689"/>
              <a:ext cx="439323" cy="540000"/>
            </a:xfrm>
            <a:prstGeom prst="rect">
              <a:avLst/>
            </a:prstGeom>
          </p:spPr>
        </p:pic>
        <p:pic>
          <p:nvPicPr>
            <p:cNvPr id="30" name="Picture 2" descr="Consorzio RFX">
              <a:extLst>
                <a:ext uri="{FF2B5EF4-FFF2-40B4-BE49-F238E27FC236}">
                  <a16:creationId xmlns:a16="http://schemas.microsoft.com/office/drawing/2014/main" id="{E0CC8F63-E12D-4BA0-980A-8B214226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313" y="6068890"/>
              <a:ext cx="12651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www.unitus.it/images/137/51/public/platforms/1/BO/ThumbPiattaforme/unitus_marchio_2020_BIANCO.png">
              <a:extLst>
                <a:ext uri="{FF2B5EF4-FFF2-40B4-BE49-F238E27FC236}">
                  <a16:creationId xmlns:a16="http://schemas.microsoft.com/office/drawing/2014/main" id="{CF6F906F-8BE6-4413-B608-5986E4B55D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80000" contras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8249" y="6092153"/>
              <a:ext cx="48073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Milano BICOCCA">
              <a:extLst>
                <a:ext uri="{FF2B5EF4-FFF2-40B4-BE49-F238E27FC236}">
                  <a16:creationId xmlns:a16="http://schemas.microsoft.com/office/drawing/2014/main" id="{96DBB228-97C8-46FA-8B0E-7877D28641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5399" y="6084689"/>
              <a:ext cx="57085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NFN">
              <a:extLst>
                <a:ext uri="{FF2B5EF4-FFF2-40B4-BE49-F238E27FC236}">
                  <a16:creationId xmlns:a16="http://schemas.microsoft.com/office/drawing/2014/main" id="{DB3D2A06-9CB1-4E78-9E38-7F937B44B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772" y="6128153"/>
              <a:ext cx="12651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Centro Interdipartimentale di Ricerca e Formazione Permanente per  l'Insegnamento delle Discipline Scientifiche">
              <a:extLst>
                <a:ext uri="{FF2B5EF4-FFF2-40B4-BE49-F238E27FC236}">
                  <a16:creationId xmlns:a16="http://schemas.microsoft.com/office/drawing/2014/main" id="{4A06F3EE-0379-4D57-83A5-BCFF6064E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085" y="6077303"/>
              <a:ext cx="381797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808E4B50-B9C9-4035-B8D8-9019451E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469" y="6078415"/>
              <a:ext cx="540000" cy="540000"/>
            </a:xfrm>
            <a:prstGeom prst="rect">
              <a:avLst/>
            </a:prstGeom>
          </p:spPr>
        </p:pic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856940F-1817-48B9-8CFB-9DF15236847A}"/>
              </a:ext>
            </a:extLst>
          </p:cNvPr>
          <p:cNvCxnSpPr>
            <a:cxnSpLocks/>
          </p:cNvCxnSpPr>
          <p:nvPr/>
        </p:nvCxnSpPr>
        <p:spPr>
          <a:xfrm>
            <a:off x="737419" y="6090185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4"/>
          <a:srcRect t="48270"/>
          <a:stretch/>
        </p:blipFill>
        <p:spPr>
          <a:xfrm>
            <a:off x="687884" y="2491753"/>
            <a:ext cx="7885845" cy="3064962"/>
          </a:xfrm>
          <a:prstGeom prst="rect">
            <a:avLst/>
          </a:prstGeom>
        </p:spPr>
      </p:pic>
      <p:sp>
        <p:nvSpPr>
          <p:cNvPr id="18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849738" y="1537746"/>
            <a:ext cx="7498983" cy="706547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2400" b="1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r>
              <a:rPr lang="fr-FR" sz="24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fr-FR" sz="2400" b="1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starting</a:t>
            </a:r>
            <a:r>
              <a:rPr lang="fr-FR" sz="24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point…</a:t>
            </a:r>
            <a:endParaRPr lang="it-IT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834" y="35786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</a:rPr>
              <a:t>DTT Research Plan</a:t>
            </a:r>
            <a:br>
              <a:rPr lang="en-GB" sz="3200" b="1">
                <a:solidFill>
                  <a:srgbClr val="FF0000"/>
                </a:solidFill>
              </a:rPr>
            </a:br>
            <a:r>
              <a:rPr lang="en-GB" sz="3200" b="1">
                <a:solidFill>
                  <a:srgbClr val="FF0000"/>
                </a:solidFill>
              </a:rPr>
              <a:t>next step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374224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E7805-41E9-7143-8BFD-80037656C633}"/>
              </a:ext>
            </a:extLst>
          </p:cNvPr>
          <p:cNvSpPr txBox="1"/>
          <p:nvPr/>
        </p:nvSpPr>
        <p:spPr>
          <a:xfrm>
            <a:off x="227115" y="1497437"/>
            <a:ext cx="8689770" cy="474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/>
            </a:pPr>
            <a:r>
              <a:rPr lang="en-GB" sz="2200" dirty="0">
                <a:latin typeface="Comic Sans MS" panose="030F0902030302020204" pitchFamily="66" charset="0"/>
              </a:rPr>
              <a:t>Revisit the present version of the RP by </a:t>
            </a:r>
            <a:r>
              <a:rPr lang="en-GB" sz="2200">
                <a:latin typeface="Comic Sans MS" panose="030F0902030302020204" pitchFamily="66" charset="0"/>
              </a:rPr>
              <a:t>considering the </a:t>
            </a:r>
            <a:r>
              <a:rPr lang="en-GB" sz="2200" dirty="0">
                <a:latin typeface="Comic Sans MS" panose="030F0902030302020204" pitchFamily="66" charset="0"/>
              </a:rPr>
              <a:t>theoretical evolution of the knowledge along the next years</a:t>
            </a:r>
          </a:p>
          <a:p>
            <a:pPr marL="457200" lvl="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/>
            </a:pPr>
            <a:r>
              <a:rPr lang="en-GB" sz="2200" dirty="0">
                <a:latin typeface="Comic Sans MS" panose="030F0902030302020204" pitchFamily="66" charset="0"/>
              </a:rPr>
              <a:t>Identify and propose possible experiments to be performed on the worldwide </a:t>
            </a:r>
            <a:r>
              <a:rPr lang="en-GB" sz="2200">
                <a:latin typeface="Comic Sans MS" panose="030F0902030302020204" pitchFamily="66" charset="0"/>
              </a:rPr>
              <a:t>operating </a:t>
            </a:r>
            <a:r>
              <a:rPr lang="en-GB" sz="2200" smtClean="0">
                <a:latin typeface="Comic Sans MS" panose="030F0902030302020204" pitchFamily="66" charset="0"/>
              </a:rPr>
              <a:t>Tokamaks </a:t>
            </a:r>
            <a:r>
              <a:rPr lang="en-GB" sz="2200" dirty="0">
                <a:latin typeface="Comic Sans MS" panose="030F0902030302020204" pitchFamily="66" charset="0"/>
              </a:rPr>
              <a:t>(scenarios, H mode, I mode, heating, optimization,...)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/>
            </a:pPr>
            <a:r>
              <a:rPr lang="en-GB" sz="2200" dirty="0">
                <a:latin typeface="Comic Sans MS" panose="030F0902030302020204" pitchFamily="66" charset="0"/>
              </a:rPr>
              <a:t>Identify and propose </a:t>
            </a:r>
            <a:r>
              <a:rPr lang="en-GB" sz="2200">
                <a:latin typeface="Comic Sans MS" panose="030F0902030302020204" pitchFamily="66" charset="0"/>
              </a:rPr>
              <a:t>possible simulations </a:t>
            </a:r>
            <a:r>
              <a:rPr lang="en-GB" sz="2200" dirty="0">
                <a:latin typeface="Comic Sans MS" panose="030F0902030302020204" pitchFamily="66" charset="0"/>
              </a:rPr>
              <a:t>to be done using the present codes and/or identify some important upgrades to be realised (non linear </a:t>
            </a:r>
            <a:r>
              <a:rPr lang="en-GB" sz="2200">
                <a:latin typeface="Comic Sans MS" panose="030F0902030302020204" pitchFamily="66" charset="0"/>
              </a:rPr>
              <a:t>edge codes, </a:t>
            </a:r>
            <a:r>
              <a:rPr lang="en-GB" sz="2200" dirty="0">
                <a:latin typeface="Comic Sans MS" panose="030F0902030302020204" pitchFamily="66" charset="0"/>
              </a:rPr>
              <a:t>integration of edge and bulk, fast particle codes,….)</a:t>
            </a:r>
          </a:p>
          <a:p>
            <a:pPr lvl="0">
              <a:lnSpc>
                <a:spcPts val="3240"/>
              </a:lnSpc>
              <a:spcBef>
                <a:spcPts val="1500"/>
              </a:spcBef>
            </a:pPr>
            <a:endParaRPr lang="it-IT" sz="2200" dirty="0">
              <a:latin typeface="Comic Sans MS" panose="030F0902030302020204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2" y="159120"/>
            <a:ext cx="7123278" cy="9826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it-IT" err="1">
                <a:latin typeface="Comic Sans MS" panose="030F0902030302020204" pitchFamily="66" charset="0"/>
              </a:rPr>
              <a:t>Terms</a:t>
            </a:r>
            <a:r>
              <a:rPr lang="it-IT">
                <a:latin typeface="Comic Sans MS" panose="030F0902030302020204" pitchFamily="66" charset="0"/>
              </a:rPr>
              <a:t> of Reference</a:t>
            </a:r>
            <a:br>
              <a:rPr lang="it-IT">
                <a:latin typeface="Comic Sans MS" panose="030F0902030302020204" pitchFamily="66" charset="0"/>
              </a:rPr>
            </a:br>
            <a:r>
              <a:rPr lang="it-IT">
                <a:latin typeface="Comic Sans MS" panose="030F0902030302020204" pitchFamily="66" charset="0"/>
              </a:rPr>
              <a:t>for next DTT-RP activity</a:t>
            </a:r>
            <a:endParaRPr lang="en-GB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2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E7805-41E9-7143-8BFD-80037656C633}"/>
              </a:ext>
            </a:extLst>
          </p:cNvPr>
          <p:cNvSpPr txBox="1"/>
          <p:nvPr/>
        </p:nvSpPr>
        <p:spPr>
          <a:xfrm>
            <a:off x="227115" y="1552855"/>
            <a:ext cx="8689770" cy="31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 startAt="4"/>
            </a:pPr>
            <a:r>
              <a:rPr lang="en-GB" sz="2200" dirty="0">
                <a:latin typeface="Comic Sans MS" panose="030F0902030302020204" pitchFamily="66" charset="0"/>
              </a:rPr>
              <a:t>Identify and propose </a:t>
            </a:r>
            <a:r>
              <a:rPr lang="en-GB" sz="2200">
                <a:latin typeface="Comic Sans MS" panose="030F0902030302020204" pitchFamily="66" charset="0"/>
              </a:rPr>
              <a:t>possible tests </a:t>
            </a:r>
            <a:r>
              <a:rPr lang="en-GB" sz="2200" dirty="0">
                <a:latin typeface="Comic Sans MS" panose="030F0902030302020204" pitchFamily="66" charset="0"/>
              </a:rPr>
              <a:t>on new materials for the DTT Divertor and or finalised to the best use of </a:t>
            </a:r>
            <a:r>
              <a:rPr lang="en-GB" sz="2200">
                <a:latin typeface="Comic Sans MS" panose="030F0902030302020204" pitchFamily="66" charset="0"/>
              </a:rPr>
              <a:t>the </a:t>
            </a:r>
            <a:r>
              <a:rPr lang="en-GB" sz="2200" smtClean="0">
                <a:latin typeface="Comic Sans MS" panose="030F0902030302020204" pitchFamily="66" charset="0"/>
              </a:rPr>
              <a:t>DTT </a:t>
            </a:r>
            <a:r>
              <a:rPr lang="en-GB" sz="2200" dirty="0">
                <a:latin typeface="Comic Sans MS" panose="030F0902030302020204" pitchFamily="66" charset="0"/>
              </a:rPr>
              <a:t>divertor </a:t>
            </a:r>
            <a:r>
              <a:rPr lang="en-GB" sz="2200">
                <a:latin typeface="Comic Sans MS" panose="030F0902030302020204" pitchFamily="66" charset="0"/>
              </a:rPr>
              <a:t>test modules </a:t>
            </a:r>
            <a:r>
              <a:rPr lang="en-GB" sz="2200" dirty="0">
                <a:latin typeface="Comic Sans MS" panose="030F0902030302020204" pitchFamily="66" charset="0"/>
              </a:rPr>
              <a:t>(sponge tungsten, liquid metals, new pumping systems.,,,,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 startAt="4"/>
            </a:pPr>
            <a:r>
              <a:rPr lang="en-GB" sz="2200" dirty="0">
                <a:latin typeface="Comic Sans MS" panose="030F0902030302020204" pitchFamily="66" charset="0"/>
              </a:rPr>
              <a:t>Follow the evolution of the diagnostics apparatus and propose as best as possible their integration on DTT…(turbulence studies, material migration,,,)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it-IT" err="1">
                <a:latin typeface="Comic Sans MS" panose="030F0902030302020204" pitchFamily="66" charset="0"/>
              </a:rPr>
              <a:t>Terms</a:t>
            </a:r>
            <a:r>
              <a:rPr lang="it-IT">
                <a:latin typeface="Comic Sans MS" panose="030F0902030302020204" pitchFamily="66" charset="0"/>
              </a:rPr>
              <a:t> of Reference</a:t>
            </a:r>
            <a:br>
              <a:rPr lang="it-IT">
                <a:latin typeface="Comic Sans MS" panose="030F0902030302020204" pitchFamily="66" charset="0"/>
              </a:rPr>
            </a:br>
            <a:r>
              <a:rPr lang="it-IT">
                <a:latin typeface="Comic Sans MS" panose="030F0902030302020204" pitchFamily="66" charset="0"/>
              </a:rPr>
              <a:t>for next DTT-RP activity</a:t>
            </a:r>
            <a:endParaRPr lang="en-GB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4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E7805-41E9-7143-8BFD-80037656C633}"/>
              </a:ext>
            </a:extLst>
          </p:cNvPr>
          <p:cNvSpPr txBox="1"/>
          <p:nvPr/>
        </p:nvSpPr>
        <p:spPr>
          <a:xfrm>
            <a:off x="618952" y="1275764"/>
            <a:ext cx="812089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088" lvl="0" indent="-192088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200">
                <a:latin typeface="Comic Sans MS" panose="030F0902030302020204" pitchFamily="66" charset="0"/>
              </a:rPr>
              <a:t>Four activity lines (plus </a:t>
            </a:r>
            <a:r>
              <a:rPr lang="en-GB" sz="2200" smtClean="0">
                <a:latin typeface="Comic Sans MS" panose="030F0902030302020204" pitchFamily="66" charset="0"/>
              </a:rPr>
              <a:t>the </a:t>
            </a:r>
            <a:r>
              <a:rPr lang="en-GB" sz="2200">
                <a:latin typeface="Comic Sans MS" panose="030F0902030302020204" pitchFamily="66" charset="0"/>
              </a:rPr>
              <a:t>general </a:t>
            </a:r>
            <a:r>
              <a:rPr lang="en-GB" sz="2200" smtClean="0">
                <a:latin typeface="Comic Sans MS" panose="030F0902030302020204" pitchFamily="66" charset="0"/>
              </a:rPr>
              <a:t>one on RP revision)</a:t>
            </a:r>
            <a:endParaRPr lang="en-GB" sz="2200">
              <a:latin typeface="Comic Sans MS" panose="030F0902030302020204" pitchFamily="66" charset="0"/>
            </a:endParaRPr>
          </a:p>
          <a:p>
            <a:pPr marL="192088" indent="-192088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200">
                <a:latin typeface="Comic Sans MS" panose="030F0902030302020204" pitchFamily="66" charset="0"/>
              </a:rPr>
              <a:t>Possibly 2-3 working group for each line (but the </a:t>
            </a:r>
            <a:r>
              <a:rPr lang="en-GB" sz="2200" smtClean="0">
                <a:latin typeface="Comic Sans MS" panose="030F0902030302020204" pitchFamily="66" charset="0"/>
              </a:rPr>
              <a:t>first one)</a:t>
            </a:r>
            <a:endParaRPr lang="en-GB" sz="2200">
              <a:latin typeface="Comic Sans MS" panose="030F0902030302020204" pitchFamily="66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2" y="159120"/>
            <a:ext cx="7123278" cy="726695"/>
          </a:xfrm>
        </p:spPr>
        <p:txBody>
          <a:bodyPr>
            <a:normAutofit/>
          </a:bodyPr>
          <a:lstStyle/>
          <a:p>
            <a:pPr algn="ctr"/>
            <a:r>
              <a:rPr lang="it-IT">
                <a:latin typeface="Comic Sans MS" panose="030F0902030302020204" pitchFamily="66" charset="0"/>
              </a:rPr>
              <a:t>DTT RP </a:t>
            </a:r>
            <a:r>
              <a:rPr lang="it-IT" err="1">
                <a:latin typeface="Comic Sans MS" panose="030F0902030302020204" pitchFamily="66" charset="0"/>
              </a:rPr>
              <a:t>Structure</a:t>
            </a:r>
            <a:endParaRPr lang="en-GB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CFB5-D7FA-F792-CFD1-0476A3219526}"/>
              </a:ext>
            </a:extLst>
          </p:cNvPr>
          <p:cNvSpPr txBox="1"/>
          <p:nvPr/>
        </p:nvSpPr>
        <p:spPr>
          <a:xfrm>
            <a:off x="387166" y="3184294"/>
            <a:ext cx="7586849" cy="22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 startAt="2"/>
            </a:pPr>
            <a:r>
              <a:rPr lang="en-GB" sz="2400">
                <a:latin typeface="Comic Sans MS" panose="030F0902030302020204" pitchFamily="66" charset="0"/>
              </a:rPr>
              <a:t>Identify and propose possible experiments…</a:t>
            </a: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>
                <a:latin typeface="Comic Sans MS" panose="030F0902030302020204" pitchFamily="66" charset="0"/>
              </a:rPr>
              <a:t> scenarios</a:t>
            </a: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>
                <a:latin typeface="Comic Sans MS" panose="030F0902030302020204" pitchFamily="66" charset="0"/>
              </a:rPr>
              <a:t>Disruptions</a:t>
            </a: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err="1">
                <a:latin typeface="Comic Sans MS" panose="030F0902030302020204" pitchFamily="66" charset="0"/>
              </a:rPr>
              <a:t>heatings</a:t>
            </a:r>
            <a:endParaRPr lang="en-GB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0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52" y="159120"/>
            <a:ext cx="7123278" cy="726695"/>
          </a:xfrm>
        </p:spPr>
        <p:txBody>
          <a:bodyPr>
            <a:normAutofit/>
          </a:bodyPr>
          <a:lstStyle/>
          <a:p>
            <a:pPr algn="ctr"/>
            <a:r>
              <a:rPr lang="it-IT">
                <a:latin typeface="Comic Sans MS" panose="030F0902030302020204" pitchFamily="66" charset="0"/>
              </a:rPr>
              <a:t>DTT RP </a:t>
            </a:r>
            <a:r>
              <a:rPr lang="it-IT" err="1">
                <a:latin typeface="Comic Sans MS" panose="030F0902030302020204" pitchFamily="66" charset="0"/>
              </a:rPr>
              <a:t>Structure</a:t>
            </a:r>
            <a:endParaRPr lang="en-GB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CFB5-D7FA-F792-CFD1-0476A3219526}"/>
              </a:ext>
            </a:extLst>
          </p:cNvPr>
          <p:cNvSpPr txBox="1"/>
          <p:nvPr/>
        </p:nvSpPr>
        <p:spPr>
          <a:xfrm>
            <a:off x="618952" y="1113848"/>
            <a:ext cx="7586849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 startAt="3"/>
            </a:pPr>
            <a:r>
              <a:rPr lang="en-GB" sz="2400" dirty="0">
                <a:latin typeface="Comic Sans MS" panose="030F0902030302020204" pitchFamily="66" charset="0"/>
              </a:rPr>
              <a:t>Identify and propose </a:t>
            </a:r>
            <a:r>
              <a:rPr lang="en-GB" sz="2400">
                <a:latin typeface="Comic Sans MS" panose="030F0902030302020204" pitchFamily="66" charset="0"/>
              </a:rPr>
              <a:t>possible simulations… </a:t>
            </a:r>
            <a:r>
              <a:rPr lang="en-GB" sz="2400" dirty="0">
                <a:latin typeface="Comic Sans MS" panose="030F0902030302020204" pitchFamily="66" charset="0"/>
              </a:rPr>
              <a:t>some important upgrades….</a:t>
            </a:r>
            <a:endParaRPr lang="en-GB" dirty="0">
              <a:latin typeface="Comic Sans MS" panose="030F0902030302020204" pitchFamily="66" charset="0"/>
            </a:endParaRP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Codes evolutions</a:t>
            </a: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Fast particles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58EF7-1D8E-C5CD-6163-36B76206AEB7}"/>
              </a:ext>
            </a:extLst>
          </p:cNvPr>
          <p:cNvSpPr txBox="1"/>
          <p:nvPr/>
        </p:nvSpPr>
        <p:spPr>
          <a:xfrm>
            <a:off x="618952" y="3650951"/>
            <a:ext cx="7586849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 startAt="4"/>
            </a:pPr>
            <a:r>
              <a:rPr lang="en-GB" sz="2400" dirty="0">
                <a:latin typeface="Comic Sans MS" panose="030F0902030302020204" pitchFamily="66" charset="0"/>
              </a:rPr>
              <a:t>Identify and propose </a:t>
            </a:r>
            <a:r>
              <a:rPr lang="en-GB" sz="2400">
                <a:latin typeface="Comic Sans MS" panose="030F0902030302020204" pitchFamily="66" charset="0"/>
              </a:rPr>
              <a:t>possible tests </a:t>
            </a:r>
            <a:r>
              <a:rPr lang="en-GB" sz="2400" dirty="0">
                <a:latin typeface="Comic Sans MS" panose="030F0902030302020204" pitchFamily="66" charset="0"/>
              </a:rPr>
              <a:t>on new materials…</a:t>
            </a:r>
            <a:endParaRPr lang="en-GB" dirty="0">
              <a:latin typeface="Comic Sans MS" panose="030F0902030302020204" pitchFamily="66" charset="0"/>
            </a:endParaRP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Materials (sponge, liquid metal…)</a:t>
            </a: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Divertor test modules</a:t>
            </a:r>
          </a:p>
        </p:txBody>
      </p:sp>
    </p:spTree>
    <p:extLst>
      <p:ext uri="{BB962C8B-B14F-4D97-AF65-F5344CB8AC3E}">
        <p14:creationId xmlns:p14="http://schemas.microsoft.com/office/powerpoint/2010/main" val="100100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97" y="616320"/>
            <a:ext cx="7123278" cy="72669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omic Sans MS" panose="030F0902030302020204" pitchFamily="66" charset="0"/>
              </a:rPr>
              <a:t>DTT RP </a:t>
            </a:r>
            <a:r>
              <a:rPr lang="it-IT" dirty="0" err="1">
                <a:latin typeface="Comic Sans MS" panose="030F0902030302020204" pitchFamily="66" charset="0"/>
              </a:rPr>
              <a:t>Structure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CFB5-D7FA-F792-CFD1-0476A3219526}"/>
              </a:ext>
            </a:extLst>
          </p:cNvPr>
          <p:cNvSpPr txBox="1"/>
          <p:nvPr/>
        </p:nvSpPr>
        <p:spPr>
          <a:xfrm>
            <a:off x="778575" y="1938249"/>
            <a:ext cx="7586849" cy="168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+mj-lt"/>
              <a:buAutoNum type="arabicParenR" startAt="5"/>
            </a:pPr>
            <a:r>
              <a:rPr lang="en-GB" sz="2400" dirty="0">
                <a:latin typeface="Comic Sans MS" panose="030F0902030302020204" pitchFamily="66" charset="0"/>
              </a:rPr>
              <a:t>diagnostics apparatus and propose ….</a:t>
            </a:r>
            <a:endParaRPr lang="en-GB" dirty="0">
              <a:latin typeface="Comic Sans MS" panose="030F0902030302020204" pitchFamily="66" charset="0"/>
            </a:endParaRP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Best use of the present diagnostics</a:t>
            </a:r>
          </a:p>
          <a:p>
            <a:pPr marL="914400" lvl="1" indent="-457200">
              <a:lnSpc>
                <a:spcPts val="3240"/>
              </a:lnSpc>
              <a:spcBef>
                <a:spcPts val="1500"/>
              </a:spcBef>
              <a:buFont typeface="+mj-lt"/>
              <a:buAutoNum type="alphaLcParenR"/>
            </a:pPr>
            <a:r>
              <a:rPr lang="en-GB" dirty="0">
                <a:latin typeface="Comic Sans MS" panose="030F0902030302020204" pitchFamily="66" charset="0"/>
              </a:rPr>
              <a:t>New advanced diagnostics</a:t>
            </a:r>
          </a:p>
        </p:txBody>
      </p:sp>
    </p:spTree>
    <p:extLst>
      <p:ext uri="{BB962C8B-B14F-4D97-AF65-F5344CB8AC3E}">
        <p14:creationId xmlns:p14="http://schemas.microsoft.com/office/powerpoint/2010/main" val="195333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15" y="304959"/>
            <a:ext cx="7123278" cy="72669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>
                <a:latin typeface="Comic Sans MS" panose="030F0902030302020204" pitchFamily="66" charset="0"/>
              </a:rPr>
              <a:t>Is</a:t>
            </a:r>
            <a:r>
              <a:rPr lang="it-IT" dirty="0">
                <a:latin typeface="Comic Sans MS" panose="030F0902030302020204" pitchFamily="66" charset="0"/>
              </a:rPr>
              <a:t> </a:t>
            </a:r>
            <a:r>
              <a:rPr lang="it-IT" dirty="0" err="1">
                <a:latin typeface="Comic Sans MS" panose="030F0902030302020204" pitchFamily="66" charset="0"/>
              </a:rPr>
              <a:t>it</a:t>
            </a:r>
            <a:r>
              <a:rPr lang="it-IT" dirty="0">
                <a:latin typeface="Comic Sans MS" panose="030F0902030302020204" pitchFamily="66" charset="0"/>
              </a:rPr>
              <a:t> </a:t>
            </a:r>
            <a:r>
              <a:rPr lang="it-IT" dirty="0" err="1">
                <a:latin typeface="Comic Sans MS" panose="030F0902030302020204" pitchFamily="66" charset="0"/>
              </a:rPr>
              <a:t>possible</a:t>
            </a:r>
            <a:r>
              <a:rPr lang="it-IT" dirty="0">
                <a:latin typeface="Comic Sans MS" panose="030F0902030302020204" pitchFamily="66" charset="0"/>
              </a:rPr>
              <a:t> </a:t>
            </a:r>
            <a:r>
              <a:rPr lang="it-IT" dirty="0" err="1">
                <a:latin typeface="Comic Sans MS" panose="030F0902030302020204" pitchFamily="66" charset="0"/>
              </a:rPr>
              <a:t>what</a:t>
            </a:r>
            <a:r>
              <a:rPr lang="it-IT" dirty="0">
                <a:latin typeface="Comic Sans MS" panose="030F0902030302020204" pitchFamily="66" charset="0"/>
              </a:rPr>
              <a:t> </a:t>
            </a:r>
            <a:r>
              <a:rPr lang="it-IT" dirty="0" err="1">
                <a:latin typeface="Comic Sans MS" panose="030F0902030302020204" pitchFamily="66" charset="0"/>
              </a:rPr>
              <a:t>we</a:t>
            </a:r>
            <a:r>
              <a:rPr lang="it-IT" dirty="0">
                <a:latin typeface="Comic Sans MS" panose="030F0902030302020204" pitchFamily="66" charset="0"/>
              </a:rPr>
              <a:t> </a:t>
            </a:r>
            <a:r>
              <a:rPr lang="it-IT" dirty="0" err="1">
                <a:latin typeface="Comic Sans MS" panose="030F0902030302020204" pitchFamily="66" charset="0"/>
              </a:rPr>
              <a:t>aim</a:t>
            </a:r>
            <a:r>
              <a:rPr lang="it-IT" dirty="0">
                <a:latin typeface="Comic Sans MS" panose="030F0902030302020204" pitchFamily="66" charset="0"/>
              </a:rPr>
              <a:t>?</a:t>
            </a:r>
            <a:br>
              <a:rPr lang="it-IT" dirty="0">
                <a:latin typeface="Comic Sans MS" panose="030F0902030302020204" pitchFamily="66" charset="0"/>
              </a:rPr>
            </a:br>
            <a:r>
              <a:rPr lang="it-IT" dirty="0">
                <a:latin typeface="Comic Sans MS" panose="030F0902030302020204" pitchFamily="66" charset="0"/>
              </a:rPr>
              <a:t>Situation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CFB5-D7FA-F792-CFD1-0476A3219526}"/>
              </a:ext>
            </a:extLst>
          </p:cNvPr>
          <p:cNvSpPr txBox="1"/>
          <p:nvPr/>
        </p:nvSpPr>
        <p:spPr>
          <a:xfrm>
            <a:off x="207437" y="1055112"/>
            <a:ext cx="8770308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Thanks also to </a:t>
            </a:r>
            <a:r>
              <a:rPr lang="en-GB" sz="2400">
                <a:latin typeface="Comic Sans MS" panose="030F0902030302020204" pitchFamily="66" charset="0"/>
              </a:rPr>
              <a:t>our contribution DTT has </a:t>
            </a:r>
            <a:r>
              <a:rPr lang="en-GB" sz="2400" dirty="0">
                <a:latin typeface="Comic Sans MS" panose="030F0902030302020204" pitchFamily="66" charset="0"/>
              </a:rPr>
              <a:t>been recognised as a fundamental part of the European program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Whatever will be the next European program and its funding, if it will be coherent it will have to consider the fact that DTT </a:t>
            </a:r>
            <a:r>
              <a:rPr lang="en-GB">
                <a:latin typeface="Comic Sans MS" panose="030F0902030302020204" pitchFamily="66" charset="0"/>
              </a:rPr>
              <a:t>is “indispensable</a:t>
            </a:r>
            <a:r>
              <a:rPr lang="en-GB" dirty="0">
                <a:latin typeface="Comic Sans MS" panose="030F0902030302020204" pitchFamily="66" charset="0"/>
              </a:rPr>
              <a:t>”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So we </a:t>
            </a:r>
            <a:r>
              <a:rPr lang="en-GB" sz="2400">
                <a:latin typeface="Comic Sans MS" panose="030F0902030302020204" pitchFamily="66" charset="0"/>
              </a:rPr>
              <a:t>can hope and aim </a:t>
            </a:r>
            <a:r>
              <a:rPr lang="en-GB" sz="2400" dirty="0">
                <a:latin typeface="Comic Sans MS" panose="030F0902030302020204" pitchFamily="66" charset="0"/>
              </a:rPr>
              <a:t>to have a more “o</a:t>
            </a:r>
            <a:r>
              <a:rPr lang="en-GB" dirty="0">
                <a:latin typeface="Comic Sans MS" panose="030F0902030302020204" pitchFamily="66" charset="0"/>
              </a:rPr>
              <a:t>fficial involvement” of the European Labs.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A strong interest has been shown </a:t>
            </a:r>
            <a:r>
              <a:rPr lang="en-GB" sz="2400">
                <a:latin typeface="Comic Sans MS" panose="030F0902030302020204" pitchFamily="66" charset="0"/>
              </a:rPr>
              <a:t>from many other </a:t>
            </a:r>
            <a:r>
              <a:rPr lang="en-GB" sz="2400" dirty="0">
                <a:latin typeface="Comic Sans MS" panose="030F0902030302020204" pitchFamily="66" charset="0"/>
              </a:rPr>
              <a:t>“international</a:t>
            </a:r>
            <a:r>
              <a:rPr lang="en-GB" sz="2400">
                <a:latin typeface="Comic Sans MS" panose="030F0902030302020204" pitchFamily="66" charset="0"/>
              </a:rPr>
              <a:t>” Labs</a:t>
            </a:r>
            <a:endParaRPr lang="en-GB" sz="2400" dirty="0">
              <a:latin typeface="Comic Sans MS" panose="030F0902030302020204" pitchFamily="66" charset="0"/>
            </a:endParaRP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A strong “overlap” with the new ITER and consequently with its new RP</a:t>
            </a:r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3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15" y="304959"/>
            <a:ext cx="7123278" cy="72669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omic Sans MS" panose="030F0902030302020204" pitchFamily="66" charset="0"/>
              </a:rPr>
              <a:t>Next Steps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CFB5-D7FA-F792-CFD1-0476A3219526}"/>
              </a:ext>
            </a:extLst>
          </p:cNvPr>
          <p:cNvSpPr txBox="1"/>
          <p:nvPr/>
        </p:nvSpPr>
        <p:spPr>
          <a:xfrm>
            <a:off x="294941" y="1031654"/>
            <a:ext cx="8714891" cy="494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On the 12</a:t>
            </a:r>
            <a:r>
              <a:rPr lang="en-GB" sz="2400" baseline="30000" dirty="0">
                <a:latin typeface="Comic Sans MS" panose="030F0902030302020204" pitchFamily="66" charset="0"/>
              </a:rPr>
              <a:t>th</a:t>
            </a:r>
            <a:r>
              <a:rPr lang="en-GB" sz="2400" dirty="0">
                <a:latin typeface="Comic Sans MS" panose="030F0902030302020204" pitchFamily="66" charset="0"/>
              </a:rPr>
              <a:t> of June the RP will be presented within a </a:t>
            </a:r>
            <a:r>
              <a:rPr lang="en-GB" sz="2400" dirty="0" err="1">
                <a:latin typeface="Comic Sans MS" panose="030F0902030302020204" pitchFamily="66" charset="0"/>
              </a:rPr>
              <a:t>EuroFusion</a:t>
            </a:r>
            <a:r>
              <a:rPr lang="en-GB" sz="2400" dirty="0">
                <a:latin typeface="Comic Sans MS" panose="030F0902030302020204" pitchFamily="66" charset="0"/>
              </a:rPr>
              <a:t> Seminar 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Next days the DTT-RP will be sent to the CTS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Considering the very positive ”opinion” on DTT we feel reasonable to think that </a:t>
            </a:r>
            <a:r>
              <a:rPr lang="en-GB" sz="2400" dirty="0" err="1">
                <a:latin typeface="Comic Sans MS" panose="030F0902030302020204" pitchFamily="66" charset="0"/>
              </a:rPr>
              <a:t>EuroFusion</a:t>
            </a:r>
            <a:r>
              <a:rPr lang="en-GB" sz="2400" dirty="0">
                <a:latin typeface="Comic Sans MS" panose="030F0902030302020204" pitchFamily="66" charset="0"/>
              </a:rPr>
              <a:t> </a:t>
            </a:r>
            <a:r>
              <a:rPr lang="en-GB" sz="2400">
                <a:latin typeface="Comic Sans MS" panose="030F0902030302020204" pitchFamily="66" charset="0"/>
              </a:rPr>
              <a:t>(</a:t>
            </a:r>
            <a:r>
              <a:rPr lang="en-GB" sz="2400" smtClean="0">
                <a:latin typeface="Comic Sans MS" panose="030F0902030302020204" pitchFamily="66" charset="0"/>
              </a:rPr>
              <a:t>Bureau </a:t>
            </a:r>
            <a:r>
              <a:rPr lang="en-GB" sz="2400" dirty="0">
                <a:latin typeface="Comic Sans MS" panose="030F0902030302020204" pitchFamily="66" charset="0"/>
              </a:rPr>
              <a:t>and GA) will reconsider its involve</a:t>
            </a:r>
            <a:r>
              <a:rPr lang="en-GB" dirty="0">
                <a:latin typeface="Comic Sans MS" panose="030F0902030302020204" pitchFamily="66" charset="0"/>
              </a:rPr>
              <a:t>ment in DTT, even, for instance, financing the RP activities.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Within the next July-September we should launch the call for the participation on the next version of the RP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Who is launching it?...</a:t>
            </a:r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787841-19A7-A645-8494-B27C610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15" y="304959"/>
            <a:ext cx="7123278" cy="72669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omic Sans MS" panose="030F0902030302020204" pitchFamily="66" charset="0"/>
              </a:rPr>
              <a:t>Next Steps</a:t>
            </a:r>
            <a:endParaRPr lang="en-GB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CFB5-D7FA-F792-CFD1-0476A3219526}"/>
              </a:ext>
            </a:extLst>
          </p:cNvPr>
          <p:cNvSpPr txBox="1"/>
          <p:nvPr/>
        </p:nvSpPr>
        <p:spPr>
          <a:xfrm>
            <a:off x="214554" y="1664712"/>
            <a:ext cx="8714891" cy="3324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Around the middle of next September-November 1-2 days workshop to illustrate the present RP and to introduce the targets for the next RP version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902030302020204" pitchFamily="66" charset="0"/>
              </a:rPr>
              <a:t>Around the end of November/beginning of 2025 the first meeting of the new team</a:t>
            </a:r>
          </a:p>
          <a:p>
            <a:pPr marL="457200" indent="-457200">
              <a:lnSpc>
                <a:spcPts val="324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902030302020204" pitchFamily="66" charset="0"/>
              </a:rPr>
              <a:t>The revised RP ready aroun</a:t>
            </a:r>
            <a:r>
              <a:rPr lang="en-GB" dirty="0">
                <a:latin typeface="Comic Sans MS" panose="030F0902030302020204" pitchFamily="66" charset="0"/>
              </a:rPr>
              <a:t>d (at the latest) early spring of 2027</a:t>
            </a:r>
            <a:endParaRPr lang="en-GB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5065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56487</TotalTime>
  <Words>532</Words>
  <Application>Microsoft Office PowerPoint</Application>
  <PresentationFormat>Affichage à l'écran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Apple Symbols</vt:lpstr>
      <vt:lpstr>Arial</vt:lpstr>
      <vt:lpstr>Calibri</vt:lpstr>
      <vt:lpstr>Calibri Light</vt:lpstr>
      <vt:lpstr>Century Gothic</vt:lpstr>
      <vt:lpstr>Comic Sans MS</vt:lpstr>
      <vt:lpstr>Courier New</vt:lpstr>
      <vt:lpstr>Times New Roman</vt:lpstr>
      <vt:lpstr>Conception personnalisée</vt:lpstr>
      <vt:lpstr>Tema di Office</vt:lpstr>
      <vt:lpstr>Présentation PowerPoint</vt:lpstr>
      <vt:lpstr>Terms of Reference for next DTT-RP activity</vt:lpstr>
      <vt:lpstr>Terms of Reference for next DTT-RP activity</vt:lpstr>
      <vt:lpstr>DTT RP Structure</vt:lpstr>
      <vt:lpstr>DTT RP Structure</vt:lpstr>
      <vt:lpstr>DTT RP Structure</vt:lpstr>
      <vt:lpstr>Is it possible what we aim? Situation</vt:lpstr>
      <vt:lpstr>Next Steps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GIRUZZI Gerardo 128281</cp:lastModifiedBy>
  <cp:revision>3278</cp:revision>
  <cp:lastPrinted>2017-06-06T15:39:33Z</cp:lastPrinted>
  <dcterms:created xsi:type="dcterms:W3CDTF">2002-11-22T08:29:45Z</dcterms:created>
  <dcterms:modified xsi:type="dcterms:W3CDTF">2024-05-08T11:48:44Z</dcterms:modified>
</cp:coreProperties>
</file>