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6"/>
  </p:notesMasterIdLst>
  <p:handoutMasterIdLst>
    <p:handoutMasterId r:id="rId7"/>
  </p:handoutMasterIdLst>
  <p:sldIdLst>
    <p:sldId id="623" r:id="rId2"/>
    <p:sldId id="612" r:id="rId3"/>
    <p:sldId id="622" r:id="rId4"/>
    <p:sldId id="621" r:id="rId5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lit" initials="X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99"/>
    <a:srgbClr val="FF9900"/>
    <a:srgbClr val="DEDEDE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7" autoAdjust="0"/>
    <p:restoredTop sz="95000" autoAdjust="0"/>
  </p:normalViewPr>
  <p:slideViewPr>
    <p:cSldViewPr showGuides="1">
      <p:cViewPr varScale="1">
        <p:scale>
          <a:sx n="63" d="100"/>
          <a:sy n="63" d="100"/>
        </p:scale>
        <p:origin x="660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3" cy="511730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2"/>
            <a:ext cx="3076363" cy="511730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08/05/2024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1730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1730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3" cy="511730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2"/>
            <a:ext cx="3076363" cy="511730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08/05/2024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9" tIns="49520" rIns="99039" bIns="495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1"/>
            <a:ext cx="5679440" cy="4605575"/>
          </a:xfrm>
          <a:prstGeom prst="rect">
            <a:avLst/>
          </a:prstGeom>
        </p:spPr>
        <p:txBody>
          <a:bodyPr vert="horz" lIns="99039" tIns="49520" rIns="99039" bIns="495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0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0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476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90575" y="1298232"/>
            <a:ext cx="10896600" cy="4968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3376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940801" y="52388"/>
            <a:ext cx="2724151" cy="61849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8352" y="52388"/>
            <a:ext cx="7969249" cy="6184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32508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0575" y="1298232"/>
            <a:ext cx="10896600" cy="4968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3187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7778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68351" y="1268414"/>
            <a:ext cx="5346700" cy="49688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18251" y="1268414"/>
            <a:ext cx="5346700" cy="49688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9067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7350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28319" y="37481"/>
            <a:ext cx="8976784" cy="583716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698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617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89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799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587851"/>
            <a:ext cx="12191997" cy="270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" y="-40615"/>
            <a:ext cx="12191996" cy="7264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28319" y="37481"/>
            <a:ext cx="8976784" cy="570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8436" name="Espace réservé du pied de page 9"/>
          <p:cNvSpPr txBox="1">
            <a:spLocks noGrp="1"/>
          </p:cNvSpPr>
          <p:nvPr userDrawn="1"/>
        </p:nvSpPr>
        <p:spPr bwMode="auto">
          <a:xfrm>
            <a:off x="1675179" y="6536434"/>
            <a:ext cx="890604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fr-FR" sz="1000">
                <a:solidFill>
                  <a:srgbClr val="666666"/>
                </a:solidFill>
                <a:latin typeface="Arial" pitchFamily="34" charset="0"/>
              </a:rPr>
              <a:t> </a:t>
            </a:r>
            <a:r>
              <a:rPr lang="fr-FR" sz="1000" baseline="0" smtClean="0">
                <a:solidFill>
                  <a:srgbClr val="666666"/>
                </a:solidFill>
                <a:latin typeface="Arial" pitchFamily="34" charset="0"/>
              </a:rPr>
              <a:t>4</a:t>
            </a:r>
            <a:r>
              <a:rPr lang="fr-FR" sz="1000" baseline="30000" smtClean="0">
                <a:solidFill>
                  <a:srgbClr val="666666"/>
                </a:solidFill>
                <a:latin typeface="Arial" pitchFamily="34" charset="0"/>
              </a:rPr>
              <a:t>th</a:t>
            </a:r>
            <a:r>
              <a:rPr lang="fr-FR" sz="1000" baseline="0" smtClean="0">
                <a:solidFill>
                  <a:srgbClr val="666666"/>
                </a:solidFill>
                <a:latin typeface="Arial" pitchFamily="34" charset="0"/>
              </a:rPr>
              <a:t> </a:t>
            </a:r>
            <a:r>
              <a:rPr lang="fr-FR" sz="1000" smtClean="0">
                <a:solidFill>
                  <a:srgbClr val="666666"/>
                </a:solidFill>
                <a:latin typeface="Arial" pitchFamily="34" charset="0"/>
              </a:rPr>
              <a:t>DTT-RP Team  </a:t>
            </a:r>
            <a:r>
              <a:rPr lang="fr-FR" sz="1000" baseline="0" smtClean="0">
                <a:solidFill>
                  <a:srgbClr val="666666"/>
                </a:solidFill>
                <a:latin typeface="Arial" pitchFamily="34" charset="0"/>
              </a:rPr>
              <a:t>meeting </a:t>
            </a:r>
            <a:r>
              <a:rPr lang="fr-FR" sz="1000" baseline="0">
                <a:solidFill>
                  <a:srgbClr val="666666"/>
                </a:solidFill>
                <a:latin typeface="Arial" pitchFamily="34" charset="0"/>
              </a:rPr>
              <a:t>			G. Giruzzi, F. Crisanti, P. Martin            	 	            </a:t>
            </a:r>
            <a:r>
              <a:rPr lang="fr-FR" sz="1000" baseline="0" smtClean="0">
                <a:solidFill>
                  <a:srgbClr val="666666"/>
                </a:solidFill>
                <a:latin typeface="Arial" pitchFamily="34" charset="0"/>
              </a:rPr>
              <a:t>6 May</a:t>
            </a:r>
            <a:r>
              <a:rPr lang="fr-FR" sz="1000" smtClean="0">
                <a:solidFill>
                  <a:srgbClr val="666666"/>
                </a:solidFill>
                <a:latin typeface="Arial" pitchFamily="34" charset="0"/>
              </a:rPr>
              <a:t> 2024</a:t>
            </a:r>
            <a:endParaRPr lang="fr-FR" sz="1000">
              <a:solidFill>
                <a:srgbClr val="666666"/>
              </a:solidFill>
              <a:latin typeface="Arial" pitchFamily="34" charset="0"/>
            </a:endParaRPr>
          </a:p>
        </p:txBody>
      </p:sp>
      <p:sp>
        <p:nvSpPr>
          <p:cNvPr id="1031" name="Espace réservé du numéro de diapositive 8"/>
          <p:cNvSpPr txBox="1">
            <a:spLocks noGrp="1"/>
          </p:cNvSpPr>
          <p:nvPr userDrawn="1"/>
        </p:nvSpPr>
        <p:spPr bwMode="auto">
          <a:xfrm>
            <a:off x="10699752" y="6525548"/>
            <a:ext cx="149224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1000">
                <a:solidFill>
                  <a:srgbClr val="666666"/>
                </a:solidFill>
              </a:rPr>
              <a:t>|  PAGE </a:t>
            </a:r>
            <a:fld id="{A0581F6E-2BD0-4EF1-8F06-EDD2A696C12A}" type="slidenum">
              <a:rPr lang="fr-FR" sz="1000" smtClean="0">
                <a:solidFill>
                  <a:srgbClr val="666666"/>
                </a:solidFill>
              </a:rPr>
              <a:pPr eaLnBrk="1" hangingPunct="1">
                <a:defRPr/>
              </a:pPr>
              <a:t>‹N°›</a:t>
            </a:fld>
            <a:endParaRPr lang="fr-FR" sz="1000">
              <a:solidFill>
                <a:srgbClr val="666666"/>
              </a:solidFill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99B14853-A038-DC4B-8B10-866907B421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8608" y="61252"/>
            <a:ext cx="577567" cy="54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02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9pPr>
    </p:titleStyle>
    <p:bodyStyle>
      <a:lvl1pPr marL="923925" indent="-923925" algn="l" rtl="0" eaLnBrk="0" fontAlgn="base" hangingPunct="0">
        <a:spcBef>
          <a:spcPct val="0"/>
        </a:spcBef>
        <a:spcAft>
          <a:spcPts val="400"/>
        </a:spcAft>
        <a:buFont typeface="Arial" charset="0"/>
        <a:defRPr sz="2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90000"/>
        <a:buBlip>
          <a:blip r:embed="rId15"/>
        </a:buBlip>
        <a:defRPr sz="1600">
          <a:solidFill>
            <a:srgbClr val="666666"/>
          </a:solidFill>
          <a:latin typeface="+mn-lt"/>
        </a:defRPr>
      </a:lvl2pPr>
      <a:lvl3pPr marL="361950" indent="55245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36000"/>
        <a:buFont typeface="Arial" charset="0"/>
        <a:defRPr sz="1600">
          <a:solidFill>
            <a:srgbClr val="666666"/>
          </a:solidFill>
          <a:latin typeface="+mn-lt"/>
        </a:defRPr>
      </a:lvl3pPr>
      <a:lvl4pPr marL="1009650" indent="-238125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SzPct val="36000"/>
        <a:buBlip>
          <a:blip r:embed="rId16"/>
        </a:buBlip>
        <a:defRPr sz="1600">
          <a:solidFill>
            <a:srgbClr val="666666"/>
          </a:solidFill>
          <a:latin typeface="+mn-lt"/>
        </a:defRPr>
      </a:lvl4pPr>
      <a:lvl5pPr marL="1133475" indent="-11430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5pPr>
      <a:lvl6pPr marL="15906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pitchFamily="34" charset="0"/>
        <a:buChar char="-"/>
        <a:defRPr sz="1600">
          <a:solidFill>
            <a:srgbClr val="666666"/>
          </a:solidFill>
          <a:latin typeface="+mn-lt"/>
        </a:defRPr>
      </a:lvl6pPr>
      <a:lvl7pPr marL="20478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pitchFamily="34" charset="0"/>
        <a:buChar char="-"/>
        <a:defRPr sz="1600">
          <a:solidFill>
            <a:srgbClr val="666666"/>
          </a:solidFill>
          <a:latin typeface="+mn-lt"/>
        </a:defRPr>
      </a:lvl7pPr>
      <a:lvl8pPr marL="25050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pitchFamily="34" charset="0"/>
        <a:buChar char="-"/>
        <a:defRPr sz="1600">
          <a:solidFill>
            <a:srgbClr val="666666"/>
          </a:solidFill>
          <a:latin typeface="+mn-lt"/>
        </a:defRPr>
      </a:lvl8pPr>
      <a:lvl9pPr marL="29622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pitchFamily="34" charset="0"/>
        <a:buChar char="-"/>
        <a:defRPr sz="1600">
          <a:solidFill>
            <a:srgbClr val="666666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Meeting agenda /3</a:t>
            </a:r>
            <a:endParaRPr lang="en-GB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1772816"/>
            <a:ext cx="10631384" cy="288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6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Finalising the DTT-RP draft</a:t>
            </a: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91344" y="908720"/>
            <a:ext cx="118093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fr-FR" sz="2000">
                <a:ea typeface="Calibri" panose="020F0502020204030204" pitchFamily="34" charset="0"/>
              </a:rPr>
              <a:t>The </a:t>
            </a:r>
            <a:r>
              <a:rPr lang="fr-FR" sz="2000" b="1">
                <a:ea typeface="Calibri" panose="020F0502020204030204" pitchFamily="34" charset="0"/>
              </a:rPr>
              <a:t>most recent version </a:t>
            </a:r>
            <a:r>
              <a:rPr lang="fr-FR" sz="2000">
                <a:ea typeface="Calibri" panose="020F0502020204030204" pitchFamily="34" charset="0"/>
              </a:rPr>
              <a:t>of the draft (</a:t>
            </a:r>
            <a:r>
              <a:rPr lang="fr-FR" sz="2000">
                <a:solidFill>
                  <a:srgbClr val="0000FF"/>
                </a:solidFill>
                <a:ea typeface="Calibri" panose="020F0502020204030204" pitchFamily="34" charset="0"/>
              </a:rPr>
              <a:t>v8</a:t>
            </a:r>
            <a:r>
              <a:rPr lang="fr-FR" sz="2000">
                <a:ea typeface="Calibri" panose="020F0502020204030204" pitchFamily="34" charset="0"/>
              </a:rPr>
              <a:t>) is on Alfresco </a:t>
            </a:r>
            <a:r>
              <a:rPr lang="fr-FR" sz="2000" smtClean="0">
                <a:ea typeface="Calibri" panose="020F0502020204030204" pitchFamily="34" charset="0"/>
              </a:rPr>
              <a:t>in the </a:t>
            </a:r>
            <a:r>
              <a:rPr lang="fr-FR" sz="2000" smtClean="0">
                <a:solidFill>
                  <a:srgbClr val="0000FF"/>
                </a:solidFill>
                <a:ea typeface="Calibri" panose="020F0502020204030204" pitchFamily="34" charset="0"/>
              </a:rPr>
              <a:t>DTT RP drafts</a:t>
            </a:r>
            <a:r>
              <a:rPr lang="fr-FR" sz="2000" smtClean="0">
                <a:ea typeface="Calibri" panose="020F0502020204030204" pitchFamily="34" charset="0"/>
              </a:rPr>
              <a:t> section 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en-GB" sz="2000" smtClean="0">
                <a:ea typeface="Calibri" panose="020F0502020204030204" pitchFamily="34" charset="0"/>
              </a:rPr>
              <a:t>A set of changes should be made by me, in particular those in Chap. 1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fr-FR" sz="2000" b="1" smtClean="0">
                <a:ea typeface="Calibri" panose="020F0502020204030204" pitchFamily="34" charset="0"/>
              </a:rPr>
              <a:t>Other changes</a:t>
            </a:r>
            <a:r>
              <a:rPr lang="fr-FR" sz="2000" smtClean="0">
                <a:ea typeface="Calibri" panose="020F0502020204030204" pitchFamily="34" charset="0"/>
              </a:rPr>
              <a:t>, discussed in the past two days, </a:t>
            </a:r>
            <a:r>
              <a:rPr lang="fr-FR" sz="2000" b="1" smtClean="0">
                <a:ea typeface="Calibri" panose="020F0502020204030204" pitchFamily="34" charset="0"/>
              </a:rPr>
              <a:t>should be made by the Chapters' authors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fr-FR" sz="2000" smtClean="0">
                <a:ea typeface="Calibri" panose="020F0502020204030204" pitchFamily="34" charset="0"/>
              </a:rPr>
              <a:t>Please send me the </a:t>
            </a:r>
            <a:r>
              <a:rPr lang="fr-FR" sz="2000" smtClean="0">
                <a:ea typeface="Calibri" panose="020F0502020204030204" pitchFamily="34" charset="0"/>
              </a:rPr>
              <a:t>modifications </a:t>
            </a:r>
            <a:r>
              <a:rPr lang="fr-FR" sz="2000" smtClean="0">
                <a:ea typeface="Calibri" panose="020F0502020204030204" pitchFamily="34" charset="0"/>
              </a:rPr>
              <a:t>in a </a:t>
            </a:r>
            <a:r>
              <a:rPr lang="fr-FR" sz="2000" b="1" smtClean="0">
                <a:ea typeface="Calibri" panose="020F0502020204030204" pitchFamily="34" charset="0"/>
              </a:rPr>
              <a:t>recognizible form</a:t>
            </a:r>
            <a:r>
              <a:rPr lang="fr-FR" sz="2000" smtClean="0">
                <a:ea typeface="Calibri" panose="020F0502020204030204" pitchFamily="34" charset="0"/>
              </a:rPr>
              <a:t>, in such a way that I can copy in the text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fr-FR" sz="2000" b="1" smtClean="0">
                <a:solidFill>
                  <a:srgbClr val="FF0000"/>
                </a:solidFill>
                <a:ea typeface="Calibri" panose="020F0502020204030204" pitchFamily="34" charset="0"/>
              </a:rPr>
              <a:t>Deadline: end of next week (May 17).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fr-FR" sz="2000" b="1" smtClean="0">
                <a:ea typeface="Calibri" panose="020F0502020204030204" pitchFamily="34" charset="0"/>
              </a:rPr>
              <a:t>Objective</a:t>
            </a:r>
            <a:r>
              <a:rPr lang="fr-FR" sz="2000" smtClean="0">
                <a:ea typeface="Calibri" panose="020F0502020204030204" pitchFamily="34" charset="0"/>
              </a:rPr>
              <a:t>: finalise a pdf that can be put on the DTT website (</a:t>
            </a:r>
            <a:r>
              <a:rPr lang="fr-FR" sz="2000" b="1" smtClean="0">
                <a:ea typeface="Calibri" panose="020F0502020204030204" pitchFamily="34" charset="0"/>
              </a:rPr>
              <a:t>public issue</a:t>
            </a:r>
            <a:r>
              <a:rPr lang="fr-FR" sz="2000" smtClean="0">
                <a:ea typeface="Calibri" panose="020F050202020403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fr-FR" sz="2000" smtClean="0">
                <a:ea typeface="Calibri" panose="020F0502020204030204" pitchFamily="34" charset="0"/>
              </a:rPr>
              <a:t>Then, there will be </a:t>
            </a:r>
            <a:r>
              <a:rPr lang="fr-FR" sz="2000" b="1" smtClean="0">
                <a:ea typeface="Calibri" panose="020F0502020204030204" pitchFamily="34" charset="0"/>
              </a:rPr>
              <a:t>announcements</a:t>
            </a:r>
            <a:r>
              <a:rPr lang="fr-FR" sz="2000" smtClean="0">
                <a:ea typeface="Calibri" panose="020F0502020204030204" pitchFamily="34" charset="0"/>
              </a:rPr>
              <a:t> that the DTT-RP is online (to… mailing list to be established)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fr-FR" sz="2000" smtClean="0">
                <a:ea typeface="Calibri" panose="020F0502020204030204" pitchFamily="34" charset="0"/>
              </a:rPr>
              <a:t>Later on: design a nice cover and adjust the document for a </a:t>
            </a:r>
            <a:r>
              <a:rPr lang="fr-FR" sz="2000" b="1" smtClean="0">
                <a:ea typeface="Calibri" panose="020F0502020204030204" pitchFamily="34" charset="0"/>
              </a:rPr>
              <a:t>printed version</a:t>
            </a:r>
            <a:r>
              <a:rPr lang="fr-FR" sz="2000" smtClean="0">
                <a:ea typeface="Calibri" panose="020F0502020204030204" pitchFamily="34" charset="0"/>
              </a:rPr>
              <a:t>.</a:t>
            </a:r>
            <a:endParaRPr lang="en-GB" sz="2000" smtClean="0">
              <a:ea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en-GB" sz="2000" smtClean="0">
                <a:ea typeface="Calibri" panose="020F0502020204030204" pitchFamily="34" charset="0"/>
              </a:rPr>
              <a:t>Copies of the printed version will be sent to all the </a:t>
            </a:r>
            <a:r>
              <a:rPr lang="en-GB" sz="2000" b="1" smtClean="0">
                <a:ea typeface="Calibri" panose="020F0502020204030204" pitchFamily="34" charset="0"/>
              </a:rPr>
              <a:t>leading authors + … list to be established</a:t>
            </a:r>
          </a:p>
        </p:txBody>
      </p:sp>
    </p:spTree>
    <p:extLst>
      <p:ext uri="{BB962C8B-B14F-4D97-AF65-F5344CB8AC3E}">
        <p14:creationId xmlns:p14="http://schemas.microsoft.com/office/powerpoint/2010/main" val="14675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Further points to be discussed now</a:t>
            </a: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91344" y="908720"/>
            <a:ext cx="118093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fr-FR" sz="2000" smtClean="0">
                <a:ea typeface="Calibri" panose="020F0502020204030204" pitchFamily="34" charset="0"/>
              </a:rPr>
              <a:t>Is anything </a:t>
            </a:r>
            <a:r>
              <a:rPr lang="fr-FR" sz="2000" b="1" smtClean="0">
                <a:ea typeface="Calibri" panose="020F0502020204030204" pitchFamily="34" charset="0"/>
              </a:rPr>
              <a:t>unclear</a:t>
            </a:r>
            <a:r>
              <a:rPr lang="fr-FR" sz="2000" smtClean="0">
                <a:ea typeface="Calibri" panose="020F0502020204030204" pitchFamily="34" charset="0"/>
              </a:rPr>
              <a:t> or should be further discussed ?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en-GB" sz="2000" smtClean="0">
                <a:ea typeface="Calibri" panose="020F0502020204030204" pitchFamily="34" charset="0"/>
              </a:rPr>
              <a:t>Is there a way to </a:t>
            </a:r>
            <a:r>
              <a:rPr lang="en-GB" sz="2000" b="1" smtClean="0">
                <a:ea typeface="Calibri" panose="020F0502020204030204" pitchFamily="34" charset="0"/>
              </a:rPr>
              <a:t>publish the DTT-RP </a:t>
            </a:r>
            <a:r>
              <a:rPr lang="en-GB" sz="2000" smtClean="0">
                <a:ea typeface="Calibri" panose="020F0502020204030204" pitchFamily="34" charset="0"/>
              </a:rPr>
              <a:t>in some form ?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fr-FR" sz="2000" smtClean="0">
                <a:ea typeface="Calibri" panose="020F0502020204030204" pitchFamily="34" charset="0"/>
              </a:rPr>
              <a:t>How to manage the lists of 1) </a:t>
            </a:r>
            <a:r>
              <a:rPr lang="fr-FR" sz="2000" b="1" smtClean="0">
                <a:ea typeface="Calibri" panose="020F0502020204030204" pitchFamily="34" charset="0"/>
              </a:rPr>
              <a:t>Contributors</a:t>
            </a:r>
            <a:r>
              <a:rPr lang="fr-FR" sz="2000" smtClean="0">
                <a:ea typeface="Calibri" panose="020F0502020204030204" pitchFamily="34" charset="0"/>
              </a:rPr>
              <a:t> 2) </a:t>
            </a:r>
            <a:r>
              <a:rPr lang="fr-FR" sz="2000" b="1" smtClean="0">
                <a:ea typeface="Calibri" panose="020F0502020204030204" pitchFamily="34" charset="0"/>
              </a:rPr>
              <a:t>Chapters authors </a:t>
            </a:r>
            <a:r>
              <a:rPr lang="fr-FR" sz="2000" smtClean="0">
                <a:ea typeface="Calibri" panose="020F0502020204030204" pitchFamily="34" charset="0"/>
              </a:rPr>
              <a:t>3) DTT community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fr-FR" sz="2000" smtClean="0">
                <a:ea typeface="Calibri" panose="020F0502020204030204" pitchFamily="34" charset="0"/>
              </a:rPr>
              <a:t>Any remark on </a:t>
            </a:r>
            <a:r>
              <a:rPr lang="fr-FR" sz="2000" b="1" smtClean="0">
                <a:ea typeface="Calibri" panose="020F0502020204030204" pitchFamily="34" charset="0"/>
              </a:rPr>
              <a:t>the format </a:t>
            </a:r>
            <a:r>
              <a:rPr lang="fr-FR" sz="2000" smtClean="0">
                <a:ea typeface="Calibri" panose="020F0502020204030204" pitchFamily="34" charset="0"/>
              </a:rPr>
              <a:t>of the document ?</a:t>
            </a:r>
            <a:endParaRPr lang="en-GB" sz="2000" smtClean="0">
              <a:ea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fr-FR" sz="2000" b="1" smtClean="0">
                <a:ea typeface="Calibri" panose="020F0502020204030204" pitchFamily="34" charset="0"/>
              </a:rPr>
              <a:t>I am listening to your proposals for points to be discussed now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fr-FR" sz="2000" smtClean="0">
                <a:ea typeface="Calibri" panose="020F0502020204030204" pitchFamily="34" charset="0"/>
              </a:rPr>
              <a:t>Follow-up of </a:t>
            </a:r>
            <a:r>
              <a:rPr lang="fr-FR" sz="2000" b="1" smtClean="0">
                <a:ea typeface="Calibri" panose="020F0502020204030204" pitchFamily="34" charset="0"/>
              </a:rPr>
              <a:t>discussions on SPI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fr-FR" sz="2000" b="1" smtClean="0">
                <a:ea typeface="Calibri" panose="020F0502020204030204" pitchFamily="34" charset="0"/>
              </a:rPr>
              <a:t>Error fields</a:t>
            </a:r>
            <a:endParaRPr lang="fr-FR" sz="2000" smtClean="0">
              <a:ea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fr-FR" sz="2000" smtClean="0">
                <a:ea typeface="Calibri" panose="020F0502020204030204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fr-FR" sz="2000" smtClean="0">
                <a:ea typeface="Calibri" panose="020F0502020204030204" pitchFamily="34" charset="0"/>
              </a:rPr>
              <a:t> </a:t>
            </a:r>
            <a:endParaRPr lang="en-GB" sz="2000" smtClean="0">
              <a:ea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en-GB" sz="2000" smtClean="0">
                <a:ea typeface="Calibri" panose="020F0502020204030204" pitchFamily="34" charset="0"/>
              </a:rPr>
              <a:t> </a:t>
            </a:r>
            <a:endParaRPr lang="en-GB" sz="2000" b="1" smtClean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16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9576" y="0"/>
            <a:ext cx="7452057" cy="583716"/>
          </a:xfrm>
        </p:spPr>
        <p:txBody>
          <a:bodyPr/>
          <a:lstStyle/>
          <a:p>
            <a:r>
              <a:rPr lang="fr-FR" smtClean="0"/>
              <a:t>Coordinators, leading authors and contributors</a:t>
            </a:r>
            <a:endParaRPr lang="en-GB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/>
          </p:nvPr>
        </p:nvGraphicFramePr>
        <p:xfrm>
          <a:off x="191345" y="1628800"/>
          <a:ext cx="6120679" cy="486173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160240">
                  <a:extLst>
                    <a:ext uri="{9D8B030D-6E8A-4147-A177-3AD203B41FA5}">
                      <a16:colId xmlns:a16="http://schemas.microsoft.com/office/drawing/2014/main" val="4050350008"/>
                    </a:ext>
                  </a:extLst>
                </a:gridCol>
                <a:gridCol w="971269">
                  <a:extLst>
                    <a:ext uri="{9D8B030D-6E8A-4147-A177-3AD203B41FA5}">
                      <a16:colId xmlns:a16="http://schemas.microsoft.com/office/drawing/2014/main" val="3186937952"/>
                    </a:ext>
                  </a:extLst>
                </a:gridCol>
                <a:gridCol w="2989170">
                  <a:extLst>
                    <a:ext uri="{9D8B030D-6E8A-4147-A177-3AD203B41FA5}">
                      <a16:colId xmlns:a16="http://schemas.microsoft.com/office/drawing/2014/main" val="36576677"/>
                    </a:ext>
                  </a:extLst>
                </a:gridCol>
              </a:tblGrid>
              <a:tr h="6231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Chapter 1: DTT power exhaust strategy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Crisanti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 Giruzzi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P. Martin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DTT S.C.a.r.l. &amp; University of Tuscia, Italy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CEA, IRFM, France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DTT S.C.a.r.l., RFX &amp; University of Padova, Italy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741649"/>
                  </a:ext>
                </a:extLst>
              </a:tr>
              <a:tr h="3115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Chapter 2: Plasma scenarios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P. Mantica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</a:t>
                      </a:r>
                      <a:r>
                        <a:rPr lang="en-US" sz="12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Angioni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CNR – ISTP, Italy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Planck IPP, </a:t>
                      </a:r>
                      <a:r>
                        <a:rPr lang="en-GB" sz="1200" i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Germany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527429"/>
                  </a:ext>
                </a:extLst>
              </a:tr>
              <a:tr h="467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Chapter 3: Divertor and SOL physics, plasma-wall interactions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P. Innocente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Tsitrone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M. Wischmeier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Consorzio RFX, Italy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CEA, IRFM, France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Planck IPP, Germany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147124"/>
                  </a:ext>
                </a:extLst>
              </a:tr>
              <a:tr h="3115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Chapter 4: Transport physics and integrated modelling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Angioni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P. Mantica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Planck IPP, Germany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CNR – ISTP, Italy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956207"/>
                  </a:ext>
                </a:extLst>
              </a:tr>
              <a:tr h="467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Chapter 5: MHD, disruptions and control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Nardon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 Vlad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M. Falessi</a:t>
                      </a: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CEA, IRFM, France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ENEA, Italy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ENEA, Italy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383739"/>
                  </a:ext>
                </a:extLst>
              </a:tr>
              <a:tr h="6231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Chapter 6: Physics of heating, current drive and fuelling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Sozzi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Van Eester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P. Vincenzi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Terranova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CNR – ISTP, Italy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ERM/KMS, Belgium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Consorzio RFX, Italy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Consorzio RFX, Italy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045595"/>
                  </a:ext>
                </a:extLst>
              </a:tr>
              <a:tr h="467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Chapter 7: Energetic particle physics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 Vlad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M. Falessi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Nardon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ENEA, Italy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ENEA, Italy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CEA, IRFM, France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75582"/>
                  </a:ext>
                </a:extLst>
              </a:tr>
              <a:tr h="467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Chapter 8: Theory and simulation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M. Falessi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 Vlad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Nardon</a:t>
                      </a: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ENEA, Italy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ENEA, Italy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CEA, IRFM, France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270970"/>
                  </a:ext>
                </a:extLst>
              </a:tr>
              <a:tr h="5809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Chapter 9: Fusion t</a:t>
                      </a:r>
                      <a:r>
                        <a:rPr lang="it-IT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echnology developments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S. Brezinsek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Day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 Dose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FZJ, Germany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KIT, Germany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ENEA, Italy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459" marR="10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330356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9336" y="659304"/>
            <a:ext cx="583264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Coordinators</a:t>
            </a:r>
            <a:endParaRPr kumimoji="0" lang="en-GB" alt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 Crisanti</a:t>
            </a:r>
            <a:r>
              <a:rPr lang="en-GB" altLang="en-US" sz="1600" smtClean="0"/>
              <a:t>, </a:t>
            </a:r>
            <a:r>
              <a:rPr kumimoji="0" lang="it-IT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 Giruzzi,</a:t>
            </a:r>
            <a:r>
              <a:rPr kumimoji="0" lang="it-IT" altLang="en-US" sz="16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 Martin</a:t>
            </a: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rgbClr val="2F549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Leading Authors </a:t>
            </a:r>
            <a:endParaRPr kumimoji="0" lang="en-GB" alt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824192" y="714182"/>
            <a:ext cx="30243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Contributors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040" y="1142788"/>
            <a:ext cx="5568616" cy="53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8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asque principal">
  <a:themeElements>
    <a:clrScheme name="1_Masque principal 1">
      <a:dk1>
        <a:srgbClr val="000000"/>
      </a:dk1>
      <a:lt1>
        <a:srgbClr val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FFFFF"/>
      </a:accent3>
      <a:accent4>
        <a:srgbClr val="000000"/>
      </a:accent4>
      <a:accent5>
        <a:srgbClr val="BEAAB9"/>
      </a:accent5>
      <a:accent6>
        <a:srgbClr val="D97A23"/>
      </a:accent6>
      <a:hlink>
        <a:srgbClr val="0000FF"/>
      </a:hlink>
      <a:folHlink>
        <a:srgbClr val="800080"/>
      </a:folHlink>
    </a:clrScheme>
    <a:fontScheme name="1_Masque princip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Masque principal 1">
        <a:dk1>
          <a:srgbClr val="000000"/>
        </a:dk1>
        <a:lt1>
          <a:srgbClr val="FFFFFF"/>
        </a:lt1>
        <a:dk2>
          <a:srgbClr val="DC0528"/>
        </a:dk2>
        <a:lt2>
          <a:srgbClr val="96C31E"/>
        </a:lt2>
        <a:accent1>
          <a:srgbClr val="781469"/>
        </a:accent1>
        <a:accent2>
          <a:srgbClr val="F08728"/>
        </a:accent2>
        <a:accent3>
          <a:srgbClr val="FFFFFF"/>
        </a:accent3>
        <a:accent4>
          <a:srgbClr val="000000"/>
        </a:accent4>
        <a:accent5>
          <a:srgbClr val="BEAAB9"/>
        </a:accent5>
        <a:accent6>
          <a:srgbClr val="D97A2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8318</TotalTime>
  <Words>529</Words>
  <Application>Microsoft Office PowerPoint</Application>
  <PresentationFormat>Grand écran</PresentationFormat>
  <Paragraphs>93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1_Masque principal</vt:lpstr>
      <vt:lpstr>Meeting agenda /3</vt:lpstr>
      <vt:lpstr>Finalising the DTT-RP draft</vt:lpstr>
      <vt:lpstr>Further points to be discussed now</vt:lpstr>
      <vt:lpstr>Coordinators, leading authors and contributors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GIRUZZI Gerardo 128281</cp:lastModifiedBy>
  <cp:revision>581</cp:revision>
  <cp:lastPrinted>2023-05-23T08:49:07Z</cp:lastPrinted>
  <dcterms:created xsi:type="dcterms:W3CDTF">2014-10-17T14:45:18Z</dcterms:created>
  <dcterms:modified xsi:type="dcterms:W3CDTF">2024-05-08T11:50:26Z</dcterms:modified>
</cp:coreProperties>
</file>