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2" r:id="rId4"/>
    <p:sldId id="265" r:id="rId5"/>
    <p:sldId id="263" r:id="rId6"/>
    <p:sldId id="267" r:id="rId7"/>
  </p:sldIdLst>
  <p:sldSz cx="12192000" cy="6858000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CB8EBB-75F0-4BC2-ABFC-E90B59EFBCC5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1DA9B5-ABA3-441A-8A9B-172FC7E3E8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22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6D70B-AAD7-4207-B672-222C5D2DFA3E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5837-FC63-4860-AD2B-504FCB81BA72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63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D2FF-1A90-433F-B2CE-AAFD3603DBA1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99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9A20-542D-4AA1-BDB9-8F717FE03D63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4283-650C-48E8-8147-2C5335C24BFF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02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F8A3F-E070-4D2E-BEC9-6A1D32BF124B}" type="datetime1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45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6BC8-886A-4694-95CC-56D46BF82BAF}" type="datetime1">
              <a:rPr lang="fr-FR" smtClean="0"/>
              <a:t>07/05/2024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23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BD9E-7AA3-4B8D-B975-4A38B2F95981}" type="datetime1">
              <a:rPr lang="fr-FR" smtClean="0"/>
              <a:t>07/05/2024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95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CD0FA-958C-487B-BFC4-6A7E11C83109}" type="datetime1">
              <a:rPr lang="fr-FR" smtClean="0"/>
              <a:t>07/05/2024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6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D84B2-6933-4B5D-80A7-B1CD9CBC76E8}" type="datetime1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3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73E8-2BD6-4CF0-A677-65285F9C5FD6}" type="datetime1">
              <a:rPr lang="fr-FR" smtClean="0"/>
              <a:t>07/05/2024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41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7A199-FA8C-4D4C-AEF7-A0E1331FB429}" type="datetime1">
              <a:rPr lang="fr-FR" smtClean="0"/>
              <a:t>07/05/2024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CA664-D151-46DB-A352-5F33D3F15C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67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00638" y="1668473"/>
            <a:ext cx="56409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Chapter </a:t>
            </a:r>
            <a:r>
              <a:rPr lang="en-US" sz="2400" b="1" dirty="0">
                <a:solidFill>
                  <a:srgbClr val="0000FF"/>
                </a:solidFill>
              </a:rPr>
              <a:t>5: MHD, Disruptions and </a:t>
            </a:r>
            <a:r>
              <a:rPr lang="en-US" sz="2400" b="1" dirty="0" smtClean="0">
                <a:solidFill>
                  <a:srgbClr val="0000FF"/>
                </a:solidFill>
              </a:rPr>
              <a:t>Control </a:t>
            </a:r>
            <a:endParaRPr lang="fr-FR" sz="2400" b="1" dirty="0" smtClean="0">
              <a:solidFill>
                <a:srgbClr val="0000FF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74651" y="3017984"/>
            <a:ext cx="112775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E. </a:t>
            </a:r>
            <a:r>
              <a:rPr lang="fr-FR" dirty="0" err="1" smtClean="0"/>
              <a:t>Nardon</a:t>
            </a:r>
            <a:r>
              <a:rPr lang="fr-FR" dirty="0" smtClean="0"/>
              <a:t>, on </a:t>
            </a:r>
            <a:r>
              <a:rPr lang="fr-FR" dirty="0" err="1" smtClean="0"/>
              <a:t>behalf</a:t>
            </a:r>
            <a:r>
              <a:rPr lang="fr-FR" dirty="0" smtClean="0"/>
              <a:t> of the </a:t>
            </a:r>
            <a:r>
              <a:rPr lang="fr-FR" u="sng" dirty="0" err="1" smtClean="0"/>
              <a:t>Chapter</a:t>
            </a:r>
            <a:r>
              <a:rPr lang="fr-FR" u="sng" dirty="0" smtClean="0"/>
              <a:t> 5 team</a:t>
            </a:r>
            <a:r>
              <a:rPr lang="fr-FR" dirty="0"/>
              <a:t>: E. Alessi</a:t>
            </a:r>
            <a:r>
              <a:rPr lang="fr-FR" dirty="0" smtClean="0"/>
              <a:t>, M. </a:t>
            </a:r>
            <a:r>
              <a:rPr lang="fr-FR" dirty="0" err="1" smtClean="0"/>
              <a:t>Baruzzo</a:t>
            </a:r>
            <a:r>
              <a:rPr lang="fr-FR" dirty="0" smtClean="0"/>
              <a:t>, </a:t>
            </a:r>
            <a:r>
              <a:rPr lang="fr-FR" dirty="0"/>
              <a:t>A. Dal </a:t>
            </a:r>
            <a:r>
              <a:rPr lang="fr-FR" dirty="0" err="1"/>
              <a:t>Molin</a:t>
            </a:r>
            <a:r>
              <a:rPr lang="fr-FR" dirty="0"/>
              <a:t>, M. </a:t>
            </a:r>
            <a:r>
              <a:rPr lang="fr-FR" dirty="0" err="1"/>
              <a:t>Falessi</a:t>
            </a:r>
            <a:r>
              <a:rPr lang="fr-FR" dirty="0"/>
              <a:t>, M. </a:t>
            </a:r>
            <a:r>
              <a:rPr lang="fr-FR" dirty="0" err="1"/>
              <a:t>Gobbin</a:t>
            </a:r>
            <a:r>
              <a:rPr lang="fr-FR" dirty="0"/>
              <a:t>, </a:t>
            </a:r>
            <a:r>
              <a:rPr lang="fr-FR" dirty="0" smtClean="0"/>
              <a:t>Y</a:t>
            </a:r>
            <a:r>
              <a:rPr lang="fr-FR" dirty="0"/>
              <a:t>. </a:t>
            </a:r>
            <a:r>
              <a:rPr lang="fr-FR" dirty="0" err="1"/>
              <a:t>Kominis</a:t>
            </a:r>
            <a:r>
              <a:rPr lang="fr-FR" dirty="0"/>
              <a:t>, </a:t>
            </a:r>
            <a:endParaRPr lang="fr-FR" dirty="0" smtClean="0"/>
          </a:p>
          <a:p>
            <a:pPr algn="ctr"/>
            <a:r>
              <a:rPr lang="fr-FR" dirty="0" smtClean="0"/>
              <a:t>P</a:t>
            </a:r>
            <a:r>
              <a:rPr lang="fr-FR" dirty="0"/>
              <a:t>. </a:t>
            </a:r>
            <a:r>
              <a:rPr lang="fr-FR" dirty="0" err="1"/>
              <a:t>Maget</a:t>
            </a:r>
            <a:r>
              <a:rPr lang="fr-FR" dirty="0"/>
              <a:t>, </a:t>
            </a:r>
            <a:r>
              <a:rPr lang="fr-FR" dirty="0" smtClean="0"/>
              <a:t>M</a:t>
            </a:r>
            <a:r>
              <a:rPr lang="fr-FR" dirty="0"/>
              <a:t>. Nocente, L. </a:t>
            </a:r>
            <a:r>
              <a:rPr lang="fr-FR" dirty="0" err="1"/>
              <a:t>Pigatto</a:t>
            </a:r>
            <a:r>
              <a:rPr lang="fr-FR" dirty="0"/>
              <a:t>, L. Piron, </a:t>
            </a:r>
            <a:r>
              <a:rPr lang="fr-FR" dirty="0" smtClean="0"/>
              <a:t>F</a:t>
            </a:r>
            <a:r>
              <a:rPr lang="fr-FR" dirty="0"/>
              <a:t>. </a:t>
            </a:r>
            <a:r>
              <a:rPr lang="fr-FR" dirty="0" err="1" smtClean="0"/>
              <a:t>Porcelli</a:t>
            </a:r>
            <a:r>
              <a:rPr lang="fr-FR" dirty="0" smtClean="0"/>
              <a:t>, </a:t>
            </a:r>
            <a:r>
              <a:rPr lang="fr-FR" dirty="0"/>
              <a:t>C. </a:t>
            </a:r>
            <a:r>
              <a:rPr lang="fr-FR" dirty="0" err="1"/>
              <a:t>Reux</a:t>
            </a:r>
            <a:r>
              <a:rPr lang="fr-FR" dirty="0"/>
              <a:t>, </a:t>
            </a:r>
            <a:r>
              <a:rPr lang="fr-FR" dirty="0" smtClean="0"/>
              <a:t>D. Testa, G. </a:t>
            </a:r>
            <a:r>
              <a:rPr lang="fr-FR" dirty="0" err="1" smtClean="0"/>
              <a:t>Vlad</a:t>
            </a:r>
            <a:r>
              <a:rPr lang="fr-FR" dirty="0" smtClean="0"/>
              <a:t>, F. Zonca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Acknowledgments</a:t>
            </a:r>
            <a:r>
              <a:rPr lang="fr-FR" dirty="0" smtClean="0"/>
              <a:t>: R. Ambrosino, D. </a:t>
            </a:r>
            <a:r>
              <a:rPr lang="fr-FR" dirty="0" err="1" smtClean="0"/>
              <a:t>Bonfiglio</a:t>
            </a:r>
            <a:r>
              <a:rPr lang="fr-FR" dirty="0" smtClean="0"/>
              <a:t>, P. de Vries, L. Frassinetti, M. Hoelzl, M. Hoppe, S. Nowak, C. Paz-</a:t>
            </a:r>
            <a:r>
              <a:rPr lang="fr-FR" dirty="0" err="1" smtClean="0"/>
              <a:t>Soldan</a:t>
            </a:r>
            <a:r>
              <a:rPr lang="fr-FR" dirty="0" smtClean="0"/>
              <a:t>, </a:t>
            </a:r>
            <a:r>
              <a:rPr lang="fr-FR" dirty="0"/>
              <a:t>G. </a:t>
            </a:r>
            <a:r>
              <a:rPr lang="fr-FR" dirty="0" err="1" smtClean="0"/>
              <a:t>Ramogida</a:t>
            </a:r>
            <a:r>
              <a:rPr lang="fr-FR" dirty="0" smtClean="0"/>
              <a:t>, L. Singh, F. Subba, N. Vianello</a:t>
            </a:r>
          </a:p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DTT </a:t>
            </a:r>
            <a:r>
              <a:rPr lang="fr-FR" dirty="0" err="1" smtClean="0"/>
              <a:t>Research</a:t>
            </a:r>
            <a:r>
              <a:rPr lang="fr-FR" dirty="0" smtClean="0"/>
              <a:t> Plan team meeting, Frascati, 6-8/05/24 (</a:t>
            </a:r>
            <a:r>
              <a:rPr lang="fr-FR" dirty="0" err="1" smtClean="0"/>
              <a:t>presented</a:t>
            </a:r>
            <a:r>
              <a:rPr lang="fr-FR" dirty="0" smtClean="0"/>
              <a:t> </a:t>
            </a:r>
            <a:r>
              <a:rPr lang="fr-FR" dirty="0" err="1" smtClean="0"/>
              <a:t>remotely</a:t>
            </a:r>
            <a:r>
              <a:rPr lang="fr-FR" dirty="0" smtClean="0"/>
              <a:t>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984821" y="141855"/>
            <a:ext cx="241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Chapter rationale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43346" y="1479334"/>
            <a:ext cx="11360727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discusses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aspects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way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MHD, Disruptions and Control (MDC) aspects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the programme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by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impacting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limiting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plasma scenarios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MDC-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esearch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DTT.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endParaRPr lang="fr-FR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aspects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discussed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extent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sections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key point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similarity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DTT and ITER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actuators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MHD control and disruption mitigation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</a:t>
            </a: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timelines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71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534323" y="168233"/>
            <a:ext cx="1446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Headlines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3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382" y="613003"/>
            <a:ext cx="9700497" cy="610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606" y="1455642"/>
            <a:ext cx="10146978" cy="380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0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11441" y="141855"/>
            <a:ext cx="9761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Ideas </a:t>
            </a:r>
            <a:r>
              <a:rPr lang="en-US" sz="2400" b="1" dirty="0" smtClean="0">
                <a:solidFill>
                  <a:srgbClr val="0000FF"/>
                </a:solidFill>
              </a:rPr>
              <a:t>on follow-up activities and chapter development for </a:t>
            </a:r>
            <a:r>
              <a:rPr lang="en-US" sz="2400" b="1" dirty="0">
                <a:solidFill>
                  <a:srgbClr val="0000FF"/>
                </a:solidFill>
              </a:rPr>
              <a:t>the next </a:t>
            </a:r>
            <a:r>
              <a:rPr lang="en-US" sz="2400" b="1" dirty="0" smtClean="0">
                <a:solidFill>
                  <a:srgbClr val="0000FF"/>
                </a:solidFill>
              </a:rPr>
              <a:t>versions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17615" y="1102582"/>
            <a:ext cx="1154545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/>
              <a:t>Estimate </a:t>
            </a:r>
            <a:r>
              <a:rPr lang="en-US" b="1" dirty="0"/>
              <a:t>the risk of triggering NTMs </a:t>
            </a:r>
            <a:r>
              <a:rPr lang="en-US" dirty="0"/>
              <a:t>for each scenario based on the predicted </a:t>
            </a:r>
            <a:r>
              <a:rPr lang="en-US" dirty="0" err="1"/>
              <a:t>sawtooth</a:t>
            </a:r>
            <a:r>
              <a:rPr lang="en-US" dirty="0"/>
              <a:t> period and β</a:t>
            </a:r>
            <a:r>
              <a:rPr lang="en-US" baseline="-25000" dirty="0"/>
              <a:t>N</a:t>
            </a:r>
            <a:r>
              <a:rPr lang="en-US" dirty="0"/>
              <a:t> value, using the empirical scaling described in [Chapman NF 2010]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sawtooth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ICRH/ECCD/NBI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/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/>
              <a:t>Prepare </a:t>
            </a:r>
            <a:r>
              <a:rPr lang="en-US" b="1" dirty="0" smtClean="0"/>
              <a:t>real-time </a:t>
            </a:r>
            <a:r>
              <a:rPr lang="en-US" b="1" dirty="0"/>
              <a:t>equilibrium reconstruction </a:t>
            </a:r>
            <a:r>
              <a:rPr lang="en-US" dirty="0" smtClean="0"/>
              <a:t>(possibly </a:t>
            </a:r>
            <a:r>
              <a:rPr lang="en-US" dirty="0"/>
              <a:t>constrained by </a:t>
            </a:r>
            <a:r>
              <a:rPr lang="en-US" dirty="0" smtClean="0"/>
              <a:t>MSE) </a:t>
            </a:r>
            <a:r>
              <a:rPr lang="en-US" dirty="0"/>
              <a:t>and island detection for NTM suppression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suppress locked islands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e.g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</a:t>
            </a:r>
            <a:r>
              <a:rPr lang="en-US" dirty="0"/>
              <a:t>NAS coils </a:t>
            </a:r>
            <a:r>
              <a:rPr lang="en-US" dirty="0" smtClean="0"/>
              <a:t>to allow </a:t>
            </a:r>
            <a:r>
              <a:rPr lang="en-US" dirty="0"/>
              <a:t>ECCD in the O-point region to suppress the </a:t>
            </a:r>
            <a:r>
              <a:rPr lang="en-US" dirty="0" smtClean="0"/>
              <a:t>mode [</a:t>
            </a:r>
            <a:r>
              <a:rPr lang="en-US" dirty="0"/>
              <a:t>Volpe PRL 2015] or to force the island to rotate </a:t>
            </a:r>
            <a:r>
              <a:rPr lang="en-US" dirty="0" smtClean="0"/>
              <a:t>[</a:t>
            </a:r>
            <a:r>
              <a:rPr lang="en-US" dirty="0"/>
              <a:t>Zohm IPP report 2022</a:t>
            </a:r>
            <a:r>
              <a:rPr lang="en-US" dirty="0" smtClean="0"/>
              <a:t>]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/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/>
              <a:t>Perform modelling to </a:t>
            </a:r>
            <a:r>
              <a:rPr lang="en-US" b="1" dirty="0" smtClean="0"/>
              <a:t>assess whether RWM stability could be addressed in high </a:t>
            </a:r>
            <a:r>
              <a:rPr lang="en-US" b="1" dirty="0"/>
              <a:t>β</a:t>
            </a:r>
            <a:r>
              <a:rPr lang="en-US" b="1" baseline="-25000" dirty="0"/>
              <a:t>N</a:t>
            </a:r>
            <a:r>
              <a:rPr lang="en-US" b="1" dirty="0"/>
              <a:t> </a:t>
            </a:r>
            <a:r>
              <a:rPr lang="en-US" b="1" dirty="0" smtClean="0"/>
              <a:t>scenarios </a:t>
            </a:r>
            <a:r>
              <a:rPr lang="en-US" dirty="0" smtClean="0"/>
              <a:t>at reduced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t</a:t>
            </a:r>
            <a:endParaRPr lang="en-US" baseline="-25000" dirty="0"/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/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/>
              <a:t>Perform modelling to </a:t>
            </a:r>
            <a:r>
              <a:rPr lang="en-US" b="1" dirty="0" smtClean="0"/>
              <a:t>assess existence domain of small/no-ELM regimes </a:t>
            </a:r>
            <a:r>
              <a:rPr lang="en-US" dirty="0" smtClean="0"/>
              <a:t>(Type II/QCE, EDA, QCE, …) (?)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how the NAS coils will be used exactly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(several possible tasks: error field correction, ELM suppression, …)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A664-D151-46DB-A352-5F33D3F15CC9}" type="slidenum">
              <a:rPr lang="fr-FR" smtClean="0"/>
              <a:t>6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38545" y="1110987"/>
            <a:ext cx="1183178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disruption EM loads with JOREK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compare with MAXFEA/CarMa0NL/ANSYS results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IO on possible collaboration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disruption prevention and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avoidance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(preliminary emails were exchanged suggesting that this could be of interest)</a:t>
            </a: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 and RE modelling with JOREK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RE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 whether SPI system 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 dimensioned for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impact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mitigation by H SPI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modelling of sacrificial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limiters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REs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with DEMO team (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JOREK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ongoing)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608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475</Words>
  <Application>Microsoft Office PowerPoint</Application>
  <PresentationFormat>Grand écran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NARDON Eric 207315</dc:creator>
  <cp:lastModifiedBy>GIRUZZI Gerardo 128281</cp:lastModifiedBy>
  <cp:revision>619</cp:revision>
  <cp:lastPrinted>2023-04-27T06:20:57Z</cp:lastPrinted>
  <dcterms:created xsi:type="dcterms:W3CDTF">2022-11-10T12:46:42Z</dcterms:created>
  <dcterms:modified xsi:type="dcterms:W3CDTF">2024-05-07T13:56:27Z</dcterms:modified>
</cp:coreProperties>
</file>