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2" r:id="rId6"/>
    <p:sldId id="620" r:id="rId7"/>
    <p:sldId id="264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0C8"/>
    <a:srgbClr val="E7FF9A"/>
    <a:srgbClr val="FCECE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D15E4-D9F6-9840-B8CA-510AF32BE578}" type="datetimeFigureOut">
              <a:rPr lang="en-IT" smtClean="0"/>
              <a:t>29/04/24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C2CB1-23B8-B043-A9DD-9D1FB81C61F5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087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C2CB1-23B8-B043-A9DD-9D1FB81C61F5}" type="slidenum">
              <a:rPr lang="en-IT" smtClean="0"/>
              <a:t>5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8212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9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00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3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23278" cy="72669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GB" noProof="0"/>
              <a:t>Fare clic per modificare lo stile del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646313"/>
            <a:ext cx="7886700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pple Symbols" panose="02000000000000000000" pitchFamily="2" charset="-79"/>
              <a:buNone/>
              <a:defRPr sz="2800">
                <a:latin typeface="Century Gothic" panose="020B0502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Apple Symbols" panose="02000000000000000000" pitchFamily="2" charset="-79"/>
              <a:buChar char="⎼"/>
              <a:defRPr sz="2400">
                <a:latin typeface="Century Gothic" panose="020B050202020202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GB" noProof="0" dirty="0"/>
              <a:t>Text</a:t>
            </a:r>
          </a:p>
          <a:p>
            <a:pPr lvl="0"/>
            <a:endParaRPr lang="en-GB" noProof="0" dirty="0"/>
          </a:p>
          <a:p>
            <a:pPr lvl="1"/>
            <a:r>
              <a:rPr lang="en-GB" noProof="0" dirty="0"/>
              <a:t>Bullet List</a:t>
            </a:r>
          </a:p>
          <a:p>
            <a:pPr lvl="1"/>
            <a:r>
              <a:rPr lang="en-GB" noProof="0" dirty="0"/>
              <a:t>Bullet List</a:t>
            </a:r>
          </a:p>
          <a:p>
            <a:pPr lvl="2"/>
            <a:r>
              <a:rPr lang="en-GB" noProof="0" dirty="0"/>
              <a:t>Nested bullet</a:t>
            </a:r>
          </a:p>
          <a:p>
            <a:pPr lvl="2"/>
            <a:endParaRPr lang="en-GB" noProof="0" dirty="0"/>
          </a:p>
          <a:p>
            <a:pPr lvl="1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00A388E2-D9D2-6046-B7B6-9530BFC1EB4D}" type="datetimeFigureOut">
              <a:rPr lang="it-IT" smtClean="0"/>
              <a:pPr/>
              <a:t>29/04/24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it-IT"/>
              <a:t>Conference/Talk/Seminar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BA013763-FF4F-6447-94CE-4F6DA003092A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4D694D4-973C-344D-B249-9C473EE41B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288" y="323978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543E5731-961E-E349-A079-EB164F7CD0A1}"/>
              </a:ext>
            </a:extLst>
          </p:cNvPr>
          <p:cNvCxnSpPr/>
          <p:nvPr userDrawn="1"/>
        </p:nvCxnSpPr>
        <p:spPr>
          <a:xfrm>
            <a:off x="628650" y="6356351"/>
            <a:ext cx="8092269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18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5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23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66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7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84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0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88E2-D9D2-6046-B7B6-9530BFC1EB4D}" type="datetimeFigureOut">
              <a:rPr lang="it-IT" smtClean="0"/>
              <a:t>29/04/24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3763-FF4F-6447-94CE-4F6DA0030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21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85715"/>
            <a:ext cx="8069853" cy="1019671"/>
          </a:xfrm>
        </p:spPr>
        <p:txBody>
          <a:bodyPr anchor="ctr">
            <a:noAutofit/>
          </a:bodyPr>
          <a:lstStyle/>
          <a:p>
            <a:r>
              <a:rPr lang="en-GB" sz="4400" dirty="0">
                <a:solidFill>
                  <a:srgbClr val="0070C0"/>
                </a:solidFill>
              </a:rPr>
              <a:t>Chapter 2</a:t>
            </a:r>
            <a:br>
              <a:rPr lang="en-GB" sz="4400" dirty="0">
                <a:solidFill>
                  <a:srgbClr val="0070C0"/>
                </a:solidFill>
              </a:rPr>
            </a:br>
            <a:r>
              <a:rPr lang="en-GB" sz="4400" dirty="0">
                <a:solidFill>
                  <a:srgbClr val="0070C0"/>
                </a:solidFill>
              </a:rPr>
              <a:t>PLASMA SCENARIOS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F6849C9B-755B-B946-8081-8F054A952E81}"/>
              </a:ext>
            </a:extLst>
          </p:cNvPr>
          <p:cNvSpPr txBox="1">
            <a:spLocks/>
          </p:cNvSpPr>
          <p:nvPr/>
        </p:nvSpPr>
        <p:spPr>
          <a:xfrm>
            <a:off x="675639" y="4106559"/>
            <a:ext cx="7772400" cy="480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DTT-RP 4TH in-</a:t>
            </a:r>
            <a:r>
              <a:rPr lang="it-IT" sz="18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person</a:t>
            </a:r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 meeting</a:t>
            </a:r>
          </a:p>
          <a:p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Frascati, 6-8 </a:t>
            </a:r>
            <a:r>
              <a:rPr lang="it-IT" sz="18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May</a:t>
            </a:r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 2024 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8CE57969-21EB-42E5-A7F2-BC2F7922536D}"/>
              </a:ext>
            </a:extLst>
          </p:cNvPr>
          <p:cNvSpPr txBox="1">
            <a:spLocks/>
          </p:cNvSpPr>
          <p:nvPr/>
        </p:nvSpPr>
        <p:spPr>
          <a:xfrm>
            <a:off x="1485900" y="2865794"/>
            <a:ext cx="6172200" cy="68489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02748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P.Mantica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C.Angioni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F.Auriemma</a:t>
            </a: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.Bonanomi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A.Castaldo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M.Cavedon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I.Casiraghi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A.Mariani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G.Rubino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C7DD9D9-C510-4F0F-A23A-3A80B68DD843}"/>
              </a:ext>
            </a:extLst>
          </p:cNvPr>
          <p:cNvSpPr txBox="1"/>
          <p:nvPr/>
        </p:nvSpPr>
        <p:spPr>
          <a:xfrm>
            <a:off x="1897160" y="6090185"/>
            <a:ext cx="56471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i="1" dirty="0">
                <a:solidFill>
                  <a:srgbClr val="0070C0"/>
                </a:solidFill>
                <a:latin typeface="+mj-lt"/>
              </a:rPr>
              <a:t>DTT Consortium (DTT </a:t>
            </a:r>
            <a:r>
              <a:rPr lang="it-IT" sz="1100" i="1" dirty="0" err="1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S.C.a</a:t>
            </a:r>
            <a:r>
              <a:rPr lang="it-IT" sz="1100" i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r.l.  Via E. Fermi </a:t>
            </a:r>
            <a:r>
              <a:rPr lang="it-IT" sz="1100" b="0" i="1" dirty="0">
                <a:solidFill>
                  <a:srgbClr val="0070C0"/>
                </a:solidFill>
                <a:effectLst/>
                <a:latin typeface="+mj-lt"/>
              </a:rPr>
              <a:t> 45 I-00044 Frascati (Roma) </a:t>
            </a:r>
            <a:r>
              <a:rPr lang="it-IT" sz="1100" b="0" i="1" dirty="0" err="1">
                <a:solidFill>
                  <a:srgbClr val="0070C0"/>
                </a:solidFill>
                <a:effectLst/>
                <a:latin typeface="+mj-lt"/>
              </a:rPr>
              <a:t>Italy</a:t>
            </a:r>
            <a:r>
              <a:rPr lang="it-IT" sz="1100" b="0" i="1">
                <a:solidFill>
                  <a:srgbClr val="0070C0"/>
                </a:solidFill>
                <a:effectLst/>
                <a:latin typeface="+mj-lt"/>
              </a:rPr>
              <a:t>)</a:t>
            </a:r>
            <a:endParaRPr lang="it-IT" sz="11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856940F-1817-48B9-8CFB-9DF15236847A}"/>
              </a:ext>
            </a:extLst>
          </p:cNvPr>
          <p:cNvCxnSpPr>
            <a:cxnSpLocks/>
          </p:cNvCxnSpPr>
          <p:nvPr/>
        </p:nvCxnSpPr>
        <p:spPr>
          <a:xfrm>
            <a:off x="737419" y="6090185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4" descr="ENEA logo copia">
            <a:extLst>
              <a:ext uri="{FF2B5EF4-FFF2-40B4-BE49-F238E27FC236}">
                <a16:creationId xmlns:a16="http://schemas.microsoft.com/office/drawing/2014/main" id="{60602308-6D94-45CE-A47C-EBE04D0D8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99" y="6319871"/>
            <a:ext cx="881800" cy="3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NR">
            <a:extLst>
              <a:ext uri="{FF2B5EF4-FFF2-40B4-BE49-F238E27FC236}">
                <a16:creationId xmlns:a16="http://schemas.microsoft.com/office/drawing/2014/main" id="{C8110FA3-69D5-4220-9CDA-44466930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34" y="6319871"/>
            <a:ext cx="409756" cy="36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logocreate">
            <a:extLst>
              <a:ext uri="{FF2B5EF4-FFF2-40B4-BE49-F238E27FC236}">
                <a16:creationId xmlns:a16="http://schemas.microsoft.com/office/drawing/2014/main" id="{15F2121E-AAA5-4F5A-8112-598232DB3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64" y="6304886"/>
            <a:ext cx="349470" cy="39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FX Padova 05 1600x836">
            <a:extLst>
              <a:ext uri="{FF2B5EF4-FFF2-40B4-BE49-F238E27FC236}">
                <a16:creationId xmlns:a16="http://schemas.microsoft.com/office/drawing/2014/main" id="{CA3E075A-A1B7-4301-AB68-B0645C76C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83" y="6312484"/>
            <a:ext cx="628797" cy="3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eni ml pms">
            <a:extLst>
              <a:ext uri="{FF2B5EF4-FFF2-40B4-BE49-F238E27FC236}">
                <a16:creationId xmlns:a16="http://schemas.microsoft.com/office/drawing/2014/main" id="{74937179-A1EA-4EE4-B19C-273C6D9A4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729" y="6291566"/>
            <a:ext cx="272141" cy="33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8" descr="L&amp;#39;INFN CAMBIA LOGO">
            <a:extLst>
              <a:ext uri="{FF2B5EF4-FFF2-40B4-BE49-F238E27FC236}">
                <a16:creationId xmlns:a16="http://schemas.microsoft.com/office/drawing/2014/main" id="{820940F9-8F07-4DDC-B249-3C31C836B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83" y="6314222"/>
            <a:ext cx="655285" cy="3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POLITO">
            <a:extLst>
              <a:ext uri="{FF2B5EF4-FFF2-40B4-BE49-F238E27FC236}">
                <a16:creationId xmlns:a16="http://schemas.microsoft.com/office/drawing/2014/main" id="{EEC742EE-DB78-4557-A3AE-ED526CDEF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69" y="6292990"/>
            <a:ext cx="347294" cy="34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logo unimib">
            <a:extLst>
              <a:ext uri="{FF2B5EF4-FFF2-40B4-BE49-F238E27FC236}">
                <a16:creationId xmlns:a16="http://schemas.microsoft.com/office/drawing/2014/main" id="{7277EF73-FA76-4E2C-B50F-901D0406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393" y="6272517"/>
            <a:ext cx="340816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0" descr="Logo Tor Vergata 1">
            <a:extLst>
              <a:ext uri="{FF2B5EF4-FFF2-40B4-BE49-F238E27FC236}">
                <a16:creationId xmlns:a16="http://schemas.microsoft.com/office/drawing/2014/main" id="{0B9BFDFF-63E1-49E2-9AB8-D96952269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909" y="6291566"/>
            <a:ext cx="382169" cy="3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univtuscia">
            <a:extLst>
              <a:ext uri="{FF2B5EF4-FFF2-40B4-BE49-F238E27FC236}">
                <a16:creationId xmlns:a16="http://schemas.microsoft.com/office/drawing/2014/main" id="{B002311F-7B56-45EB-B360-C20018D6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37" y="6324180"/>
            <a:ext cx="748214" cy="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5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776" y="48805"/>
            <a:ext cx="3828840" cy="584776"/>
          </a:xfrm>
        </p:spPr>
        <p:txBody>
          <a:bodyPr anchor="ctr">
            <a:normAutofit fontScale="90000"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INDEX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0CFAF3C-0E39-4328-A43B-8C64CA3F5BC9}"/>
              </a:ext>
            </a:extLst>
          </p:cNvPr>
          <p:cNvCxnSpPr>
            <a:cxnSpLocks/>
          </p:cNvCxnSpPr>
          <p:nvPr/>
        </p:nvCxnSpPr>
        <p:spPr>
          <a:xfrm>
            <a:off x="737419" y="6184490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5CD345-5DF3-4221-8E5E-6801134F4DEE}"/>
              </a:ext>
            </a:extLst>
          </p:cNvPr>
          <p:cNvSpPr txBox="1"/>
          <p:nvPr/>
        </p:nvSpPr>
        <p:spPr>
          <a:xfrm>
            <a:off x="1651197" y="6292212"/>
            <a:ext cx="237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/>
              <a:t>P.Mantica</a:t>
            </a:r>
            <a:endParaRPr lang="it-IT" sz="14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06D3926-005E-41D9-BF9E-74779086F412}"/>
              </a:ext>
            </a:extLst>
          </p:cNvPr>
          <p:cNvSpPr txBox="1"/>
          <p:nvPr/>
        </p:nvSpPr>
        <p:spPr>
          <a:xfrm>
            <a:off x="6415903" y="6337366"/>
            <a:ext cx="2657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DTT-RP 4th in-</a:t>
            </a:r>
            <a:r>
              <a:rPr lang="it-IT" sz="1400" b="1" dirty="0" err="1"/>
              <a:t>person</a:t>
            </a:r>
            <a:r>
              <a:rPr lang="it-IT" sz="1400" b="1" dirty="0"/>
              <a:t> meeting</a:t>
            </a:r>
          </a:p>
        </p:txBody>
      </p:sp>
      <p:sp>
        <p:nvSpPr>
          <p:cNvPr id="36" name="Titolo 1">
            <a:extLst>
              <a:ext uri="{FF2B5EF4-FFF2-40B4-BE49-F238E27FC236}">
                <a16:creationId xmlns:a16="http://schemas.microsoft.com/office/drawing/2014/main" id="{F6C4CB5E-169A-48F2-BB87-1E338914F963}"/>
              </a:ext>
            </a:extLst>
          </p:cNvPr>
          <p:cNvSpPr txBox="1">
            <a:spLocks/>
          </p:cNvSpPr>
          <p:nvPr/>
        </p:nvSpPr>
        <p:spPr>
          <a:xfrm>
            <a:off x="169640" y="6198879"/>
            <a:ext cx="1658367" cy="584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600" dirty="0">
                <a:solidFill>
                  <a:srgbClr val="0070C0"/>
                </a:solidFill>
              </a:rPr>
              <a:t>Plasma scenarios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231058" y="479345"/>
            <a:ext cx="8345277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 Introduction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     DTT heating phases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    Electromagnetic configurations achievable in DTT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2.4   Scenarios accessible in the different heating phases</a:t>
            </a: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2.5   Designing the full time evolution of a DTT scenario </a:t>
            </a: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2.5.1 	Available electromagnetic flux swing 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2.5.2         Break-down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2.5.3	Ip ramp-up, flat-top and Ip ramp-down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   Time dependent simulations of DTT baseline scenarios using first principle transport models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2.6.1 	Simulation methodology</a:t>
            </a:r>
            <a:endParaRPr lang="en-IT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2.6.2	Scenario E SN baseline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2.6.3 	Scenario A SN baseline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2.6.4 	Scenario C SN baseline</a:t>
            </a:r>
            <a:endParaRPr lang="en-IT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2.6.5        Scenario E  half field/half current high </a:t>
            </a:r>
            <a:r>
              <a:rPr lang="en-US" sz="1800" dirty="0" err="1">
                <a:solidFill>
                  <a:srgbClr val="1F497D"/>
                </a:solidFill>
                <a:effectLst/>
                <a:highlight>
                  <a:srgbClr val="FFFF00"/>
                </a:highlight>
                <a:latin typeface="Symbol" pitchFamily="2" charset="2"/>
                <a:ea typeface="Calibri" panose="020F0502020204030204" pitchFamily="34" charset="0"/>
              </a:rPr>
              <a:t>b</a:t>
            </a:r>
            <a:r>
              <a:rPr lang="en-US" sz="1800" baseline="-25000" dirty="0" err="1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1800" baseline="-25000" dirty="0">
              <a:solidFill>
                <a:srgbClr val="1F497D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baseline="-25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2.6.6       Comparison of DTT flat-top parameters with ITER and DEMO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98B542-81B9-BBA3-B566-AD37D935782D}"/>
              </a:ext>
            </a:extLst>
          </p:cNvPr>
          <p:cNvSpPr txBox="1"/>
          <p:nvPr/>
        </p:nvSpPr>
        <p:spPr>
          <a:xfrm>
            <a:off x="5130751" y="4922606"/>
            <a:ext cx="2233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moved to Appendix C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07152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776" y="48805"/>
            <a:ext cx="3828840" cy="584776"/>
          </a:xfrm>
        </p:spPr>
        <p:txBody>
          <a:bodyPr anchor="ctr">
            <a:normAutofit fontScale="90000"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INDEX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0CFAF3C-0E39-4328-A43B-8C64CA3F5BC9}"/>
              </a:ext>
            </a:extLst>
          </p:cNvPr>
          <p:cNvCxnSpPr>
            <a:cxnSpLocks/>
          </p:cNvCxnSpPr>
          <p:nvPr/>
        </p:nvCxnSpPr>
        <p:spPr>
          <a:xfrm>
            <a:off x="737419" y="6184490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5CD345-5DF3-4221-8E5E-6801134F4DEE}"/>
              </a:ext>
            </a:extLst>
          </p:cNvPr>
          <p:cNvSpPr txBox="1"/>
          <p:nvPr/>
        </p:nvSpPr>
        <p:spPr>
          <a:xfrm>
            <a:off x="1651197" y="6292212"/>
            <a:ext cx="237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/>
              <a:t>P.Mantica</a:t>
            </a:r>
            <a:endParaRPr lang="it-IT" sz="14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06D3926-005E-41D9-BF9E-74779086F412}"/>
              </a:ext>
            </a:extLst>
          </p:cNvPr>
          <p:cNvSpPr txBox="1"/>
          <p:nvPr/>
        </p:nvSpPr>
        <p:spPr>
          <a:xfrm>
            <a:off x="6415903" y="6337366"/>
            <a:ext cx="2657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DTT-RP 4th in-</a:t>
            </a:r>
            <a:r>
              <a:rPr lang="it-IT" sz="1400" b="1" dirty="0" err="1"/>
              <a:t>person</a:t>
            </a:r>
            <a:r>
              <a:rPr lang="it-IT" sz="1400" b="1" dirty="0"/>
              <a:t> meeting</a:t>
            </a:r>
          </a:p>
        </p:txBody>
      </p:sp>
      <p:sp>
        <p:nvSpPr>
          <p:cNvPr id="36" name="Titolo 1">
            <a:extLst>
              <a:ext uri="{FF2B5EF4-FFF2-40B4-BE49-F238E27FC236}">
                <a16:creationId xmlns:a16="http://schemas.microsoft.com/office/drawing/2014/main" id="{F6C4CB5E-169A-48F2-BB87-1E338914F963}"/>
              </a:ext>
            </a:extLst>
          </p:cNvPr>
          <p:cNvSpPr txBox="1">
            <a:spLocks/>
          </p:cNvSpPr>
          <p:nvPr/>
        </p:nvSpPr>
        <p:spPr>
          <a:xfrm>
            <a:off x="169640" y="6198879"/>
            <a:ext cx="1658367" cy="584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600" dirty="0">
                <a:solidFill>
                  <a:srgbClr val="0070C0"/>
                </a:solidFill>
              </a:rPr>
              <a:t>Plasma scenarios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268434" y="734213"/>
            <a:ext cx="834527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   ELMs in DTT scenarios and small ELMs/ ELM-free scenarios</a:t>
            </a: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2.7.1 	ELMs in DTT full power baseline H-mode  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2.7.2        EDA H-mode regime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2.7.4 	QCE regime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2.7.5        XPR-CRD scenarios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2.7.6 	I-mode regime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2.7.7 	QH and WPQH 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2.8   Alternative </a:t>
            </a:r>
            <a:r>
              <a:rPr lang="it-IT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scenarios</a:t>
            </a:r>
            <a:r>
              <a:rPr lang="it-IT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H-mode baseline</a:t>
            </a: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2.8.1 	</a:t>
            </a:r>
            <a:r>
              <a:rPr lang="it-IT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Hybrid</a:t>
            </a:r>
            <a:r>
              <a:rPr lang="it-IT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scenarios</a:t>
            </a:r>
            <a:r>
              <a:rPr lang="en-IT" dirty="0">
                <a:effectLst/>
              </a:rPr>
              <a:t> 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2.8.2 	Advanced scenarios</a:t>
            </a:r>
            <a:endParaRPr lang="en-IT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2.9   Negative triangularity scenarios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2.10	References</a:t>
            </a: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</a:t>
            </a:r>
            <a:r>
              <a:rPr lang="en-IT" sz="1800" b="1" dirty="0">
                <a:effectLst/>
                <a:ea typeface="Times New Roman" panose="02020603050405020304" pitchFamily="18" charset="0"/>
              </a:rPr>
              <a:t>otal pages : 21   (+8 appendix)</a:t>
            </a: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9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776" y="225077"/>
            <a:ext cx="4276446" cy="584776"/>
          </a:xfrm>
        </p:spPr>
        <p:txBody>
          <a:bodyPr anchor="ctr">
            <a:normAutofit fontScale="90000"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Rationale of Ch.2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0CFAF3C-0E39-4328-A43B-8C64CA3F5BC9}"/>
              </a:ext>
            </a:extLst>
          </p:cNvPr>
          <p:cNvCxnSpPr>
            <a:cxnSpLocks/>
          </p:cNvCxnSpPr>
          <p:nvPr/>
        </p:nvCxnSpPr>
        <p:spPr>
          <a:xfrm>
            <a:off x="737419" y="6184490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5CD345-5DF3-4221-8E5E-6801134F4DEE}"/>
              </a:ext>
            </a:extLst>
          </p:cNvPr>
          <p:cNvSpPr txBox="1"/>
          <p:nvPr/>
        </p:nvSpPr>
        <p:spPr>
          <a:xfrm>
            <a:off x="1651197" y="6292212"/>
            <a:ext cx="237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/>
              <a:t>P.Mantica</a:t>
            </a:r>
            <a:endParaRPr lang="it-IT" sz="14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06D3926-005E-41D9-BF9E-74779086F412}"/>
              </a:ext>
            </a:extLst>
          </p:cNvPr>
          <p:cNvSpPr txBox="1"/>
          <p:nvPr/>
        </p:nvSpPr>
        <p:spPr>
          <a:xfrm>
            <a:off x="6415903" y="6337366"/>
            <a:ext cx="2657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DTT-RP 3rd in-</a:t>
            </a:r>
            <a:r>
              <a:rPr lang="it-IT" sz="1400" b="1" dirty="0" err="1"/>
              <a:t>person</a:t>
            </a:r>
            <a:r>
              <a:rPr lang="it-IT" sz="1400" b="1" dirty="0"/>
              <a:t> meeting</a:t>
            </a:r>
          </a:p>
        </p:txBody>
      </p:sp>
      <p:sp>
        <p:nvSpPr>
          <p:cNvPr id="36" name="Titolo 1">
            <a:extLst>
              <a:ext uri="{FF2B5EF4-FFF2-40B4-BE49-F238E27FC236}">
                <a16:creationId xmlns:a16="http://schemas.microsoft.com/office/drawing/2014/main" id="{F6C4CB5E-169A-48F2-BB87-1E338914F963}"/>
              </a:ext>
            </a:extLst>
          </p:cNvPr>
          <p:cNvSpPr txBox="1">
            <a:spLocks/>
          </p:cNvSpPr>
          <p:nvPr/>
        </p:nvSpPr>
        <p:spPr>
          <a:xfrm>
            <a:off x="169640" y="6198879"/>
            <a:ext cx="1658367" cy="584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600" dirty="0">
                <a:solidFill>
                  <a:srgbClr val="0070C0"/>
                </a:solidFill>
              </a:rPr>
              <a:t>Plasma scenarios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2762" y="1076229"/>
            <a:ext cx="834527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Recalls the time sequence of DTT heating phases and defines the nomenclature of the scenarios achievable in each phase, identifying possible regimes of operation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Discusses how to build the various phases of a plasma discharge, consistently with electromagnetic constraints (METIS)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Shows the time dependent 4 baseline scenarios E, A, C, E half BT simulated with ASTRA and first principle transport models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Shows first calculations of ELM properties and discusses achievability of small ELMs/ELM free scenarios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Discusses the possibility of investigating alternative scenarios to baseline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Discussed expectations for negative triangularity scenarios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6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9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5131-237A-E175-BAF3-68F8DD00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123278" cy="726695"/>
          </a:xfrm>
        </p:spPr>
        <p:txBody>
          <a:bodyPr>
            <a:normAutofit/>
          </a:bodyPr>
          <a:lstStyle/>
          <a:p>
            <a:pPr algn="ctr"/>
            <a:r>
              <a:rPr lang="en-IT" sz="3600" dirty="0"/>
              <a:t>New subsections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CFC1-CA8D-BA78-3030-56871BAB6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60" y="932275"/>
            <a:ext cx="4019318" cy="4351338"/>
          </a:xfrm>
        </p:spPr>
        <p:txBody>
          <a:bodyPr/>
          <a:lstStyle/>
          <a:p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QH, WPQH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DTT a standard QH is probably impossible to achieve, due to the required high rotation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WPQH may be achievable at very small NBI torque.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coherent EHOs that usually regulate the QH edge disappear and a rapid increase in the pedestal pressure height and width occurs. 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dding core ECRH improves the WPQH performance</a:t>
            </a:r>
            <a:r>
              <a:rPr lang="en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T" sz="1800" dirty="0"/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F6D1BE-FAE5-7E2E-27F5-2D35A5109903}"/>
              </a:ext>
            </a:extLst>
          </p:cNvPr>
          <p:cNvSpPr txBox="1">
            <a:spLocks/>
          </p:cNvSpPr>
          <p:nvPr/>
        </p:nvSpPr>
        <p:spPr>
          <a:xfrm>
            <a:off x="4494882" y="921258"/>
            <a:ext cx="4472848" cy="3298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pple Symbols" panose="02000000000000000000" pitchFamily="2" charset="-79"/>
              <a:buNone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pple Symbols" panose="02000000000000000000" pitchFamily="2" charset="-79"/>
              <a:buChar char="⎼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 scenarios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 tokamak scenarios, with high fractions of non-inductive current, can be achieved at half B</a:t>
            </a:r>
            <a:r>
              <a:rPr lang="en-GB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low I</a:t>
            </a:r>
            <a:r>
              <a:rPr lang="en-GB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0D estimates conservatively assuming H = 1, with stored energy provided by the average between the IPB98(y,2) and the ITPA20-IL scaling laws.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GB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[kA] = 100  P</a:t>
            </a:r>
            <a:r>
              <a:rPr lang="en-GB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GB" sz="18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.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1.5 MA and f</a:t>
            </a:r>
            <a:r>
              <a:rPr lang="en-GB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~0.5 fully non-inductive operation should be possible.</a:t>
            </a: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06622-7CCE-C09B-D1C5-110C629E9D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6"/>
          <a:stretch/>
        </p:blipFill>
        <p:spPr>
          <a:xfrm>
            <a:off x="1671327" y="4219460"/>
            <a:ext cx="7472673" cy="263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6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4D0956-3B23-40CF-251D-0B09B069312C}"/>
              </a:ext>
            </a:extLst>
          </p:cNvPr>
          <p:cNvSpPr txBox="1"/>
          <p:nvPr/>
        </p:nvSpPr>
        <p:spPr>
          <a:xfrm>
            <a:off x="5510049" y="722454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T" sz="135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240AE79-85DD-93AF-228C-A0397251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669" y="0"/>
            <a:ext cx="7123278" cy="726695"/>
          </a:xfrm>
        </p:spPr>
        <p:txBody>
          <a:bodyPr>
            <a:normAutofit/>
          </a:bodyPr>
          <a:lstStyle/>
          <a:p>
            <a:pPr algn="ctr"/>
            <a:r>
              <a:rPr lang="en-IT" sz="3600" dirty="0">
                <a:solidFill>
                  <a:srgbClr val="0070C0"/>
                </a:solidFill>
              </a:rPr>
              <a:t>Headlines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246873D-B484-BA8D-970C-FD0D61EC8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92181"/>
              </p:ext>
            </p:extLst>
          </p:nvPr>
        </p:nvGraphicFramePr>
        <p:xfrm>
          <a:off x="1514475" y="659283"/>
          <a:ext cx="6115050" cy="55041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04244">
                  <a:extLst>
                    <a:ext uri="{9D8B030D-6E8A-4147-A177-3AD203B41FA5}">
                      <a16:colId xmlns:a16="http://schemas.microsoft.com/office/drawing/2014/main" val="3616827170"/>
                    </a:ext>
                  </a:extLst>
                </a:gridCol>
                <a:gridCol w="3239846">
                  <a:extLst>
                    <a:ext uri="{9D8B030D-6E8A-4147-A177-3AD203B41FA5}">
                      <a16:colId xmlns:a16="http://schemas.microsoft.com/office/drawing/2014/main" val="427123920"/>
                    </a:ext>
                  </a:extLst>
                </a:gridCol>
                <a:gridCol w="900804">
                  <a:extLst>
                    <a:ext uri="{9D8B030D-6E8A-4147-A177-3AD203B41FA5}">
                      <a16:colId xmlns:a16="http://schemas.microsoft.com/office/drawing/2014/main" val="3431555393"/>
                    </a:ext>
                  </a:extLst>
                </a:gridCol>
                <a:gridCol w="539974">
                  <a:extLst>
                    <a:ext uri="{9D8B030D-6E8A-4147-A177-3AD203B41FA5}">
                      <a16:colId xmlns:a16="http://schemas.microsoft.com/office/drawing/2014/main" val="4160787703"/>
                    </a:ext>
                  </a:extLst>
                </a:gridCol>
                <a:gridCol w="630182">
                  <a:extLst>
                    <a:ext uri="{9D8B030D-6E8A-4147-A177-3AD203B41FA5}">
                      <a16:colId xmlns:a16="http://schemas.microsoft.com/office/drawing/2014/main" val="2731168677"/>
                    </a:ext>
                  </a:extLst>
                </a:gridCol>
              </a:tblGrid>
              <a:tr h="348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Headline</a:t>
                      </a:r>
                      <a:endParaRPr lang="en-IT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 err="1">
                          <a:effectLst/>
                        </a:rPr>
                        <a:t>number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Headline contents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 err="1">
                          <a:effectLst/>
                        </a:rPr>
                        <a:t>Priority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endParaRPr lang="en-IT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(+, ++, +++)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ITER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DEMO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63126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E1332C-5702-02CC-7F2E-DC7D18F07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36340"/>
              </p:ext>
            </p:extLst>
          </p:nvPr>
        </p:nvGraphicFramePr>
        <p:xfrm>
          <a:off x="1517787" y="1639669"/>
          <a:ext cx="6105885" cy="442929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78335">
                  <a:extLst>
                    <a:ext uri="{9D8B030D-6E8A-4147-A177-3AD203B41FA5}">
                      <a16:colId xmlns:a16="http://schemas.microsoft.com/office/drawing/2014/main" val="543458930"/>
                    </a:ext>
                  </a:extLst>
                </a:gridCol>
                <a:gridCol w="3317316">
                  <a:extLst>
                    <a:ext uri="{9D8B030D-6E8A-4147-A177-3AD203B41FA5}">
                      <a16:colId xmlns:a16="http://schemas.microsoft.com/office/drawing/2014/main" val="1387591438"/>
                    </a:ext>
                  </a:extLst>
                </a:gridCol>
                <a:gridCol w="903383">
                  <a:extLst>
                    <a:ext uri="{9D8B030D-6E8A-4147-A177-3AD203B41FA5}">
                      <a16:colId xmlns:a16="http://schemas.microsoft.com/office/drawing/2014/main" val="550215385"/>
                    </a:ext>
                  </a:extLst>
                </a:gridCol>
                <a:gridCol w="517792">
                  <a:extLst>
                    <a:ext uri="{9D8B030D-6E8A-4147-A177-3AD203B41FA5}">
                      <a16:colId xmlns:a16="http://schemas.microsoft.com/office/drawing/2014/main" val="3977322540"/>
                    </a:ext>
                  </a:extLst>
                </a:gridCol>
                <a:gridCol w="589059">
                  <a:extLst>
                    <a:ext uri="{9D8B030D-6E8A-4147-A177-3AD203B41FA5}">
                      <a16:colId xmlns:a16="http://schemas.microsoft.com/office/drawing/2014/main" val="554756400"/>
                    </a:ext>
                  </a:extLst>
                </a:gridCol>
              </a:tblGrid>
              <a:tr h="275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b="0" dirty="0">
                          <a:effectLst/>
                        </a:rPr>
                        <a:t>C.2.1</a:t>
                      </a:r>
                      <a:endParaRPr lang="en-IT" sz="1400" b="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b="0" dirty="0">
                          <a:effectLst/>
                        </a:rPr>
                        <a:t>Definition of the central solenoid desired capabilities</a:t>
                      </a:r>
                      <a:endParaRPr lang="en-IT" sz="1400" b="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highlight>
                            <a:srgbClr val="FCE7D4"/>
                          </a:highlight>
                        </a:rPr>
                        <a:t>+++</a:t>
                      </a:r>
                      <a:endParaRPr lang="en-IT"/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CE7D4"/>
                          </a:highlight>
                        </a:rPr>
                        <a:t> 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FCE7D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FCE7D4"/>
                          </a:highlight>
                        </a:rPr>
                        <a:t> 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FCE7D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85511"/>
                  </a:ext>
                </a:extLst>
              </a:tr>
              <a:tr h="427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</a:rPr>
                        <a:t>C.2.2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Carry out integrated modelling of scenarios alternative to baseline H-mode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highlight>
                            <a:srgbClr val="FCE7D4"/>
                          </a:highlight>
                        </a:rPr>
                        <a:t>++</a:t>
                      </a:r>
                      <a:endParaRPr lang="en-IT" dirty="0"/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FCE7D4"/>
                          </a:highlight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FCE7D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FCE7D4"/>
                          </a:highlight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FCE7D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FCEC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66218"/>
                  </a:ext>
                </a:extLst>
              </a:tr>
              <a:tr h="27900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CCECFF"/>
                          </a:highlight>
                        </a:rPr>
                        <a:t>Phase 1  2029-2034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/>
                </a:tc>
                <a:extLst>
                  <a:ext uri="{0D108BD9-81ED-4DB2-BD59-A6C34878D82A}">
                    <a16:rowId xmlns:a16="http://schemas.microsoft.com/office/drawing/2014/main" val="2948001648"/>
                  </a:ext>
                </a:extLst>
              </a:tr>
              <a:tr h="427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1.2.1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Development of baseline L-mode and H-mode scenarios A, B, C in SN or XD divertor configuration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CCECFF"/>
                          </a:highlight>
                        </a:rPr>
                        <a:t>+++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8974"/>
                  </a:ext>
                </a:extLst>
              </a:tr>
              <a:tr h="2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1.2.2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Development of Negative Triangularity scenarios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CCECFF"/>
                          </a:highlight>
                        </a:rPr>
                        <a:t>+++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T" sz="1100"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343148"/>
                  </a:ext>
                </a:extLst>
              </a:tr>
              <a:tr h="2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1.2.3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Development of Hybrid scenarios at half power 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CCECFF"/>
                          </a:highlight>
                        </a:rPr>
                        <a:t>++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242950"/>
                  </a:ext>
                </a:extLst>
              </a:tr>
              <a:tr h="427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1.2.4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Development of high </a:t>
                      </a: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b</a:t>
                      </a:r>
                      <a:r>
                        <a:rPr lang="en-GB" sz="1100" baseline="-25000" dirty="0">
                          <a:effectLst/>
                          <a:highlight>
                            <a:srgbClr val="CCECFF"/>
                          </a:highlight>
                        </a:rPr>
                        <a:t>N</a:t>
                      </a: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 AT scenarios at half field, half power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++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16200"/>
                  </a:ext>
                </a:extLst>
              </a:tr>
              <a:tr h="2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CCECFF"/>
                          </a:highlight>
                        </a:rPr>
                        <a:t>1.2.5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First studies of small/no ELMs regimes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++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CCECFF"/>
                          </a:highlight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highlight>
                          <a:srgbClr val="CCEC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21042"/>
                  </a:ext>
                </a:extLst>
              </a:tr>
              <a:tr h="27900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Phase 2  2034-2038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>
                    <a:solidFill>
                      <a:srgbClr val="E7FF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ECF7CE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/>
                </a:tc>
                <a:extLst>
                  <a:ext uri="{0D108BD9-81ED-4DB2-BD59-A6C34878D82A}">
                    <a16:rowId xmlns:a16="http://schemas.microsoft.com/office/drawing/2014/main" val="3307290542"/>
                  </a:ext>
                </a:extLst>
              </a:tr>
              <a:tr h="2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</a:rPr>
                        <a:t>2.2.1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Improvement of all phase 1 scenarios at higher power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</a:rPr>
                        <a:t>+++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2062"/>
                  </a:ext>
                </a:extLst>
              </a:tr>
              <a:tr h="2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2.2.2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Development of small/no ELMs scenarios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+++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7F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13480"/>
                  </a:ext>
                </a:extLst>
              </a:tr>
              <a:tr h="27900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Phase 3  2038-…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>
                    <a:solidFill>
                      <a:srgbClr val="EED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IT" sz="1400">
                        <a:solidFill>
                          <a:srgbClr val="1F497D"/>
                        </a:solidFill>
                        <a:effectLst/>
                        <a:highlight>
                          <a:srgbClr val="FFC8D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/>
                </a:tc>
                <a:extLst>
                  <a:ext uri="{0D108BD9-81ED-4DB2-BD59-A6C34878D82A}">
                    <a16:rowId xmlns:a16="http://schemas.microsoft.com/office/drawing/2014/main" val="2189185471"/>
                  </a:ext>
                </a:extLst>
              </a:tr>
              <a:tr h="427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kern="1200">
                          <a:effectLst/>
                        </a:rPr>
                        <a:t>3.2.1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Optimisation of all phase 1 and 2 scenarios at full power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+++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98720"/>
                  </a:ext>
                </a:extLst>
              </a:tr>
              <a:tr h="254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kern="1200">
                          <a:effectLst/>
                        </a:rPr>
                        <a:t>3.2.2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>
                          <a:effectLst/>
                        </a:rPr>
                        <a:t>Optimisation of small/no ELMs scenarios at full power</a:t>
                      </a:r>
                      <a:endParaRPr lang="en-IT" sz="14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+++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 anchor="ctr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*</a:t>
                      </a:r>
                      <a:endParaRPr lang="en-IT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94" marR="88494" marT="44247" marB="44247">
                    <a:solidFill>
                      <a:srgbClr val="EED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8068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F73F0F-46E2-A614-90C7-E0FF2AFD8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709627"/>
              </p:ext>
            </p:extLst>
          </p:nvPr>
        </p:nvGraphicFramePr>
        <p:xfrm>
          <a:off x="1511935" y="1209701"/>
          <a:ext cx="6117590" cy="42996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117590">
                  <a:extLst>
                    <a:ext uri="{9D8B030D-6E8A-4147-A177-3AD203B41FA5}">
                      <a16:colId xmlns:a16="http://schemas.microsoft.com/office/drawing/2014/main" val="3626300176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Construction Phase  2022-2029</a:t>
                      </a:r>
                      <a:endParaRPr lang="en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CEC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989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3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5131-237A-E175-BAF3-68F8DD00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9482"/>
            <a:ext cx="9044848" cy="4351664"/>
          </a:xfrm>
        </p:spPr>
        <p:txBody>
          <a:bodyPr>
            <a:normAutofit fontScale="90000"/>
          </a:bodyPr>
          <a:lstStyle/>
          <a:p>
            <a:pPr marL="53975">
              <a:lnSpc>
                <a:spcPts val="2600"/>
              </a:lnSpc>
            </a:pPr>
            <a:r>
              <a:rPr lang="en-GB" sz="2400" dirty="0">
                <a:effectLst/>
                <a:latin typeface="Helvetica" pitchFamily="2" charset="0"/>
              </a:rPr>
              <a:t>How to develop the content of the chapter for the next versions</a:t>
            </a:r>
            <a:br>
              <a:rPr lang="en-GB" sz="2400" dirty="0">
                <a:effectLst/>
                <a:latin typeface="Helvetica" pitchFamily="2" charset="0"/>
              </a:rPr>
            </a:br>
            <a:r>
              <a:rPr lang="en-GB" sz="1800" b="0" dirty="0">
                <a:solidFill>
                  <a:schemeClr val="tx1"/>
                </a:solidFill>
                <a:effectLst/>
                <a:latin typeface="Helvetica" pitchFamily="2" charset="0"/>
              </a:rPr>
              <a:t>- </a:t>
            </a: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only simulations for SN baseline scenarios have been made so far</a:t>
            </a:r>
            <a:b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</a:b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- present plan is to continue work on NT scenarios and try Hybrid scenarios</a:t>
            </a:r>
            <a:b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</a:b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- however may be priority to be given to AT scenarios doable in phase A or B?</a:t>
            </a:r>
            <a:br>
              <a:rPr lang="en-GB" sz="2400" dirty="0">
                <a:effectLst/>
                <a:latin typeface="Helvetica" pitchFamily="2" charset="0"/>
              </a:rPr>
            </a:br>
            <a:br>
              <a:rPr lang="en-GB" sz="2400" dirty="0">
                <a:effectLst/>
                <a:latin typeface="Helvetica" pitchFamily="2" charset="0"/>
              </a:rPr>
            </a:br>
            <a:br>
              <a:rPr lang="en-GB" sz="2400" dirty="0">
                <a:effectLst/>
                <a:latin typeface="Helvetica" pitchFamily="2" charset="0"/>
              </a:rPr>
            </a:br>
            <a:r>
              <a:rPr lang="en-GB" sz="2400" dirty="0">
                <a:effectLst/>
                <a:latin typeface="Helvetica" pitchFamily="2" charset="0"/>
              </a:rPr>
              <a:t>Ideas about the follow-up of the DTT-RP activity (work method, proposals of experiments on other tokamaks, code and simulation developments etc.)</a:t>
            </a:r>
            <a:br>
              <a:rPr lang="en-GB" sz="2400" dirty="0">
                <a:effectLst/>
                <a:latin typeface="Helvetica" pitchFamily="2" charset="0"/>
              </a:rPr>
            </a:b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- more substantial involvement of people in EU outside Italy, but funding is scarce also for present team, difficult to ask for voluntary work</a:t>
            </a:r>
            <a:b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</a:br>
            <a:r>
              <a:rPr lang="en-GB" sz="1100" b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b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</a:b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- collaborations are being made with China, South-Korea, USA: how to involve in RP?</a:t>
            </a:r>
            <a:b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</a:br>
            <a:r>
              <a:rPr lang="en-GB" sz="1100" b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b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</a:b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- code and simulation development: make use of progress made in </a:t>
            </a:r>
            <a:r>
              <a:rPr lang="en-GB" sz="2200" b="0" dirty="0" err="1">
                <a:solidFill>
                  <a:schemeClr val="tx1"/>
                </a:solidFill>
                <a:effectLst/>
                <a:latin typeface="Helvetica" pitchFamily="2" charset="0"/>
              </a:rPr>
              <a:t>EUROfusion</a:t>
            </a:r>
            <a:r>
              <a:rPr lang="en-GB" sz="2200" b="0" dirty="0">
                <a:solidFill>
                  <a:schemeClr val="tx1"/>
                </a:solidFill>
                <a:effectLst/>
                <a:latin typeface="Helvetica" pitchFamily="2" charset="0"/>
              </a:rPr>
              <a:t> on integrated modelling. More work on IMAS and simulation database should be done within DTT.</a:t>
            </a:r>
            <a:endParaRPr lang="en-GB" sz="22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5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776" y="48805"/>
            <a:ext cx="4276446" cy="584776"/>
          </a:xfrm>
        </p:spPr>
        <p:txBody>
          <a:bodyPr anchor="ctr">
            <a:normAutofit fontScale="90000"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Discussion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0CFAF3C-0E39-4328-A43B-8C64CA3F5BC9}"/>
              </a:ext>
            </a:extLst>
          </p:cNvPr>
          <p:cNvCxnSpPr>
            <a:cxnSpLocks/>
          </p:cNvCxnSpPr>
          <p:nvPr/>
        </p:nvCxnSpPr>
        <p:spPr>
          <a:xfrm>
            <a:off x="737419" y="6184490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5CD345-5DF3-4221-8E5E-6801134F4DEE}"/>
              </a:ext>
            </a:extLst>
          </p:cNvPr>
          <p:cNvSpPr txBox="1"/>
          <p:nvPr/>
        </p:nvSpPr>
        <p:spPr>
          <a:xfrm>
            <a:off x="1651197" y="6292212"/>
            <a:ext cx="237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/>
              <a:t>P.Mantica</a:t>
            </a:r>
            <a:endParaRPr lang="it-IT" sz="14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06D3926-005E-41D9-BF9E-74779086F412}"/>
              </a:ext>
            </a:extLst>
          </p:cNvPr>
          <p:cNvSpPr txBox="1"/>
          <p:nvPr/>
        </p:nvSpPr>
        <p:spPr>
          <a:xfrm>
            <a:off x="6415903" y="6337366"/>
            <a:ext cx="2657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DTT-RP 3rd in-</a:t>
            </a:r>
            <a:r>
              <a:rPr lang="it-IT" sz="1400" b="1" dirty="0" err="1"/>
              <a:t>person</a:t>
            </a:r>
            <a:r>
              <a:rPr lang="it-IT" sz="1400" b="1" dirty="0"/>
              <a:t> meeting</a:t>
            </a:r>
          </a:p>
        </p:txBody>
      </p:sp>
      <p:sp>
        <p:nvSpPr>
          <p:cNvPr id="36" name="Titolo 1">
            <a:extLst>
              <a:ext uri="{FF2B5EF4-FFF2-40B4-BE49-F238E27FC236}">
                <a16:creationId xmlns:a16="http://schemas.microsoft.com/office/drawing/2014/main" id="{F6C4CB5E-169A-48F2-BB87-1E338914F963}"/>
              </a:ext>
            </a:extLst>
          </p:cNvPr>
          <p:cNvSpPr txBox="1">
            <a:spLocks/>
          </p:cNvSpPr>
          <p:nvPr/>
        </p:nvSpPr>
        <p:spPr>
          <a:xfrm>
            <a:off x="169640" y="6198879"/>
            <a:ext cx="1658367" cy="584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600" dirty="0">
                <a:solidFill>
                  <a:srgbClr val="0070C0"/>
                </a:solidFill>
              </a:rPr>
              <a:t>Plasma scenarios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2762" y="899957"/>
            <a:ext cx="8345277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Mismatch found regarding NT configurations described in SOL chapter:</a:t>
            </a:r>
          </a:p>
          <a:p>
            <a:pPr marL="941388" indent="-887413"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SOL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reverse BT suggested as the only viable (why?  It could remain L also in forward BT)</a:t>
            </a:r>
          </a:p>
          <a:p>
            <a:pPr marL="534988" indent="-436563">
              <a:spcAft>
                <a:spcPts val="600"/>
              </a:spcAft>
              <a:tabLst>
                <a:tab pos="42863" algn="l"/>
              </a:tabLs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   PLS   forward BT used  (reverse not advisable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due to NBI orbit losses? Do we need to reverse also Ip?)</a:t>
            </a:r>
          </a:p>
          <a:p>
            <a:pPr marL="534988" indent="-436563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2863" algn="l"/>
              </a:tabLs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IT" sz="16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65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6347</TotalTime>
  <Words>957</Words>
  <Application>Microsoft Macintosh PowerPoint</Application>
  <PresentationFormat>On-screen Show (4:3)</PresentationFormat>
  <Paragraphs>148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Apple Symbols</vt:lpstr>
      <vt:lpstr>Arial</vt:lpstr>
      <vt:lpstr>Calibri</vt:lpstr>
      <vt:lpstr>Century Gothic</vt:lpstr>
      <vt:lpstr>Courier New</vt:lpstr>
      <vt:lpstr>Helvetica</vt:lpstr>
      <vt:lpstr>Symbol</vt:lpstr>
      <vt:lpstr>Times New Roman</vt:lpstr>
      <vt:lpstr>Tema di Office</vt:lpstr>
      <vt:lpstr>Chapter 2 PLASMA SCENARIOS</vt:lpstr>
      <vt:lpstr>INDEX</vt:lpstr>
      <vt:lpstr>INDEX</vt:lpstr>
      <vt:lpstr>Rationale of Ch.2</vt:lpstr>
      <vt:lpstr>New subsections</vt:lpstr>
      <vt:lpstr>Headlines</vt:lpstr>
      <vt:lpstr>How to develop the content of the chapter for the next versions - only simulations for SN baseline scenarios have been made so far - present plan is to continue work on NT scenarios and try Hybrid scenarios - however may be priority to be given to AT scenarios doable in phase A or B?   Ideas about the follow-up of the DTT-RP activity (work method, proposals of experiments on other tokamaks, code and simulation developments etc.) - more substantial involvement of people in EU outside Italy, but funding is scarce also for present team, difficult to ask for voluntary work   - collaborations are being made with China, South-Korea, USA: how to involve in RP?   - code and simulation development: make use of progress made in EUROfusion on integrated modelling. More work on IMAS and simulation database should be done within DTT.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MANTICA Paola</cp:lastModifiedBy>
  <cp:revision>58</cp:revision>
  <dcterms:created xsi:type="dcterms:W3CDTF">2020-08-28T09:34:50Z</dcterms:created>
  <dcterms:modified xsi:type="dcterms:W3CDTF">2024-04-30T09:42:31Z</dcterms:modified>
</cp:coreProperties>
</file>