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  <p:sldId id="261" r:id="rId3"/>
    <p:sldId id="258" r:id="rId4"/>
    <p:sldId id="257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459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pos="7401" userDrawn="1">
          <p15:clr>
            <a:srgbClr val="A4A3A4"/>
          </p15:clr>
        </p15:guide>
        <p15:guide id="6" pos="21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21"/>
  </p:normalViewPr>
  <p:slideViewPr>
    <p:cSldViewPr snapToGrid="0" snapToObjects="1">
      <p:cViewPr varScale="1">
        <p:scale>
          <a:sx n="81" d="100"/>
          <a:sy n="81" d="100"/>
        </p:scale>
        <p:origin x="725" y="62"/>
      </p:cViewPr>
      <p:guideLst>
        <p:guide orient="horz" pos="2160"/>
        <p:guide pos="3840"/>
        <p:guide orient="horz" pos="459"/>
        <p:guide orient="horz" pos="3861"/>
        <p:guide pos="7401"/>
        <p:guide pos="2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72254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450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33905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pPr/>
              <a:t>07/05/2024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/>
              <a:t>Conference/Talk/Seminar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pPr/>
              <a:t>‹Nr.›</a:t>
            </a:fld>
            <a:endParaRPr lang="it-IT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id="{DA1D994F-73B6-F53A-BD29-B3E9C96AD39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56385" y="323978"/>
            <a:ext cx="1140071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ttore 1 8">
            <a:extLst>
              <a:ext uri="{FF2B5EF4-FFF2-40B4-BE49-F238E27FC236}">
                <a16:creationId xmlns:a16="http://schemas.microsoft.com/office/drawing/2014/main" id="{F52F7A34-9E4D-8A1C-FFA2-3B830D37D3C0}"/>
              </a:ext>
            </a:extLst>
          </p:cNvPr>
          <p:cNvCxnSpPr/>
          <p:nvPr userDrawn="1"/>
        </p:nvCxnSpPr>
        <p:spPr>
          <a:xfrm>
            <a:off x="838201" y="6356351"/>
            <a:ext cx="10789692" cy="0"/>
          </a:xfrm>
          <a:prstGeom prst="line">
            <a:avLst/>
          </a:prstGeom>
          <a:ln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3385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0021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9233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646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9976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65664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6578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07776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A388E2-D9D2-6046-B7B6-9530BFC1EB4D}" type="datetimeFigureOut">
              <a:rPr lang="it-IT" smtClean="0"/>
              <a:t>07/05/2024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013763-FF4F-6447-94CE-4F6DA003092A}" type="slidenum">
              <a:rPr lang="it-IT" smtClean="0"/>
              <a:t>‹Nr.›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07531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16AC7EF-D67A-4F4A-B9C5-13853FF16A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518225"/>
            <a:ext cx="12192000" cy="1019671"/>
          </a:xfrm>
        </p:spPr>
        <p:txBody>
          <a:bodyPr anchor="ctr">
            <a:noAutofit/>
          </a:bodyPr>
          <a:lstStyle/>
          <a:p>
            <a:r>
              <a:rPr lang="en-GB" sz="5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EG-6 </a:t>
            </a:r>
            <a:br>
              <a:rPr lang="en-GB" sz="5400" b="1" dirty="0">
                <a:solidFill>
                  <a:srgbClr val="0070C0"/>
                </a:solidFill>
                <a:latin typeface="Century Gothic" panose="020B0502020202020204" pitchFamily="34" charset="0"/>
              </a:rPr>
            </a:br>
            <a:r>
              <a:rPr lang="en-GB" sz="54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Fusion technology developments</a:t>
            </a:r>
          </a:p>
        </p:txBody>
      </p:sp>
      <p:pic>
        <p:nvPicPr>
          <p:cNvPr id="4" name="Picture 2">
            <a:extLst>
              <a:ext uri="{FF2B5EF4-FFF2-40B4-BE49-F238E27FC236}">
                <a16:creationId xmlns:a16="http://schemas.microsoft.com/office/drawing/2014/main" id="{99B14853-A038-DC4B-8B10-866907B421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9893" y="229086"/>
            <a:ext cx="855053" cy="808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Sottotitolo 2">
            <a:extLst>
              <a:ext uri="{FF2B5EF4-FFF2-40B4-BE49-F238E27FC236}">
                <a16:creationId xmlns:a16="http://schemas.microsoft.com/office/drawing/2014/main" id="{8CE57969-21EB-42E5-A7F2-BC2F7922536D}"/>
              </a:ext>
            </a:extLst>
          </p:cNvPr>
          <p:cNvSpPr txBox="1">
            <a:spLocks/>
          </p:cNvSpPr>
          <p:nvPr/>
        </p:nvSpPr>
        <p:spPr>
          <a:xfrm>
            <a:off x="1875192" y="3055286"/>
            <a:ext cx="8441616" cy="1037961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756872" indent="-756872" algn="l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Char char="•"/>
              <a:defRPr sz="927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70615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8435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298102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81184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8325589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839333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1353076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866820" indent="-756872" algn="l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Char char="•"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S. </a:t>
            </a:r>
            <a:r>
              <a:rPr lang="en-US" sz="17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Brezinsek</a:t>
            </a:r>
            <a:r>
              <a:rPr lang="en-US" sz="17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C. Day</a:t>
            </a:r>
            <a:r>
              <a:rPr lang="en-US" sz="17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G. Dose</a:t>
            </a:r>
            <a:r>
              <a:rPr lang="en-US" sz="17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</a:t>
            </a:r>
            <a:r>
              <a:rPr lang="en-US" sz="17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on behalf of the Expert Group-6 of the DTT Research Plan</a:t>
            </a:r>
            <a:endParaRPr lang="en-US" sz="1700" baseline="30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sellaDiTesto 14">
            <a:extLst>
              <a:ext uri="{FF2B5EF4-FFF2-40B4-BE49-F238E27FC236}">
                <a16:creationId xmlns:a16="http://schemas.microsoft.com/office/drawing/2014/main" id="{CC7DD9D9-C510-4F0F-A23A-3A80B68DD843}"/>
              </a:ext>
            </a:extLst>
          </p:cNvPr>
          <p:cNvSpPr txBox="1"/>
          <p:nvPr/>
        </p:nvSpPr>
        <p:spPr>
          <a:xfrm>
            <a:off x="3421161" y="6090185"/>
            <a:ext cx="5647129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1100" i="1" dirty="0">
                <a:solidFill>
                  <a:srgbClr val="0070C0"/>
                </a:solidFill>
                <a:latin typeface="+mj-lt"/>
              </a:rPr>
              <a:t>DTT Consortium (DTT </a:t>
            </a:r>
            <a:r>
              <a:rPr lang="it-IT" sz="1100" i="1" dirty="0" err="1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S.C.a</a:t>
            </a:r>
            <a:r>
              <a:rPr lang="it-IT" sz="1100" i="1" dirty="0">
                <a:solidFill>
                  <a:srgbClr val="0070C0"/>
                </a:solidFill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r.l.  Via E. Fermi </a:t>
            </a:r>
            <a:r>
              <a:rPr lang="it-IT" sz="1100" i="1" dirty="0">
                <a:solidFill>
                  <a:srgbClr val="0070C0"/>
                </a:solidFill>
                <a:latin typeface="+mj-lt"/>
              </a:rPr>
              <a:t> 45 I-00044 Frascati (Roma) </a:t>
            </a:r>
            <a:r>
              <a:rPr lang="it-IT" sz="1100" i="1" dirty="0" err="1">
                <a:solidFill>
                  <a:srgbClr val="0070C0"/>
                </a:solidFill>
                <a:latin typeface="+mj-lt"/>
              </a:rPr>
              <a:t>Italy</a:t>
            </a:r>
            <a:r>
              <a:rPr lang="it-IT" sz="1100" i="1" dirty="0">
                <a:solidFill>
                  <a:srgbClr val="0070C0"/>
                </a:solidFill>
                <a:latin typeface="+mj-lt"/>
              </a:rPr>
              <a:t>)</a:t>
            </a:r>
          </a:p>
        </p:txBody>
      </p:sp>
      <p:cxnSp>
        <p:nvCxnSpPr>
          <p:cNvPr id="19" name="Connettore diritto 18">
            <a:extLst>
              <a:ext uri="{FF2B5EF4-FFF2-40B4-BE49-F238E27FC236}">
                <a16:creationId xmlns:a16="http://schemas.microsoft.com/office/drawing/2014/main" id="{4856940F-1817-48B9-8CFB-9DF15236847A}"/>
              </a:ext>
            </a:extLst>
          </p:cNvPr>
          <p:cNvCxnSpPr>
            <a:cxnSpLocks/>
          </p:cNvCxnSpPr>
          <p:nvPr/>
        </p:nvCxnSpPr>
        <p:spPr>
          <a:xfrm>
            <a:off x="336000" y="6090185"/>
            <a:ext cx="11520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" name="Picture 4" descr="ENEA logo copia">
            <a:extLst>
              <a:ext uri="{FF2B5EF4-FFF2-40B4-BE49-F238E27FC236}">
                <a16:creationId xmlns:a16="http://schemas.microsoft.com/office/drawing/2014/main" id="{60602308-6D94-45CE-A47C-EBE04D0D8D7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8299" y="6319872"/>
            <a:ext cx="881800" cy="316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" descr="CNR">
            <a:extLst>
              <a:ext uri="{FF2B5EF4-FFF2-40B4-BE49-F238E27FC236}">
                <a16:creationId xmlns:a16="http://schemas.microsoft.com/office/drawing/2014/main" id="{C8110FA3-69D5-4220-9CDA-444669308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9634" y="6319871"/>
            <a:ext cx="409756" cy="362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6" descr="logocreate">
            <a:extLst>
              <a:ext uri="{FF2B5EF4-FFF2-40B4-BE49-F238E27FC236}">
                <a16:creationId xmlns:a16="http://schemas.microsoft.com/office/drawing/2014/main" id="{15F2121E-AAA5-4F5A-8112-598232DB38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364" y="6304887"/>
            <a:ext cx="349470" cy="39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4" name="Picture 8" descr="RFX Padova 05 1600x836">
            <a:extLst>
              <a:ext uri="{FF2B5EF4-FFF2-40B4-BE49-F238E27FC236}">
                <a16:creationId xmlns:a16="http://schemas.microsoft.com/office/drawing/2014/main" id="{CA3E075A-A1B7-4301-AB68-B0645C76C1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8884" y="6312484"/>
            <a:ext cx="628797" cy="32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eni ml pms">
            <a:extLst>
              <a:ext uri="{FF2B5EF4-FFF2-40B4-BE49-F238E27FC236}">
                <a16:creationId xmlns:a16="http://schemas.microsoft.com/office/drawing/2014/main" id="{74937179-A1EA-4EE4-B19C-273C6D9A4E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8730" y="6291566"/>
            <a:ext cx="272141" cy="3361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8" descr="L&amp;#39;INFN CAMBIA LOGO">
            <a:extLst>
              <a:ext uri="{FF2B5EF4-FFF2-40B4-BE49-F238E27FC236}">
                <a16:creationId xmlns:a16="http://schemas.microsoft.com/office/drawing/2014/main" id="{820940F9-8F07-4DDC-B249-3C31C836B2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884" y="6314223"/>
            <a:ext cx="655285" cy="363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7" name="Picture 12" descr="POLITO">
            <a:extLst>
              <a:ext uri="{FF2B5EF4-FFF2-40B4-BE49-F238E27FC236}">
                <a16:creationId xmlns:a16="http://schemas.microsoft.com/office/drawing/2014/main" id="{EEC742EE-DB78-4557-A3AE-ED526CDEF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0169" y="6292990"/>
            <a:ext cx="347294" cy="3472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8" name="Picture 14" descr="logo unimib">
            <a:extLst>
              <a:ext uri="{FF2B5EF4-FFF2-40B4-BE49-F238E27FC236}">
                <a16:creationId xmlns:a16="http://schemas.microsoft.com/office/drawing/2014/main" id="{7277EF73-FA76-4E2C-B50F-901D0406F4C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393" y="6272518"/>
            <a:ext cx="340816" cy="363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" name="Picture 20" descr="Logo Tor Vergata 1">
            <a:extLst>
              <a:ext uri="{FF2B5EF4-FFF2-40B4-BE49-F238E27FC236}">
                <a16:creationId xmlns:a16="http://schemas.microsoft.com/office/drawing/2014/main" id="{0B9BFDFF-63E1-49E2-9AB8-D969522691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0910" y="6291566"/>
            <a:ext cx="382169" cy="385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0" name="Picture 22" descr="univtuscia">
            <a:extLst>
              <a:ext uri="{FF2B5EF4-FFF2-40B4-BE49-F238E27FC236}">
                <a16:creationId xmlns:a16="http://schemas.microsoft.com/office/drawing/2014/main" id="{B002311F-7B56-45EB-B360-C20018D67E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20537" y="6324180"/>
            <a:ext cx="748214" cy="324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9AD7E643-70CD-E089-14F7-042092F17687}"/>
              </a:ext>
            </a:extLst>
          </p:cNvPr>
          <p:cNvSpPr txBox="1"/>
          <p:nvPr/>
        </p:nvSpPr>
        <p:spPr>
          <a:xfrm>
            <a:off x="1875192" y="3756652"/>
            <a:ext cx="8441616" cy="68820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027487">
              <a:lnSpc>
                <a:spcPct val="120000"/>
              </a:lnSpc>
              <a:defRPr/>
            </a:pPr>
            <a:r>
              <a:rPr lang="de-DE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(1)</a:t>
            </a:r>
            <a:r>
              <a:rPr lang="de-DE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Forschungszentrum Jülich GmbH, Institut für Energie- und Klimaforschung-Plasmaphysik, Jülich, D-52425, Germany</a:t>
            </a:r>
          </a:p>
          <a:p>
            <a:pPr algn="ctr" defTabSz="3027487">
              <a:lnSpc>
                <a:spcPct val="120000"/>
              </a:lnSpc>
              <a:defRPr/>
            </a:pPr>
            <a:r>
              <a:rPr lang="fr-FR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(2)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Karlsruhe Institute of Technology, Karlsruhe (KIT), Germany</a:t>
            </a:r>
            <a:r>
              <a:rPr lang="fr-FR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</a:p>
          <a:p>
            <a:pPr algn="ctr" defTabSz="3027487">
              <a:lnSpc>
                <a:spcPct val="120000"/>
              </a:lnSpc>
              <a:defRPr/>
            </a:pPr>
            <a:r>
              <a:rPr lang="en-US" sz="11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(3)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University of Rome “Tor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Vergata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Industrial Engineering Department, Via del </a:t>
            </a:r>
            <a:r>
              <a:rPr lang="en-US" sz="11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Politecnico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1, 00133 Rome, Italy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052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C3A03D41-3AB4-5FA0-ACD1-1214930ACB74}"/>
              </a:ext>
            </a:extLst>
          </p:cNvPr>
          <p:cNvSpPr txBox="1"/>
          <p:nvPr/>
        </p:nvSpPr>
        <p:spPr>
          <a:xfrm>
            <a:off x="1062893" y="1767509"/>
            <a:ext cx="3970215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dirty="0"/>
              <a:t>9. </a:t>
            </a:r>
            <a:r>
              <a:rPr lang="de-DE" dirty="0" err="1"/>
              <a:t>Introduction</a:t>
            </a:r>
            <a:endParaRPr lang="de-DE" dirty="0"/>
          </a:p>
          <a:p>
            <a:r>
              <a:rPr lang="de-DE" dirty="0"/>
              <a:t>9.1 Plasma-</a:t>
            </a:r>
            <a:r>
              <a:rPr lang="de-DE" dirty="0" err="1"/>
              <a:t>facing</a:t>
            </a:r>
            <a:r>
              <a:rPr lang="de-DE" dirty="0"/>
              <a:t> </a:t>
            </a:r>
            <a:r>
              <a:rPr lang="de-DE" dirty="0" err="1"/>
              <a:t>materials</a:t>
            </a:r>
            <a:endParaRPr lang="de-DE" dirty="0"/>
          </a:p>
          <a:p>
            <a:r>
              <a:rPr lang="de-DE" dirty="0"/>
              <a:t>9.2 Plasma-</a:t>
            </a:r>
            <a:r>
              <a:rPr lang="de-DE" dirty="0" err="1"/>
              <a:t>facing</a:t>
            </a:r>
            <a:r>
              <a:rPr lang="de-DE" dirty="0"/>
              <a:t> </a:t>
            </a:r>
            <a:r>
              <a:rPr lang="de-DE" dirty="0" err="1"/>
              <a:t>components</a:t>
            </a:r>
            <a:endParaRPr lang="de-DE" dirty="0"/>
          </a:p>
          <a:p>
            <a:r>
              <a:rPr lang="de-DE" dirty="0"/>
              <a:t>9.2.1 </a:t>
            </a:r>
            <a:r>
              <a:rPr lang="de-DE" dirty="0" err="1"/>
              <a:t>Divertor</a:t>
            </a:r>
            <a:r>
              <a:rPr lang="de-DE" dirty="0"/>
              <a:t> </a:t>
            </a:r>
            <a:r>
              <a:rPr lang="de-DE" dirty="0" err="1"/>
              <a:t>test</a:t>
            </a:r>
            <a:r>
              <a:rPr lang="de-DE" dirty="0"/>
              <a:t> </a:t>
            </a:r>
            <a:r>
              <a:rPr lang="de-DE" dirty="0" err="1"/>
              <a:t>modules</a:t>
            </a:r>
            <a:endParaRPr lang="de-DE" dirty="0"/>
          </a:p>
          <a:p>
            <a:r>
              <a:rPr lang="de-DE" dirty="0"/>
              <a:t>9.2.2 </a:t>
            </a:r>
            <a:r>
              <a:rPr lang="de-DE" dirty="0" err="1"/>
              <a:t>Thermohydraulics</a:t>
            </a:r>
            <a:endParaRPr lang="de-DE" dirty="0"/>
          </a:p>
          <a:p>
            <a:r>
              <a:rPr lang="de-DE" dirty="0"/>
              <a:t>9.2.3 First wall </a:t>
            </a:r>
            <a:r>
              <a:rPr lang="de-DE" dirty="0" err="1"/>
              <a:t>module</a:t>
            </a:r>
            <a:endParaRPr lang="de-DE" dirty="0"/>
          </a:p>
          <a:p>
            <a:r>
              <a:rPr lang="de-DE" dirty="0"/>
              <a:t>9.2.4. The </a:t>
            </a:r>
            <a:r>
              <a:rPr lang="de-DE" dirty="0" err="1"/>
              <a:t>second</a:t>
            </a:r>
            <a:r>
              <a:rPr lang="de-DE" dirty="0"/>
              <a:t>, </a:t>
            </a:r>
            <a:r>
              <a:rPr lang="de-DE" dirty="0" err="1"/>
              <a:t>optimized</a:t>
            </a:r>
            <a:r>
              <a:rPr lang="de-DE" dirty="0"/>
              <a:t> </a:t>
            </a:r>
            <a:r>
              <a:rPr lang="de-DE" dirty="0" err="1"/>
              <a:t>divertor</a:t>
            </a:r>
            <a:endParaRPr lang="de-DE" dirty="0"/>
          </a:p>
          <a:p>
            <a:r>
              <a:rPr lang="de-DE" dirty="0"/>
              <a:t>9.3 Matter Control</a:t>
            </a:r>
          </a:p>
          <a:p>
            <a:r>
              <a:rPr lang="de-DE" dirty="0"/>
              <a:t>9.3.1 </a:t>
            </a:r>
            <a:r>
              <a:rPr lang="de-DE" dirty="0" err="1"/>
              <a:t>Fuelling</a:t>
            </a:r>
            <a:endParaRPr lang="de-DE" dirty="0"/>
          </a:p>
          <a:p>
            <a:r>
              <a:rPr lang="de-DE" dirty="0"/>
              <a:t>9.3.2 </a:t>
            </a:r>
            <a:r>
              <a:rPr lang="de-DE" dirty="0" err="1"/>
              <a:t>Pumping</a:t>
            </a:r>
            <a:r>
              <a:rPr lang="de-DE" dirty="0"/>
              <a:t> </a:t>
            </a:r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CFBD8DC4-D8F4-E392-D01A-68A85FD40440}"/>
              </a:ext>
            </a:extLst>
          </p:cNvPr>
          <p:cNvSpPr txBox="1"/>
          <p:nvPr/>
        </p:nvSpPr>
        <p:spPr>
          <a:xfrm>
            <a:off x="1062893" y="1187939"/>
            <a:ext cx="894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Outline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4F26F076-0E07-32B9-23A1-F4139C7563CE}"/>
              </a:ext>
            </a:extLst>
          </p:cNvPr>
          <p:cNvSpPr txBox="1"/>
          <p:nvPr/>
        </p:nvSpPr>
        <p:spPr>
          <a:xfrm>
            <a:off x="7358185" y="1217302"/>
            <a:ext cx="13514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/>
              <a:t>New </a:t>
            </a:r>
            <a:r>
              <a:rPr lang="de-DE" b="1" dirty="0" err="1"/>
              <a:t>topics</a:t>
            </a:r>
            <a:r>
              <a:rPr lang="de-DE" b="1" dirty="0"/>
              <a:t>?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992760DD-0E9A-C5B8-A857-86FCD1377832}"/>
              </a:ext>
            </a:extLst>
          </p:cNvPr>
          <p:cNvSpPr txBox="1"/>
          <p:nvPr/>
        </p:nvSpPr>
        <p:spPr>
          <a:xfrm>
            <a:off x="7291754" y="1789841"/>
            <a:ext cx="329256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err="1"/>
              <a:t>Diagnostics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DTM and FW?</a:t>
            </a:r>
          </a:p>
          <a:p>
            <a:r>
              <a:rPr lang="de-DE" dirty="0"/>
              <a:t>IR, 2 </a:t>
            </a:r>
            <a:r>
              <a:rPr lang="de-DE" dirty="0" err="1"/>
              <a:t>colour</a:t>
            </a:r>
            <a:r>
              <a:rPr lang="de-DE" dirty="0"/>
              <a:t>?, </a:t>
            </a:r>
          </a:p>
          <a:p>
            <a:r>
              <a:rPr lang="de-DE" dirty="0" err="1"/>
              <a:t>Reflection</a:t>
            </a:r>
            <a:r>
              <a:rPr lang="de-DE" dirty="0"/>
              <a:t> </a:t>
            </a:r>
            <a:r>
              <a:rPr lang="de-DE" dirty="0" err="1"/>
              <a:t>tools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5315284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966C4F52-E2B8-A938-E5C6-8FBE3A682D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784" y="343876"/>
            <a:ext cx="7896225" cy="1981200"/>
          </a:xfrm>
          <a:prstGeom prst="rect">
            <a:avLst/>
          </a:prstGeom>
        </p:spPr>
      </p:pic>
      <p:sp>
        <p:nvSpPr>
          <p:cNvPr id="2" name="Textfeld 1">
            <a:extLst>
              <a:ext uri="{FF2B5EF4-FFF2-40B4-BE49-F238E27FC236}">
                <a16:creationId xmlns:a16="http://schemas.microsoft.com/office/drawing/2014/main" id="{AEC501D8-E9EE-C7CA-A1C3-081F2CB95059}"/>
              </a:ext>
            </a:extLst>
          </p:cNvPr>
          <p:cNvSpPr txBox="1"/>
          <p:nvPr/>
        </p:nvSpPr>
        <p:spPr>
          <a:xfrm>
            <a:off x="767984" y="2542009"/>
            <a:ext cx="10356425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One needs to separate: needs for DTT „operation“ and needs for „material testing“ in the DTM and FWM.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Final set of materials for DTT second divertor as „first set“ is fixed (see WPDIV)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Other materials shall be open for future components.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Is the tool not ANSYS to simulate the thermal cycling loading</a:t>
            </a:r>
          </a:p>
          <a:p>
            <a:endParaRPr lang="en-GB" dirty="0"/>
          </a:p>
          <a:p>
            <a:r>
              <a:rPr lang="en-GB" dirty="0"/>
              <a:t>Proposal split into two parts or remove “final” set of testing.</a:t>
            </a:r>
          </a:p>
        </p:txBody>
      </p:sp>
    </p:spTree>
    <p:extLst>
      <p:ext uri="{BB962C8B-B14F-4D97-AF65-F5344CB8AC3E}">
        <p14:creationId xmlns:p14="http://schemas.microsoft.com/office/powerpoint/2010/main" val="19290734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FEF35A59-311C-5B4F-5E16-468343F4B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3734" y="906587"/>
            <a:ext cx="7915275" cy="838200"/>
          </a:xfrm>
          <a:prstGeom prst="rect">
            <a:avLst/>
          </a:prstGeom>
        </p:spPr>
      </p:pic>
      <p:sp>
        <p:nvSpPr>
          <p:cNvPr id="8" name="Textfeld 7">
            <a:extLst>
              <a:ext uri="{FF2B5EF4-FFF2-40B4-BE49-F238E27FC236}">
                <a16:creationId xmlns:a16="http://schemas.microsoft.com/office/drawing/2014/main" id="{1C28CB47-026F-DF79-F5AB-537F9D2A105C}"/>
              </a:ext>
            </a:extLst>
          </p:cNvPr>
          <p:cNvSpPr txBox="1"/>
          <p:nvPr/>
        </p:nvSpPr>
        <p:spPr>
          <a:xfrm>
            <a:off x="474974" y="1932408"/>
            <a:ext cx="1133182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DTM and FWM need to be designed and boundary conditions given (size, weight, geometry, temperature)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Identify the interfaces for exchange, the pre- and post-characterisation ideas, activation?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Identify „reference“ shapes of PFCs and PFMs used in the exposures (exchange only the material not design)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Simulations of „reference plasmas“ needs to be made to estimate the heat loads and particle fluxes  at the locations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r>
              <a:rPr lang="en-GB" dirty="0"/>
              <a:t>Issues appearing: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Some EUROfusion deselected materials are meanwhile „sold“ to companies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Offer the DTM and FWM in DTT as „user facilities“ for private companies?</a:t>
            </a:r>
          </a:p>
          <a:p>
            <a:endParaRPr lang="en-GB" dirty="0"/>
          </a:p>
          <a:p>
            <a:r>
              <a:rPr lang="en-GB" dirty="0"/>
              <a:t>Issues appearing: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Key person for fuelling and pumping left KIT =&gt; Kyoto engineering =&gt; test system without plasma foreseen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Role of KIT for DTT and KIT for EU-DEMO? New person named, but currently all a bit </a:t>
            </a:r>
            <a:r>
              <a:rPr lang="en-GB" dirty="0" err="1"/>
              <a:t>difuse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Exhaust modelling with DIVGAS not affected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r>
              <a:rPr lang="en-GB" dirty="0"/>
              <a:t>Proposal split into two parts MATERIALS and FUELLING/PUMPING.</a:t>
            </a:r>
          </a:p>
        </p:txBody>
      </p:sp>
    </p:spTree>
    <p:extLst>
      <p:ext uri="{BB962C8B-B14F-4D97-AF65-F5344CB8AC3E}">
        <p14:creationId xmlns:p14="http://schemas.microsoft.com/office/powerpoint/2010/main" val="3786691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F93FC29-6D14-F11C-2F1F-AE067BE02D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3122" t="-55733" r="3122" b="55733"/>
          <a:stretch/>
        </p:blipFill>
        <p:spPr>
          <a:xfrm>
            <a:off x="746491" y="-1908664"/>
            <a:ext cx="8010525" cy="5048250"/>
          </a:xfrm>
          <a:prstGeom prst="rect">
            <a:avLst/>
          </a:prstGeom>
        </p:spPr>
      </p:pic>
      <p:sp>
        <p:nvSpPr>
          <p:cNvPr id="2" name="Rechteck 1">
            <a:extLst>
              <a:ext uri="{FF2B5EF4-FFF2-40B4-BE49-F238E27FC236}">
                <a16:creationId xmlns:a16="http://schemas.microsoft.com/office/drawing/2014/main" id="{E973B369-FCFA-2F34-8D20-AC52DDF1FB4C}"/>
              </a:ext>
            </a:extLst>
          </p:cNvPr>
          <p:cNvSpPr/>
          <p:nvPr/>
        </p:nvSpPr>
        <p:spPr>
          <a:xfrm>
            <a:off x="1039446" y="2047631"/>
            <a:ext cx="8010525" cy="57052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6BCB538B-3DBC-6815-1085-5A04EFC4A875}"/>
              </a:ext>
            </a:extLst>
          </p:cNvPr>
          <p:cNvSpPr txBox="1"/>
          <p:nvPr/>
        </p:nvSpPr>
        <p:spPr>
          <a:xfrm>
            <a:off x="1039446" y="3429000"/>
            <a:ext cx="93580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Simulation of results observed and comparison with reference PFC system?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Need to specify a basic set of materials to qualify regarding power handling?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Do we need to do “pre-damaged” and “repaired” already here? Low power handling sufficient.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What about the FWM system and tests there?</a:t>
            </a:r>
          </a:p>
        </p:txBody>
      </p:sp>
    </p:spTree>
    <p:extLst>
      <p:ext uri="{BB962C8B-B14F-4D97-AF65-F5344CB8AC3E}">
        <p14:creationId xmlns:p14="http://schemas.microsoft.com/office/powerpoint/2010/main" val="3450703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BF93FC29-6D14-F11C-2F1F-AE067BE02DD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44001" b="2743"/>
          <a:stretch/>
        </p:blipFill>
        <p:spPr>
          <a:xfrm>
            <a:off x="1098183" y="812799"/>
            <a:ext cx="8010525" cy="2688493"/>
          </a:xfrm>
          <a:prstGeom prst="rect">
            <a:avLst/>
          </a:prstGeom>
        </p:spPr>
      </p:pic>
      <p:sp>
        <p:nvSpPr>
          <p:cNvPr id="7" name="Textfeld 6">
            <a:extLst>
              <a:ext uri="{FF2B5EF4-FFF2-40B4-BE49-F238E27FC236}">
                <a16:creationId xmlns:a16="http://schemas.microsoft.com/office/drawing/2014/main" id="{4490C0FD-0B66-BAE2-199B-4357E83C9452}"/>
              </a:ext>
            </a:extLst>
          </p:cNvPr>
          <p:cNvSpPr txBox="1"/>
          <p:nvPr/>
        </p:nvSpPr>
        <p:spPr>
          <a:xfrm>
            <a:off x="1098183" y="4366847"/>
            <a:ext cx="841801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All reasonable, but do we want specify really DEMO here? DEMO-like to keep it open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DIVGAS needs plasma counter part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756766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2748E326-7BE3-B3A7-AC44-9C8E549CEB1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6081" y="524607"/>
            <a:ext cx="8039100" cy="3276600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B6478CB1-C012-714C-AF7A-E041F1AF4364}"/>
              </a:ext>
            </a:extLst>
          </p:cNvPr>
          <p:cNvSpPr txBox="1"/>
          <p:nvPr/>
        </p:nvSpPr>
        <p:spPr>
          <a:xfrm>
            <a:off x="1098183" y="4366847"/>
            <a:ext cx="459920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Need to consider 2</a:t>
            </a:r>
            <a:r>
              <a:rPr lang="en-GB" baseline="30000" dirty="0"/>
              <a:t>nd</a:t>
            </a:r>
            <a:r>
              <a:rPr lang="en-GB" dirty="0"/>
              <a:t> divertor and first wall`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GB" dirty="0"/>
              <a:t>Neet to consider pre-damaged materials 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66121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495</Words>
  <Application>Microsoft Office PowerPoint</Application>
  <PresentationFormat>Breitbild</PresentationFormat>
  <Paragraphs>51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Wingdings</vt:lpstr>
      <vt:lpstr>Tema di Office</vt:lpstr>
      <vt:lpstr>EG-6  Fusion technology developments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Microsoft Office User</dc:creator>
  <cp:lastModifiedBy>Sebastijan Brezinsek</cp:lastModifiedBy>
  <cp:revision>88</cp:revision>
  <dcterms:created xsi:type="dcterms:W3CDTF">2020-08-28T09:34:50Z</dcterms:created>
  <dcterms:modified xsi:type="dcterms:W3CDTF">2024-05-07T19:37:41Z</dcterms:modified>
</cp:coreProperties>
</file>