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4" r:id="rId6"/>
    <p:sldId id="261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1"/>
  </p:normalViewPr>
  <p:slideViewPr>
    <p:cSldViewPr snapToGrid="0" snapToObjects="1">
      <p:cViewPr varScale="1">
        <p:scale>
          <a:sx n="59" d="100"/>
          <a:sy n="59" d="100"/>
        </p:scale>
        <p:origin x="143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-256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7BD93-7597-4E86-AFFD-8D56C00EE12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CA7AB-4704-4D1C-A525-A7A1640B090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8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06/05/2024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9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3" y="16994"/>
            <a:ext cx="7123278" cy="72669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GB" noProof="0"/>
              <a:t>Fare clic per modificare lo stile del titolo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4D694D4-973C-344D-B249-9C473EE41B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931" y="16176"/>
            <a:ext cx="855053" cy="80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Connettore 1 8">
            <a:extLst>
              <a:ext uri="{FF2B5EF4-FFF2-40B4-BE49-F238E27FC236}">
                <a16:creationId xmlns:a16="http://schemas.microsoft.com/office/drawing/2014/main" id="{543E5731-961E-E349-A079-EB164F7CD0A1}"/>
              </a:ext>
            </a:extLst>
          </p:cNvPr>
          <p:cNvCxnSpPr/>
          <p:nvPr userDrawn="1"/>
        </p:nvCxnSpPr>
        <p:spPr>
          <a:xfrm>
            <a:off x="628650" y="6569713"/>
            <a:ext cx="8092269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626302" y="650129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A388E2-D9D2-6046-B7B6-9530BFC1EB4D}" type="datetimeFigureOut">
              <a:rPr lang="it-IT" smtClean="0"/>
              <a:pPr/>
              <a:t>06/05/2024</a:t>
            </a:fld>
            <a:endParaRPr lang="it-IT" dirty="0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3040670" y="650129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dirty="0" smtClean="0"/>
              <a:t>DTT-RP 3rd in-</a:t>
            </a:r>
            <a:r>
              <a:rPr lang="it-IT" sz="1200" b="1" dirty="0" err="1" smtClean="0"/>
              <a:t>person</a:t>
            </a:r>
            <a:r>
              <a:rPr lang="it-IT" sz="1200" b="1" dirty="0" smtClean="0"/>
              <a:t> meeting</a:t>
            </a:r>
            <a:endParaRPr lang="it-IT" sz="1200" b="1" dirty="0"/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462636" y="650129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A013763-FF4F-6447-94CE-4F6DA003092A}" type="slidenum">
              <a:rPr lang="it-IT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118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388E2-D9D2-6046-B7B6-9530BFC1EB4D}" type="datetimeFigureOut">
              <a:rPr lang="it-IT" smtClean="0"/>
              <a:t>06/05/2024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13763-FF4F-6447-94CE-4F6DA003092A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21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6AC7EF-D67A-4F4A-B9C5-13853FF16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1185715"/>
            <a:ext cx="8069853" cy="1019671"/>
          </a:xfrm>
        </p:spPr>
        <p:txBody>
          <a:bodyPr anchor="ctr">
            <a:no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Chapter </a:t>
            </a:r>
            <a:r>
              <a:rPr lang="en-GB" sz="3600" dirty="0" smtClean="0">
                <a:solidFill>
                  <a:srgbClr val="0070C0"/>
                </a:solidFill>
              </a:rPr>
              <a:t>3</a:t>
            </a:r>
            <a:r>
              <a:rPr lang="en-GB" sz="3600" dirty="0">
                <a:solidFill>
                  <a:srgbClr val="0070C0"/>
                </a:solidFill>
              </a:rPr>
              <a:t/>
            </a:r>
            <a:br>
              <a:rPr lang="en-GB" sz="3600" dirty="0">
                <a:solidFill>
                  <a:srgbClr val="0070C0"/>
                </a:solidFill>
              </a:rPr>
            </a:br>
            <a:r>
              <a:rPr lang="en-GB" sz="3600" dirty="0">
                <a:solidFill>
                  <a:srgbClr val="0070C0"/>
                </a:solidFill>
              </a:rPr>
              <a:t>DIVERTOR AND SOL PHYSICS, PLASMA-WALL INTERACTIONS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9B14853-A038-DC4B-8B10-866907B42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513" y="229086"/>
            <a:ext cx="855053" cy="80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F6849C9B-755B-B946-8081-8F054A952E81}"/>
              </a:ext>
            </a:extLst>
          </p:cNvPr>
          <p:cNvSpPr txBox="1">
            <a:spLocks/>
          </p:cNvSpPr>
          <p:nvPr/>
        </p:nvSpPr>
        <p:spPr>
          <a:xfrm>
            <a:off x="675639" y="4106559"/>
            <a:ext cx="7772400" cy="480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>
                <a:solidFill>
                  <a:srgbClr val="0070C0"/>
                </a:solidFill>
                <a:latin typeface="Century Gothic" panose="020B0502020202020204" pitchFamily="34" charset="0"/>
              </a:rPr>
              <a:t>DTT-RP 4TH in-</a:t>
            </a:r>
            <a:r>
              <a:rPr lang="it-IT" sz="1800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person</a:t>
            </a:r>
            <a:r>
              <a:rPr lang="it-IT" sz="1800" dirty="0">
                <a:solidFill>
                  <a:srgbClr val="0070C0"/>
                </a:solidFill>
                <a:latin typeface="Century Gothic" panose="020B0502020202020204" pitchFamily="34" charset="0"/>
              </a:rPr>
              <a:t> meeting</a:t>
            </a:r>
          </a:p>
          <a:p>
            <a:r>
              <a:rPr lang="it-IT" sz="1800" dirty="0">
                <a:solidFill>
                  <a:srgbClr val="0070C0"/>
                </a:solidFill>
                <a:latin typeface="Century Gothic" panose="020B0502020202020204" pitchFamily="34" charset="0"/>
              </a:rPr>
              <a:t>Frascati, 6-8 </a:t>
            </a:r>
            <a:r>
              <a:rPr lang="it-IT" sz="1800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May</a:t>
            </a:r>
            <a:r>
              <a:rPr lang="it-IT" sz="1800" dirty="0">
                <a:solidFill>
                  <a:srgbClr val="0070C0"/>
                </a:solidFill>
                <a:latin typeface="Century Gothic" panose="020B0502020202020204" pitchFamily="34" charset="0"/>
              </a:rPr>
              <a:t> 2024 </a:t>
            </a:r>
          </a:p>
        </p:txBody>
      </p:sp>
      <p:sp>
        <p:nvSpPr>
          <p:cNvPr id="11" name="Sottotitolo 2">
            <a:extLst>
              <a:ext uri="{FF2B5EF4-FFF2-40B4-BE49-F238E27FC236}">
                <a16:creationId xmlns:a16="http://schemas.microsoft.com/office/drawing/2014/main" id="{8CE57969-21EB-42E5-A7F2-BC2F7922536D}"/>
              </a:ext>
            </a:extLst>
          </p:cNvPr>
          <p:cNvSpPr txBox="1">
            <a:spLocks/>
          </p:cNvSpPr>
          <p:nvPr/>
        </p:nvSpPr>
        <p:spPr>
          <a:xfrm>
            <a:off x="1485900" y="2865794"/>
            <a:ext cx="6172200" cy="684898"/>
          </a:xfrm>
          <a:prstGeom prst="rect">
            <a:avLst/>
          </a:prstGeom>
        </p:spPr>
        <p:txBody>
          <a:bodyPr>
            <a:normAutofit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 Innocente, E. Tsitrone, M. Wischmeier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C7DD9D9-C510-4F0F-A23A-3A80B68DD843}"/>
              </a:ext>
            </a:extLst>
          </p:cNvPr>
          <p:cNvSpPr txBox="1"/>
          <p:nvPr/>
        </p:nvSpPr>
        <p:spPr>
          <a:xfrm>
            <a:off x="1897160" y="6090185"/>
            <a:ext cx="564712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i="1" dirty="0">
                <a:solidFill>
                  <a:srgbClr val="0070C0"/>
                </a:solidFill>
                <a:latin typeface="+mj-lt"/>
              </a:rPr>
              <a:t>DTT Consortium (DTT </a:t>
            </a:r>
            <a:r>
              <a:rPr lang="it-IT" sz="1100" i="1" dirty="0" err="1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S.C.a</a:t>
            </a:r>
            <a:r>
              <a:rPr lang="it-IT" sz="1100" i="1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r.l.  Via E. Fermi </a:t>
            </a:r>
            <a:r>
              <a:rPr lang="it-IT" sz="1100" b="0" i="1" dirty="0">
                <a:solidFill>
                  <a:srgbClr val="0070C0"/>
                </a:solidFill>
                <a:effectLst/>
                <a:latin typeface="+mj-lt"/>
              </a:rPr>
              <a:t> 45 I-00044 Frascati (Roma) </a:t>
            </a:r>
            <a:r>
              <a:rPr lang="it-IT" sz="1100" b="0" i="1" dirty="0" err="1">
                <a:solidFill>
                  <a:srgbClr val="0070C0"/>
                </a:solidFill>
                <a:effectLst/>
                <a:latin typeface="+mj-lt"/>
              </a:rPr>
              <a:t>Italy</a:t>
            </a:r>
            <a:r>
              <a:rPr lang="it-IT" sz="1100" b="0" i="1">
                <a:solidFill>
                  <a:srgbClr val="0070C0"/>
                </a:solidFill>
                <a:effectLst/>
                <a:latin typeface="+mj-lt"/>
              </a:rPr>
              <a:t>)</a:t>
            </a:r>
            <a:endParaRPr lang="it-IT" sz="1100" i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4856940F-1817-48B9-8CFB-9DF15236847A}"/>
              </a:ext>
            </a:extLst>
          </p:cNvPr>
          <p:cNvCxnSpPr>
            <a:cxnSpLocks/>
          </p:cNvCxnSpPr>
          <p:nvPr/>
        </p:nvCxnSpPr>
        <p:spPr>
          <a:xfrm>
            <a:off x="737419" y="6090185"/>
            <a:ext cx="7836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4" descr="ENEA logo copia">
            <a:extLst>
              <a:ext uri="{FF2B5EF4-FFF2-40B4-BE49-F238E27FC236}">
                <a16:creationId xmlns:a16="http://schemas.microsoft.com/office/drawing/2014/main" id="{60602308-6D94-45CE-A47C-EBE04D0D8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299" y="6319871"/>
            <a:ext cx="881800" cy="31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NR">
            <a:extLst>
              <a:ext uri="{FF2B5EF4-FFF2-40B4-BE49-F238E27FC236}">
                <a16:creationId xmlns:a16="http://schemas.microsoft.com/office/drawing/2014/main" id="{C8110FA3-69D5-4220-9CDA-444669308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634" y="6319871"/>
            <a:ext cx="409756" cy="36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logocreate">
            <a:extLst>
              <a:ext uri="{FF2B5EF4-FFF2-40B4-BE49-F238E27FC236}">
                <a16:creationId xmlns:a16="http://schemas.microsoft.com/office/drawing/2014/main" id="{15F2121E-AAA5-4F5A-8112-598232DB3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64" y="6304886"/>
            <a:ext cx="349470" cy="39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RFX Padova 05 1600x836">
            <a:extLst>
              <a:ext uri="{FF2B5EF4-FFF2-40B4-BE49-F238E27FC236}">
                <a16:creationId xmlns:a16="http://schemas.microsoft.com/office/drawing/2014/main" id="{CA3E075A-A1B7-4301-AB68-B0645C76C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883" y="6312484"/>
            <a:ext cx="628797" cy="32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0" descr="eni ml pms">
            <a:extLst>
              <a:ext uri="{FF2B5EF4-FFF2-40B4-BE49-F238E27FC236}">
                <a16:creationId xmlns:a16="http://schemas.microsoft.com/office/drawing/2014/main" id="{74937179-A1EA-4EE4-B19C-273C6D9A4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729" y="6291566"/>
            <a:ext cx="272141" cy="33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8" descr="L&amp;#39;INFN CAMBIA LOGO">
            <a:extLst>
              <a:ext uri="{FF2B5EF4-FFF2-40B4-BE49-F238E27FC236}">
                <a16:creationId xmlns:a16="http://schemas.microsoft.com/office/drawing/2014/main" id="{820940F9-8F07-4DDC-B249-3C31C836B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883" y="6314222"/>
            <a:ext cx="655285" cy="36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2" descr="POLITO">
            <a:extLst>
              <a:ext uri="{FF2B5EF4-FFF2-40B4-BE49-F238E27FC236}">
                <a16:creationId xmlns:a16="http://schemas.microsoft.com/office/drawing/2014/main" id="{EEC742EE-DB78-4557-A3AE-ED526CDEF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169" y="6292990"/>
            <a:ext cx="347294" cy="34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4" descr="logo unimib">
            <a:extLst>
              <a:ext uri="{FF2B5EF4-FFF2-40B4-BE49-F238E27FC236}">
                <a16:creationId xmlns:a16="http://schemas.microsoft.com/office/drawing/2014/main" id="{7277EF73-FA76-4E2C-B50F-901D0406F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393" y="6272517"/>
            <a:ext cx="340816" cy="36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0" descr="Logo Tor Vergata 1">
            <a:extLst>
              <a:ext uri="{FF2B5EF4-FFF2-40B4-BE49-F238E27FC236}">
                <a16:creationId xmlns:a16="http://schemas.microsoft.com/office/drawing/2014/main" id="{0B9BFDFF-63E1-49E2-9AB8-D96952269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909" y="6291566"/>
            <a:ext cx="382169" cy="38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2" descr="univtuscia">
            <a:extLst>
              <a:ext uri="{FF2B5EF4-FFF2-40B4-BE49-F238E27FC236}">
                <a16:creationId xmlns:a16="http://schemas.microsoft.com/office/drawing/2014/main" id="{B002311F-7B56-45EB-B360-C20018D67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537" y="6324180"/>
            <a:ext cx="748214" cy="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05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 of </a:t>
            </a:r>
            <a:r>
              <a:rPr lang="en-US" dirty="0" smtClean="0"/>
              <a:t>Ch.3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0C36B3-65C4-E344-6D8A-BFF5B8D786A0}"/>
              </a:ext>
            </a:extLst>
          </p:cNvPr>
          <p:cNvSpPr txBox="1"/>
          <p:nvPr/>
        </p:nvSpPr>
        <p:spPr>
          <a:xfrm>
            <a:off x="102762" y="1076229"/>
            <a:ext cx="8345277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Plasma wall interaction as important as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plasma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exhaust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chapter title has been changed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Considering the limit on pages the chapter was focused on what it is useful to do on PEX&amp;PWI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modeling results included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relevance of SN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for comparison and extension of present knowledge with focus on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ELM free scenarios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 divertor configuration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(ADC) focused on XD and SN-NT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from present EF priorities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relevance of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ramp-up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/ramp-down (with the limiter phase) for W devices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Detailed description of all PWI expects to controls and to study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Importance of wall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cleaning/conditioning</a:t>
            </a:r>
          </a:p>
        </p:txBody>
      </p:sp>
    </p:spTree>
    <p:extLst>
      <p:ext uri="{BB962C8B-B14F-4D97-AF65-F5344CB8AC3E}">
        <p14:creationId xmlns:p14="http://schemas.microsoft.com/office/powerpoint/2010/main" val="208931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0C36B3-65C4-E344-6D8A-BFF5B8D786A0}"/>
              </a:ext>
            </a:extLst>
          </p:cNvPr>
          <p:cNvSpPr txBox="1"/>
          <p:nvPr/>
        </p:nvSpPr>
        <p:spPr>
          <a:xfrm>
            <a:off x="108642" y="1095041"/>
            <a:ext cx="8944823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3400" indent="-533400">
              <a:spcAft>
                <a:spcPts val="600"/>
              </a:spcAft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 </a:t>
            </a:r>
            <a:r>
              <a:rPr lang="en-US" sz="1800" dirty="0" smtClean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Introduction</a:t>
            </a:r>
            <a:endParaRPr lang="en-US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3400" indent="-533400">
              <a:spcAft>
                <a:spcPts val="600"/>
              </a:spcAft>
            </a:pPr>
            <a:r>
              <a:rPr lang="en-US" sz="1800" dirty="0" smtClean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     </a:t>
            </a: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DTT plasma facing components and diagnostics relevant for </a:t>
            </a: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divertor </a:t>
            </a: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SOL physics</a:t>
            </a:r>
            <a:endParaRPr lang="en-US" sz="1800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3400" indent="-533400">
              <a:spcAft>
                <a:spcPts val="600"/>
              </a:spcAft>
            </a:pPr>
            <a:r>
              <a:rPr lang="en-US" sz="1800" dirty="0" smtClean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    </a:t>
            </a: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Divertor and edge physics </a:t>
            </a: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studies</a:t>
            </a:r>
          </a:p>
          <a:p>
            <a:pPr marL="1168400" lvl="1" indent="-635000">
              <a:spcAft>
                <a:spcPts val="600"/>
              </a:spcAft>
            </a:pP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3.3.1	Divertor </a:t>
            </a: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</a:t>
            </a: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</a:p>
          <a:p>
            <a:pPr marL="1168400" lvl="1" indent="-635000">
              <a:spcAft>
                <a:spcPts val="600"/>
              </a:spcAft>
            </a:pP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3.3.2	Alternative divertor configurations</a:t>
            </a:r>
            <a:endParaRPr lang="en-US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3400" indent="-533400">
              <a:spcAft>
                <a:spcPts val="60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3.4    </a:t>
            </a: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 SOL physics and first wall </a:t>
            </a: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loads</a:t>
            </a:r>
          </a:p>
          <a:p>
            <a:pPr marL="1168400" lvl="1" indent="-623888">
              <a:spcAft>
                <a:spcPts val="600"/>
              </a:spcAft>
            </a:pP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3.4.1</a:t>
            </a: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Optimizing plasma ramp-up and </a:t>
            </a: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ramp-down</a:t>
            </a:r>
          </a:p>
          <a:p>
            <a:pPr marL="1168400" lvl="1" indent="-623888">
              <a:spcAft>
                <a:spcPts val="600"/>
              </a:spcAft>
            </a:pP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3.4.2	Assessing far SOL transport and first wall </a:t>
            </a: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fluxes</a:t>
            </a:r>
          </a:p>
          <a:p>
            <a:pPr marL="1168400" lvl="1" indent="-623888">
              <a:spcAft>
                <a:spcPts val="600"/>
              </a:spcAft>
            </a:pP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3.4.3	Impact of off-normal events on the first </a:t>
            </a: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wall</a:t>
            </a:r>
          </a:p>
        </p:txBody>
      </p:sp>
    </p:spTree>
    <p:extLst>
      <p:ext uri="{BB962C8B-B14F-4D97-AF65-F5344CB8AC3E}">
        <p14:creationId xmlns:p14="http://schemas.microsoft.com/office/powerpoint/2010/main" val="20625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0C36B3-65C4-E344-6D8A-BFF5B8D786A0}"/>
              </a:ext>
            </a:extLst>
          </p:cNvPr>
          <p:cNvSpPr txBox="1"/>
          <p:nvPr/>
        </p:nvSpPr>
        <p:spPr>
          <a:xfrm>
            <a:off x="108642" y="980741"/>
            <a:ext cx="8944823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3400" lvl="1" indent="-533400">
              <a:spcAft>
                <a:spcPts val="60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3.4    </a:t>
            </a: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Plasma Wall Interactions in a full tungsten </a:t>
            </a: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</a:p>
          <a:p>
            <a:pPr marL="1168400" lvl="2" indent="-635000">
              <a:spcAft>
                <a:spcPts val="600"/>
              </a:spcAft>
            </a:pP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3.5.1	Wall </a:t>
            </a: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conditioning</a:t>
            </a:r>
          </a:p>
          <a:p>
            <a:pPr marL="1168400" lvl="2" indent="-635000">
              <a:spcAft>
                <a:spcPts val="600"/>
              </a:spcAft>
            </a:pP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3.5.2	W erosion and material </a:t>
            </a: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migration</a:t>
            </a:r>
          </a:p>
          <a:p>
            <a:pPr marL="1168400" lvl="2" indent="-635000">
              <a:spcAft>
                <a:spcPts val="600"/>
              </a:spcAft>
            </a:pP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3.5.3	Fuel retention and recovery; dust </a:t>
            </a: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</a:t>
            </a:r>
          </a:p>
          <a:p>
            <a:pPr marL="1168400" lvl="2" indent="-635000">
              <a:spcAft>
                <a:spcPts val="600"/>
              </a:spcAft>
            </a:pP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3.5.4	</a:t>
            </a: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morphology changes under plasma </a:t>
            </a: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loading</a:t>
            </a:r>
          </a:p>
          <a:p>
            <a:pPr marL="1168400" lvl="2" indent="-635000">
              <a:spcAft>
                <a:spcPts val="600"/>
              </a:spcAft>
            </a:pP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3.5.5	Wall monitoring </a:t>
            </a: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</a:p>
          <a:p>
            <a:pPr marL="1168400" lvl="2" indent="-635000">
              <a:spcAft>
                <a:spcPts val="600"/>
              </a:spcAft>
            </a:pP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3.5.6	Future PFC and edge diagnostics enhancements: using DTT divertor </a:t>
            </a: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modules</a:t>
            </a:r>
            <a:endParaRPr lang="en-GB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68400" lvl="1" indent="-623888">
              <a:spcAft>
                <a:spcPts val="60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3.4    </a:t>
            </a: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Plasma Wall Interactions in a full tungsten environment</a:t>
            </a:r>
          </a:p>
          <a:p>
            <a:pPr marL="533400" lvl="1" indent="-533400">
              <a:spcAft>
                <a:spcPts val="600"/>
              </a:spcAft>
            </a:pPr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3.6	Headlines of the research programme for Divertor, SOL and </a:t>
            </a: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PWI</a:t>
            </a:r>
          </a:p>
          <a:p>
            <a:pPr marL="533400" lvl="1" indent="-533400">
              <a:spcAft>
                <a:spcPts val="600"/>
              </a:spcAft>
            </a:pPr>
            <a:r>
              <a:rPr lang="en-GB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3.7	References</a:t>
            </a:r>
          </a:p>
          <a:p>
            <a:pPr marL="533400" lvl="1" indent="-533400">
              <a:spcAft>
                <a:spcPts val="600"/>
              </a:spcAft>
            </a:pPr>
            <a:endParaRPr lang="en-GB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3400" lvl="1" indent="-533400">
              <a:spcAft>
                <a:spcPts val="600"/>
              </a:spcAft>
            </a:pPr>
            <a:r>
              <a:rPr lang="en-GB" b="1" dirty="0">
                <a:ea typeface="Times New Roman" panose="02020603050405020304" pitchFamily="18" charset="0"/>
              </a:rPr>
              <a:t>T</a:t>
            </a:r>
            <a:r>
              <a:rPr lang="x-none" b="1">
                <a:ea typeface="Times New Roman" panose="02020603050405020304" pitchFamily="18" charset="0"/>
              </a:rPr>
              <a:t>otal pages : </a:t>
            </a:r>
            <a:r>
              <a:rPr lang="it-IT" b="1" dirty="0" smtClean="0">
                <a:ea typeface="Times New Roman" panose="02020603050405020304" pitchFamily="18" charset="0"/>
              </a:rPr>
              <a:t>16</a:t>
            </a:r>
            <a:endParaRPr lang="x-none" b="1">
              <a:ea typeface="Times New Roman" panose="02020603050405020304" pitchFamily="18" charset="0"/>
            </a:endParaRPr>
          </a:p>
          <a:p>
            <a:pPr marL="533400" lvl="1" indent="-533400">
              <a:spcAft>
                <a:spcPts val="600"/>
              </a:spcAft>
            </a:pPr>
            <a:endParaRPr lang="en-GB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04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0C36B3-65C4-E344-6D8A-BFF5B8D786A0}"/>
              </a:ext>
            </a:extLst>
          </p:cNvPr>
          <p:cNvSpPr txBox="1"/>
          <p:nvPr/>
        </p:nvSpPr>
        <p:spPr>
          <a:xfrm>
            <a:off x="102762" y="1076229"/>
            <a:ext cx="83452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changes on respect December 2023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310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053788"/>
              </p:ext>
            </p:extLst>
          </p:nvPr>
        </p:nvGraphicFramePr>
        <p:xfrm>
          <a:off x="360000" y="1080000"/>
          <a:ext cx="8445500" cy="4944124"/>
        </p:xfrm>
        <a:graphic>
          <a:graphicData uri="http://schemas.openxmlformats.org/drawingml/2006/table">
            <a:tbl>
              <a:tblPr firstRow="1" bandRow="1"/>
              <a:tblGrid>
                <a:gridCol w="95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3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Headlines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number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Headlines contents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Priority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(+, ++, +++)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ITER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DEMO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0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Construction Phase  2022-2029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C.3.1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Definition of first wall shape and parameters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C.3.2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Definition of markers types and position in FW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++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C.3.3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Definition of optimal diagnostics requirements for PEX/PWI analysis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++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7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0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Phase 1  2029-2034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1.3.1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Developments of plasma start-up and ramp-up scenarios with boronization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1.3.2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Developments of plasma start-up and ramp-up scenarios without boronization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1.3.3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Development  of strike point sweeping method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1.3.4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Development  of SN detached configuration in L-mode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1.3.5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Development  of SN detached configuration in H-mode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1.3.6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Development of XD divertor configuration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1.3.7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Development of NT divertor configuration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1.3.8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Optimization of boronization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1.3.9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Quantification of D retention in clean W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1.3.10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Quantification of the impact of boronization on D retention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580847"/>
              </p:ext>
            </p:extLst>
          </p:nvPr>
        </p:nvGraphicFramePr>
        <p:xfrm>
          <a:off x="360000" y="1080000"/>
          <a:ext cx="8445500" cy="5210350"/>
        </p:xfrm>
        <a:graphic>
          <a:graphicData uri="http://schemas.openxmlformats.org/drawingml/2006/table">
            <a:tbl>
              <a:tblPr firstRow="1" bandRow="1"/>
              <a:tblGrid>
                <a:gridCol w="95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3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Headlines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number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Headlines contents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Priority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(+, ++, +++)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ITER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DEMO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0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Phase 2  2034-2038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2.3.1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Evaluation of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Symbol"/>
                          <a:ea typeface="Times New Roman"/>
                          <a:cs typeface="Arial"/>
                        </a:rPr>
                        <a:t>l</a:t>
                      </a:r>
                      <a:r>
                        <a:rPr lang="en-GB" sz="1400" kern="1200" baseline="-25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at high</a:t>
                      </a:r>
                      <a:r>
                        <a:rPr lang="en-GB" sz="1400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toroidal field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and comparison with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scalings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2.3.2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Evaluation of transport parameters in limiter phase and in the far-SOL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2.3.3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Optimization of detachment by seeding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2.3.4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Development  of methods to control detachment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2.3.5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Development  of ELM control methods by gas-puffing, pellet RMP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2.3.6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Development and control of XPR low-ELMs scenarios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2.3.7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Optimization of XD configuration with seeding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2.3.8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Test new FW and divertor materials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20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Phase 3  2038-…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3.3.1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Optimization of detachment  in SN with different seeding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3.3.2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Optimization of XD configuration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3.3.3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Optimization of NT configuration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3.3.4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Comparison of SN to XD and NT configurations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++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3.3.5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Estimation of wall erosion and  W migration and validation of codes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3.3.6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Evaluation of D retention after erosion/redeposition and W surface modification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+++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3.3.7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Development of methods for D removal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++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638" marR="17638" marT="8819" marB="88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94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extensions of the chapter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0C36B3-65C4-E344-6D8A-BFF5B8D786A0}"/>
              </a:ext>
            </a:extLst>
          </p:cNvPr>
          <p:cNvSpPr txBox="1"/>
          <p:nvPr/>
        </p:nvSpPr>
        <p:spPr>
          <a:xfrm>
            <a:off x="102762" y="1076229"/>
            <a:ext cx="8345277" cy="497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include modeling results on PEX and PWI but where to focus?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 PEX studies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Comparison between SN and ADC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 of XPR scenario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SN-PT in H-mode in different plasma scenario (</a:t>
            </a:r>
            <a:r>
              <a:rPr lang="en-US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baseline="-25000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aseline="-25000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baseline="-25000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L-mode studies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Limiter/ramp-up/ramp-down, L-H transition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3D studies (gas-puffing location, interaction with ICRH antenna, RMP)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from day0 as suggested by DTT management?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 PWI studies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Tungsten erosion/deposition/migration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GDC modeling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Modeling on dust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 with diagnostics</a:t>
            </a:r>
          </a:p>
        </p:txBody>
      </p:sp>
    </p:spTree>
    <p:extLst>
      <p:ext uri="{BB962C8B-B14F-4D97-AF65-F5344CB8AC3E}">
        <p14:creationId xmlns:p14="http://schemas.microsoft.com/office/powerpoint/2010/main" val="180871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points for discussion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0C36B3-65C4-E344-6D8A-BFF5B8D786A0}"/>
              </a:ext>
            </a:extLst>
          </p:cNvPr>
          <p:cNvSpPr txBox="1"/>
          <p:nvPr/>
        </p:nvSpPr>
        <p:spPr>
          <a:xfrm>
            <a:off x="102762" y="899957"/>
            <a:ext cx="8345277" cy="4078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Snowflake configuration: is it an interesting configuration to study? </a:t>
            </a:r>
            <a:r>
              <a:rPr lang="en-US" sz="1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Maybe we could find problems with present divertor/FW/diagnostics</a:t>
            </a:r>
            <a:r>
              <a:rPr lang="en-US" sz="1800" dirty="0" smtClean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1, heating phase C (16 MW ECRH, 4 MW ICRH, 6T, 4 MA): in this phase H-mode is difficult to achieve.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useful is this phase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Should we try to study the phase to asses the minimum </a:t>
            </a:r>
            <a:r>
              <a:rPr lang="en-US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baseline="-25000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reduce L-H threshold?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2, heating phase D (16 MW ECRH, 4 MW ICRH, 5-10 MW NBI, 6T, 5.5 MA): Should we try to study the phase to asses the minimum </a:t>
            </a:r>
            <a:r>
              <a:rPr lang="en-US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baseline="-25000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reduce L-H threshold?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3, heating phase E (32 MW ECRH, 8 MW ICRH, 10 MW NBI, 6T, 5.5 MA). Since now only n/</a:t>
            </a:r>
            <a:r>
              <a:rPr lang="en-US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baseline="-25000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=0.5 what about to </a:t>
            </a:r>
            <a:r>
              <a:rPr lang="en-US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higher/lower density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operation scenario?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3, heating phase E (32 MW ECRH, 8 MW ICRH, 10 MW NBI,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3T, 2.5 MA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What about low toroidal field/current at high heating?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any possibility to consider experiments with tritium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7792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5407</TotalTime>
  <Words>942</Words>
  <Application>Microsoft Office PowerPoint</Application>
  <PresentationFormat>Affichage à l'écran (4:3)</PresentationFormat>
  <Paragraphs>214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Symbol</vt:lpstr>
      <vt:lpstr>Times New Roman</vt:lpstr>
      <vt:lpstr>Wingdings</vt:lpstr>
      <vt:lpstr>Tema di Office</vt:lpstr>
      <vt:lpstr>Chapter 3 DIVERTOR AND SOL PHYSICS, PLASMA-WALL INTERACTIONS</vt:lpstr>
      <vt:lpstr>Rationale of Ch.3</vt:lpstr>
      <vt:lpstr>INDEX</vt:lpstr>
      <vt:lpstr>INDEX</vt:lpstr>
      <vt:lpstr>Changes</vt:lpstr>
      <vt:lpstr>Headlines</vt:lpstr>
      <vt:lpstr>Headlines</vt:lpstr>
      <vt:lpstr>Possible extensions of the chapter</vt:lpstr>
      <vt:lpstr>General points for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GIRUZZI Gerardo 128281</cp:lastModifiedBy>
  <cp:revision>37</cp:revision>
  <dcterms:created xsi:type="dcterms:W3CDTF">2020-08-28T09:34:50Z</dcterms:created>
  <dcterms:modified xsi:type="dcterms:W3CDTF">2024-05-06T16:53:05Z</dcterms:modified>
</cp:coreProperties>
</file>