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4"/>
  </p:notesMasterIdLst>
  <p:handoutMasterIdLst>
    <p:handoutMasterId r:id="rId15"/>
  </p:handoutMasterIdLst>
  <p:sldIdLst>
    <p:sldId id="610" r:id="rId2"/>
    <p:sldId id="617" r:id="rId3"/>
    <p:sldId id="623" r:id="rId4"/>
    <p:sldId id="624" r:id="rId5"/>
    <p:sldId id="625" r:id="rId6"/>
    <p:sldId id="604" r:id="rId7"/>
    <p:sldId id="622" r:id="rId8"/>
    <p:sldId id="621" r:id="rId9"/>
    <p:sldId id="620" r:id="rId10"/>
    <p:sldId id="627" r:id="rId11"/>
    <p:sldId id="628" r:id="rId12"/>
    <p:sldId id="629" r:id="rId1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lit" initials="X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66CCFF"/>
    <a:srgbClr val="003399"/>
    <a:srgbClr val="FF9900"/>
    <a:srgbClr val="DEDEDE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5000" autoAdjust="0"/>
  </p:normalViewPr>
  <p:slideViewPr>
    <p:cSldViewPr showGuides="1">
      <p:cViewPr varScale="1">
        <p:scale>
          <a:sx n="63" d="100"/>
          <a:sy n="63" d="100"/>
        </p:scale>
        <p:origin x="660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84"/>
    </p:cViewPr>
  </p:sorterViewPr>
  <p:notesViewPr>
    <p:cSldViewPr showGuides="1">
      <p:cViewPr varScale="1">
        <p:scale>
          <a:sx n="43" d="100"/>
          <a:sy n="43" d="100"/>
        </p:scale>
        <p:origin x="2776" y="2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03/05/2024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03/05/2024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7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376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40801" y="52388"/>
            <a:ext cx="2724151" cy="61849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8352" y="52388"/>
            <a:ext cx="7969249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25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187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778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83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182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067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350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8319" y="37481"/>
            <a:ext cx="8976784" cy="583716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4698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99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87851"/>
            <a:ext cx="12191997" cy="270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" y="-40615"/>
            <a:ext cx="12191996" cy="7264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28319" y="37481"/>
            <a:ext cx="8976784" cy="5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8436" name="Espace réservé du pied de page 9"/>
          <p:cNvSpPr txBox="1">
            <a:spLocks noGrp="1"/>
          </p:cNvSpPr>
          <p:nvPr userDrawn="1"/>
        </p:nvSpPr>
        <p:spPr bwMode="auto">
          <a:xfrm>
            <a:off x="1675179" y="6536434"/>
            <a:ext cx="890604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FR" sz="100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4</a:t>
            </a:r>
            <a:r>
              <a:rPr lang="fr-FR" sz="1000" baseline="30000" smtClean="0">
                <a:solidFill>
                  <a:srgbClr val="666666"/>
                </a:solidFill>
                <a:latin typeface="Arial" pitchFamily="34" charset="0"/>
              </a:rPr>
              <a:t>th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DTT-RP Team 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meeting </a:t>
            </a:r>
            <a:r>
              <a:rPr lang="fr-FR" sz="1000" baseline="0">
                <a:solidFill>
                  <a:srgbClr val="666666"/>
                </a:solidFill>
                <a:latin typeface="Arial" pitchFamily="34" charset="0"/>
              </a:rPr>
              <a:t>			G. Giruzzi, F. Crisanti, P. Martin            	 	           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6 May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 2024</a:t>
            </a:r>
            <a:endParaRPr lang="fr-FR" sz="1000">
              <a:solidFill>
                <a:srgbClr val="666666"/>
              </a:solidFill>
              <a:latin typeface="Arial" pitchFamily="34" charset="0"/>
            </a:endParaRPr>
          </a:p>
        </p:txBody>
      </p:sp>
      <p:sp>
        <p:nvSpPr>
          <p:cNvPr id="1031" name="Espace réservé du numéro de diapositive 8"/>
          <p:cNvSpPr txBox="1">
            <a:spLocks noGrp="1"/>
          </p:cNvSpPr>
          <p:nvPr userDrawn="1"/>
        </p:nvSpPr>
        <p:spPr bwMode="auto">
          <a:xfrm>
            <a:off x="10699752" y="6525548"/>
            <a:ext cx="149224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>
                <a:solidFill>
                  <a:srgbClr val="666666"/>
                </a:solidFill>
              </a:rPr>
              <a:t>|  PAGE </a:t>
            </a:r>
            <a:fld id="{A0581F6E-2BD0-4EF1-8F06-EDD2A696C12A}" type="slidenum">
              <a:rPr lang="fr-FR" sz="1000" smtClean="0">
                <a:solidFill>
                  <a:srgbClr val="666666"/>
                </a:solidFill>
              </a:rPr>
              <a:pPr eaLnBrk="1" hangingPunct="1">
                <a:defRPr/>
              </a:pPr>
              <a:t>‹N°›</a:t>
            </a:fld>
            <a:endParaRPr lang="fr-FR" sz="1000">
              <a:solidFill>
                <a:srgbClr val="666666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608" y="61252"/>
            <a:ext cx="577567" cy="5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02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5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6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ottotitolo 2">
            <a:extLst>
              <a:ext uri="{FF2B5EF4-FFF2-40B4-BE49-F238E27FC236}">
                <a16:creationId xmlns:a16="http://schemas.microsoft.com/office/drawing/2014/main" id="{8CE57969-21EB-42E5-A7F2-BC2F7922536D}"/>
              </a:ext>
            </a:extLst>
          </p:cNvPr>
          <p:cNvSpPr txBox="1">
            <a:spLocks/>
          </p:cNvSpPr>
          <p:nvPr/>
        </p:nvSpPr>
        <p:spPr>
          <a:xfrm>
            <a:off x="1991544" y="908720"/>
            <a:ext cx="7498983" cy="1872208"/>
          </a:xfrm>
          <a:prstGeom prst="rect">
            <a:avLst/>
          </a:prstGeom>
        </p:spPr>
        <p:txBody>
          <a:bodyPr>
            <a:no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27487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DTT-RP Chapter 1 (+ Foreword)</a:t>
            </a:r>
          </a:p>
          <a:p>
            <a:pPr marL="0" lvl="0" indent="0" algn="ctr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GB" sz="2400" b="1">
                <a:solidFill>
                  <a:srgbClr val="0000FF"/>
                </a:solidFill>
                <a:ea typeface="Times New Roman" panose="02020603050405020304" pitchFamily="18" charset="0"/>
              </a:rPr>
              <a:t>DTT </a:t>
            </a:r>
            <a:r>
              <a:rPr lang="en-GB" sz="2400" b="1" smtClean="0">
                <a:solidFill>
                  <a:srgbClr val="0000FF"/>
                </a:solidFill>
                <a:ea typeface="Times New Roman" panose="02020603050405020304" pitchFamily="18" charset="0"/>
              </a:rPr>
              <a:t>Power Exhaust Strategy</a:t>
            </a:r>
            <a:endParaRPr lang="fr-FR" sz="2400" b="1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kumimoji="0" lang="fr-FR" sz="2400" i="0" u="none" strike="noStrike" kern="1200" cap="none" spc="0" normalizeH="0" noProof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kumimoji="0" lang="fr-FR" sz="240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Crisanti, </a:t>
            </a:r>
            <a:r>
              <a:rPr lang="fr-FR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Giruzzi, P. Martin</a:t>
            </a:r>
            <a:endParaRPr kumimoji="0" lang="fr-FR" sz="240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027487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99656" y="0"/>
            <a:ext cx="5663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>
                <a:solidFill>
                  <a:srgbClr val="FF0000"/>
                </a:solidFill>
              </a:rPr>
              <a:t>4</a:t>
            </a:r>
            <a:r>
              <a:rPr lang="en-GB" sz="3200" b="1" baseline="30000" smtClean="0">
                <a:solidFill>
                  <a:srgbClr val="FF0000"/>
                </a:solidFill>
              </a:rPr>
              <a:t>th</a:t>
            </a: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DTT-RP Team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meeting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5" descr="A picture containing scale model, screenshot, LEGO, indoor&#10;&#10;Description automatically generated">
            <a:extLst>
              <a:ext uri="{FF2B5EF4-FFF2-40B4-BE49-F238E27FC236}">
                <a16:creationId xmlns:a16="http://schemas.microsoft.com/office/drawing/2014/main" id="{948BABC3-A862-8A37-AFDD-42EB76DE12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259" y="2924944"/>
            <a:ext cx="7219552" cy="34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High-level headlines – Phase 1</a:t>
            </a:r>
            <a:endParaRPr lang="en-GB"/>
          </a:p>
        </p:txBody>
      </p:sp>
      <p:grpSp>
        <p:nvGrpSpPr>
          <p:cNvPr id="6" name="Groupe 5"/>
          <p:cNvGrpSpPr/>
          <p:nvPr/>
        </p:nvGrpSpPr>
        <p:grpSpPr>
          <a:xfrm>
            <a:off x="114001" y="981350"/>
            <a:ext cx="11875141" cy="5203889"/>
            <a:chOff x="255235" y="786129"/>
            <a:chExt cx="11875141" cy="520388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t="2875"/>
            <a:stretch/>
          </p:blipFill>
          <p:spPr>
            <a:xfrm>
              <a:off x="260570" y="786129"/>
              <a:ext cx="11869806" cy="2077729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235" y="2863858"/>
              <a:ext cx="11875141" cy="3126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7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High-level headlines – Phase 2</a:t>
            </a:r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778"/>
          <a:stretch/>
        </p:blipFill>
        <p:spPr>
          <a:xfrm>
            <a:off x="119336" y="1196752"/>
            <a:ext cx="11827128" cy="44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High-level headlines – Phase 3</a:t>
            </a:r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063"/>
          <a:stretch/>
        </p:blipFill>
        <p:spPr>
          <a:xfrm>
            <a:off x="191344" y="1124744"/>
            <a:ext cx="117904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20645"/>
            <a:ext cx="7702356" cy="583716"/>
          </a:xfrm>
        </p:spPr>
        <p:txBody>
          <a:bodyPr/>
          <a:lstStyle/>
          <a:p>
            <a:r>
              <a:rPr lang="fr-FR" smtClean="0"/>
              <a:t>Output of the EU Facilities Review concerning DTT /1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3392" y="764704"/>
            <a:ext cx="11161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Contribution of the DTT-RP Team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to presentation of DTT at the Facilities Review (slides)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Panel Report issued Feb. 2024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Excerpts on DTT: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91344" y="1916832"/>
            <a:ext cx="11074935" cy="4113748"/>
            <a:chOff x="205641" y="2060848"/>
            <a:chExt cx="11074935" cy="4113748"/>
          </a:xfrm>
        </p:grpSpPr>
        <p:grpSp>
          <p:nvGrpSpPr>
            <p:cNvPr id="7" name="Groupe 6"/>
            <p:cNvGrpSpPr/>
            <p:nvPr/>
          </p:nvGrpSpPr>
          <p:grpSpPr>
            <a:xfrm>
              <a:off x="551384" y="2060848"/>
              <a:ext cx="10729192" cy="1387034"/>
              <a:chOff x="623392" y="2276872"/>
              <a:chExt cx="10729192" cy="1387034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3392" y="2276872"/>
                <a:ext cx="10596136" cy="1387034"/>
              </a:xfrm>
              <a:prstGeom prst="rect">
                <a:avLst/>
              </a:prstGeom>
            </p:spPr>
          </p:pic>
          <p:sp>
            <p:nvSpPr>
              <p:cNvPr id="4" name="Rectangle à coins arrondis 3"/>
              <p:cNvSpPr/>
              <p:nvPr/>
            </p:nvSpPr>
            <p:spPr bwMode="auto">
              <a:xfrm>
                <a:off x="695400" y="2348880"/>
                <a:ext cx="2304256" cy="288032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Rectangle à coins arrondis 5"/>
              <p:cNvSpPr/>
              <p:nvPr/>
            </p:nvSpPr>
            <p:spPr bwMode="auto">
              <a:xfrm>
                <a:off x="6096000" y="3356992"/>
                <a:ext cx="5256584" cy="306914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7" y="3528554"/>
              <a:ext cx="10021777" cy="1052574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05642" y="2086347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smtClean="0">
                  <a:solidFill>
                    <a:srgbClr val="0000FF"/>
                  </a:solidFill>
                </a:rPr>
                <a:t>p. 3</a:t>
              </a:r>
              <a:endParaRPr lang="en-GB" b="1">
                <a:solidFill>
                  <a:srgbClr val="0000FF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05641" y="3592047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smtClean="0">
                  <a:solidFill>
                    <a:srgbClr val="0000FF"/>
                  </a:solidFill>
                </a:rPr>
                <a:t>p. 5</a:t>
              </a:r>
              <a:endParaRPr lang="en-GB" b="1">
                <a:solidFill>
                  <a:srgbClr val="0000FF"/>
                </a:solidFill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9953" y="4592942"/>
              <a:ext cx="10001598" cy="1065901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205641" y="580526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smtClean="0">
                  <a:solidFill>
                    <a:srgbClr val="0000FF"/>
                  </a:solidFill>
                </a:rPr>
                <a:t>p. 4</a:t>
              </a:r>
              <a:endParaRPr lang="en-GB" b="1">
                <a:solidFill>
                  <a:srgbClr val="0000FF"/>
                </a:solidFill>
              </a:endParaRPr>
            </a:p>
          </p:txBody>
        </p:sp>
      </p:grpSp>
      <p:cxnSp>
        <p:nvCxnSpPr>
          <p:cNvPr id="13" name="Connecteur droit 12"/>
          <p:cNvCxnSpPr/>
          <p:nvPr/>
        </p:nvCxnSpPr>
        <p:spPr bwMode="auto">
          <a:xfrm>
            <a:off x="5159896" y="2272193"/>
            <a:ext cx="129614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13"/>
          <p:cNvCxnSpPr/>
          <p:nvPr/>
        </p:nvCxnSpPr>
        <p:spPr bwMode="auto">
          <a:xfrm>
            <a:off x="1631504" y="2559357"/>
            <a:ext cx="11521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14"/>
          <p:cNvCxnSpPr/>
          <p:nvPr/>
        </p:nvCxnSpPr>
        <p:spPr bwMode="auto">
          <a:xfrm>
            <a:off x="2212912" y="2919397"/>
            <a:ext cx="294698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/>
        </p:nvCxnSpPr>
        <p:spPr bwMode="auto">
          <a:xfrm>
            <a:off x="4727848" y="3279437"/>
            <a:ext cx="129614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e 19"/>
          <p:cNvGrpSpPr/>
          <p:nvPr/>
        </p:nvGrpSpPr>
        <p:grpSpPr>
          <a:xfrm>
            <a:off x="1127448" y="5662989"/>
            <a:ext cx="10513168" cy="646995"/>
            <a:chOff x="1127448" y="5662989"/>
            <a:chExt cx="10513168" cy="646995"/>
          </a:xfrm>
        </p:grpSpPr>
        <p:cxnSp>
          <p:nvCxnSpPr>
            <p:cNvPr id="26" name="Connecteur droit 25"/>
            <p:cNvCxnSpPr/>
            <p:nvPr/>
          </p:nvCxnSpPr>
          <p:spPr bwMode="auto">
            <a:xfrm>
              <a:off x="1165656" y="6309320"/>
              <a:ext cx="9106808" cy="6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Rectangle 22"/>
            <p:cNvSpPr/>
            <p:nvPr/>
          </p:nvSpPr>
          <p:spPr>
            <a:xfrm>
              <a:off x="1127448" y="5662989"/>
              <a:ext cx="105131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/>
                <a:t>Indispensable: </a:t>
              </a:r>
              <a:r>
                <a:rPr lang="en-GB"/>
                <a:t>the scope of </a:t>
              </a:r>
              <a:r>
                <a:rPr lang="en-GB" smtClean="0"/>
                <a:t>activities </a:t>
              </a:r>
              <a:r>
                <a:rPr lang="en-GB"/>
                <a:t>within the foreseen R&amp;D programme is </a:t>
              </a:r>
              <a:r>
                <a:rPr lang="en-GB" smtClean="0"/>
                <a:t>sufficiently substantial </a:t>
              </a:r>
              <a:r>
                <a:rPr lang="en-GB"/>
                <a:t>that the programme goals cannot be realized on the required </a:t>
              </a:r>
              <a:r>
                <a:rPr lang="en-GB" smtClean="0"/>
                <a:t>timescale without </a:t>
              </a:r>
              <a:r>
                <a:rPr lang="en-GB"/>
                <a:t>this facility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20645"/>
            <a:ext cx="7702356" cy="583716"/>
          </a:xfrm>
        </p:spPr>
        <p:txBody>
          <a:bodyPr/>
          <a:lstStyle/>
          <a:p>
            <a:r>
              <a:rPr lang="fr-FR" smtClean="0"/>
              <a:t>Output of the EU Facilities Review concerning DTT /2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3352" y="8367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0000FF"/>
                </a:solidFill>
              </a:rPr>
              <a:t>p. 16</a:t>
            </a:r>
            <a:endParaRPr lang="en-GB" b="1">
              <a:solidFill>
                <a:srgbClr val="0000FF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764704"/>
            <a:ext cx="9485557" cy="581772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 bwMode="auto">
          <a:xfrm>
            <a:off x="3503712" y="5805264"/>
            <a:ext cx="69127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20645"/>
            <a:ext cx="7702356" cy="583716"/>
          </a:xfrm>
        </p:spPr>
        <p:txBody>
          <a:bodyPr/>
          <a:lstStyle/>
          <a:p>
            <a:r>
              <a:rPr lang="fr-FR" smtClean="0"/>
              <a:t>Output of the EU Facilities Review concerning DTT /3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397101" y="980728"/>
            <a:ext cx="10784043" cy="5544616"/>
            <a:chOff x="397101" y="-2154623"/>
            <a:chExt cx="10784043" cy="5544616"/>
          </a:xfrm>
        </p:grpSpPr>
        <p:sp>
          <p:nvSpPr>
            <p:cNvPr id="9" name="ZoneTexte 8"/>
            <p:cNvSpPr txBox="1"/>
            <p:nvPr/>
          </p:nvSpPr>
          <p:spPr>
            <a:xfrm>
              <a:off x="397101" y="-215462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smtClean="0">
                  <a:solidFill>
                    <a:srgbClr val="0000FF"/>
                  </a:solidFill>
                </a:rPr>
                <a:t>p. 17</a:t>
              </a:r>
              <a:endParaRPr lang="en-GB" b="1">
                <a:solidFill>
                  <a:srgbClr val="0000FF"/>
                </a:solidFill>
              </a:endParaRP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7488" y="760212"/>
              <a:ext cx="3455200" cy="445832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456" y="1241330"/>
              <a:ext cx="9981688" cy="214866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397101" y="79846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smtClean="0">
                  <a:solidFill>
                    <a:srgbClr val="0000FF"/>
                  </a:solidFill>
                </a:rPr>
                <a:t>p. 23</a:t>
              </a:r>
              <a:endParaRPr lang="en-GB" b="1">
                <a:solidFill>
                  <a:srgbClr val="0000FF"/>
                </a:solidFill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510" y="908691"/>
            <a:ext cx="10074570" cy="2644033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 bwMode="auto">
          <a:xfrm>
            <a:off x="1741720" y="5733256"/>
            <a:ext cx="20500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11"/>
          <p:cNvCxnSpPr/>
          <p:nvPr/>
        </p:nvCxnSpPr>
        <p:spPr bwMode="auto">
          <a:xfrm>
            <a:off x="2855640" y="4313402"/>
            <a:ext cx="20500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20645"/>
            <a:ext cx="7702356" cy="583716"/>
          </a:xfrm>
        </p:spPr>
        <p:txBody>
          <a:bodyPr/>
          <a:lstStyle/>
          <a:p>
            <a:r>
              <a:rPr lang="fr-FR" smtClean="0"/>
              <a:t>Output of the EU Facilities Review concerning DTT /4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7368" y="9807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0000FF"/>
                </a:solidFill>
              </a:rPr>
              <a:t>p. 56</a:t>
            </a:r>
            <a:endParaRPr lang="en-GB" b="1">
              <a:solidFill>
                <a:srgbClr val="0000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9" y="764705"/>
            <a:ext cx="9865096" cy="58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2116" y="59762"/>
            <a:ext cx="6732588" cy="583716"/>
          </a:xfrm>
        </p:spPr>
        <p:txBody>
          <a:bodyPr/>
          <a:lstStyle/>
          <a:p>
            <a:r>
              <a:rPr lang="fr-FR" smtClean="0"/>
              <a:t>Foreword: excerpts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933056"/>
            <a:ext cx="10679016" cy="2038635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623392" y="908720"/>
            <a:ext cx="10695708" cy="2520280"/>
            <a:chOff x="623392" y="908720"/>
            <a:chExt cx="10695708" cy="252028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392" y="908720"/>
              <a:ext cx="10695708" cy="252028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5087888" y="3140968"/>
              <a:ext cx="6192688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7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2116" y="59762"/>
            <a:ext cx="6732588" cy="583716"/>
          </a:xfrm>
        </p:spPr>
        <p:txBody>
          <a:bodyPr/>
          <a:lstStyle/>
          <a:p>
            <a:r>
              <a:rPr lang="fr-FR" smtClean="0"/>
              <a:t>Chapter 1 : rationale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3392" y="980728"/>
            <a:ext cx="111612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Starting point: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the problem of plasma exhaust for fusion reactors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pointing out that it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is not just an issue of PFC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and materials, but also of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core-edge integration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concepts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used for DTT design, based on dimensionless scalings and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ITER similarity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Short description of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DTT features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main parameters and magnetic configurations, compared with ITER and EU-DEMO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What is possible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to do with DTT (before, in parallel with and in support of ITER)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Among the possible objectives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, which ones are considered as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the main ones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and in what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 order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How the objectives are pursued in a logical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, taking into account the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sub-systems evolution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 (heating, PFC, diagnostics,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Description of DTT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programme phases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connection with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ITER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with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DEMO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design</a:t>
            </a:r>
            <a:endParaRPr lang="fr-F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High-level headlines of the DTT Research Programme </a:t>
            </a:r>
            <a:endParaRPr 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2116" y="59762"/>
            <a:ext cx="6732588" cy="583716"/>
          </a:xfrm>
        </p:spPr>
        <p:txBody>
          <a:bodyPr/>
          <a:lstStyle/>
          <a:p>
            <a:r>
              <a:rPr lang="fr-FR" smtClean="0"/>
              <a:t>Chapter 1 : changes and improvements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63352" y="1052736"/>
            <a:ext cx="60486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Several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specific changes suggested by EG-1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Updated spider plot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Sentence added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Sec. 1.1: </a:t>
            </a:r>
            <a:r>
              <a:rPr lang="fr-FR" sz="2000" i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"</a:t>
            </a:r>
            <a:r>
              <a:rPr lang="en-GB" i="1"/>
              <a:t>This has provided a strong motivation for the Divertor Tokamak Test project (DTT), confirmed by a subsequent evaluation of the European fusion facilities by an international panel, which has classified the DTT device as "indispensable" for the EU fusion programme</a:t>
            </a:r>
            <a:r>
              <a:rPr lang="en-GB" i="1" smtClean="0"/>
              <a:t>."</a:t>
            </a:r>
            <a:endParaRPr lang="fr-FR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High-level headlines of the DTT Research Programme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summarizing the ensemble of the specific headlines given in the Chapters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836712"/>
            <a:ext cx="523140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High-level headlines – construction phase</a:t>
            </a:r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980728"/>
            <a:ext cx="11880476" cy="47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8417</TotalTime>
  <Words>400</Words>
  <Application>Microsoft Office PowerPoint</Application>
  <PresentationFormat>Grand écran</PresentationFormat>
  <Paragraphs>40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1_Masque principal</vt:lpstr>
      <vt:lpstr>Présentation PowerPoint</vt:lpstr>
      <vt:lpstr>Output of the EU Facilities Review concerning DTT /1</vt:lpstr>
      <vt:lpstr>Output of the EU Facilities Review concerning DTT /2</vt:lpstr>
      <vt:lpstr>Output of the EU Facilities Review concerning DTT /3</vt:lpstr>
      <vt:lpstr>Output of the EU Facilities Review concerning DTT /4</vt:lpstr>
      <vt:lpstr>Foreword: excerpts</vt:lpstr>
      <vt:lpstr>Chapter 1 : rationale</vt:lpstr>
      <vt:lpstr>Chapter 1 : changes and improvements</vt:lpstr>
      <vt:lpstr>High-level headlines – construction phase</vt:lpstr>
      <vt:lpstr>High-level headlines – Phase 1</vt:lpstr>
      <vt:lpstr>High-level headlines – Phase 2</vt:lpstr>
      <vt:lpstr>High-level headlines – Phase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GIRUZZI Gerardo 128281</cp:lastModifiedBy>
  <cp:revision>624</cp:revision>
  <cp:lastPrinted>2023-05-23T08:49:07Z</cp:lastPrinted>
  <dcterms:created xsi:type="dcterms:W3CDTF">2014-10-17T14:45:18Z</dcterms:created>
  <dcterms:modified xsi:type="dcterms:W3CDTF">2024-05-03T06:38:17Z</dcterms:modified>
</cp:coreProperties>
</file>