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443" r:id="rId3"/>
    <p:sldId id="518" r:id="rId4"/>
    <p:sldId id="459" r:id="rId5"/>
    <p:sldId id="2141" r:id="rId6"/>
    <p:sldId id="2122" r:id="rId7"/>
    <p:sldId id="2115" r:id="rId8"/>
    <p:sldId id="2144" r:id="rId9"/>
    <p:sldId id="490" r:id="rId10"/>
    <p:sldId id="491" r:id="rId11"/>
    <p:sldId id="492" r:id="rId12"/>
    <p:sldId id="493" r:id="rId13"/>
    <p:sldId id="2128" r:id="rId14"/>
    <p:sldId id="495" r:id="rId15"/>
    <p:sldId id="2107" r:id="rId16"/>
  </p:sldIdLst>
  <p:sldSz cx="9144000" cy="6858000" type="screen4x3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9" autoAdjust="0"/>
    <p:restoredTop sz="94621"/>
  </p:normalViewPr>
  <p:slideViewPr>
    <p:cSldViewPr snapToGrid="0" snapToObjects="1">
      <p:cViewPr varScale="1">
        <p:scale>
          <a:sx n="63" d="100"/>
          <a:sy n="63" d="100"/>
        </p:scale>
        <p:origin x="140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8FDCC46-738C-437F-892B-F170419F434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E415749-2305-4F11-8735-687443525D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308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82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7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15749-2305-4F11-8735-687443525D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4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03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06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02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99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56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17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0CAE2-44D2-47E9-A6C5-7483BEC5474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92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6D0AF-3275-0447-80ED-F6E3774D3319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9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A1B05-0FAA-4841-ADC5-B4B7814EC811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00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CB4A-B181-724D-9F27-0F9B51459E30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333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65129"/>
            <a:ext cx="7772082" cy="72669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4B376D4-3D04-4963-95E5-3D5171D200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3533" y="278176"/>
            <a:ext cx="713907" cy="9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BC5758D-EBC4-D3F3-A0B1-F281D9CC7558}"/>
              </a:ext>
            </a:extLst>
          </p:cNvPr>
          <p:cNvCxnSpPr>
            <a:cxnSpLocks/>
          </p:cNvCxnSpPr>
          <p:nvPr userDrawn="1"/>
        </p:nvCxnSpPr>
        <p:spPr>
          <a:xfrm>
            <a:off x="263061" y="6387255"/>
            <a:ext cx="8640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7BC5758D-EBC4-D3F3-A0B1-F281D9CC7558}"/>
              </a:ext>
            </a:extLst>
          </p:cNvPr>
          <p:cNvCxnSpPr>
            <a:cxnSpLocks/>
          </p:cNvCxnSpPr>
          <p:nvPr userDrawn="1"/>
        </p:nvCxnSpPr>
        <p:spPr>
          <a:xfrm>
            <a:off x="263061" y="6387255"/>
            <a:ext cx="8640000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6356352"/>
            <a:ext cx="20574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FBDEB899-6A44-B64B-9633-F78974E3464F}" type="datetime1">
              <a:rPr lang="it-IT" smtClean="0"/>
              <a:t>07/05/2024</a:t>
            </a:fld>
            <a:endParaRPr lang="it-IT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6356352"/>
            <a:ext cx="20574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BA013763-FF4F-6447-94CE-4F6DA003092A}" type="slidenum">
              <a:rPr lang="it-IT" smtClean="0"/>
              <a:pPr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585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2"/>
            <a:ext cx="9144000" cy="525537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32940"/>
            <a:ext cx="8229600" cy="53348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69332"/>
          </a:xfrm>
        </p:spPr>
        <p:txBody>
          <a:bodyPr>
            <a:sp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abella 4"/>
          <p:cNvSpPr>
            <a:spLocks noGrp="1"/>
          </p:cNvSpPr>
          <p:nvPr>
            <p:ph type="tbl" sz="quarter" idx="13" hasCustomPrompt="1"/>
          </p:nvPr>
        </p:nvSpPr>
        <p:spPr>
          <a:xfrm>
            <a:off x="457200" y="2495552"/>
            <a:ext cx="8185150" cy="3255433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it-IT" dirty="0"/>
              <a:t>Cliccare sull’icona per inserire la tabella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15176" y="6356352"/>
            <a:ext cx="1571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274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norm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B41C38-34A6-684F-AB6A-5BC6B5F5107F}"/>
              </a:ext>
            </a:extLst>
          </p:cNvPr>
          <p:cNvCxnSpPr/>
          <p:nvPr userDrawn="1"/>
        </p:nvCxnSpPr>
        <p:spPr>
          <a:xfrm>
            <a:off x="153723" y="6505145"/>
            <a:ext cx="8752736" cy="0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60AC60DE-0631-BC1D-10F4-DD17440F3F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09601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9F6E61C-7479-EFC8-7B4F-0866856A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830" y="6446969"/>
            <a:ext cx="2806108" cy="365125"/>
          </a:xfrm>
        </p:spPr>
        <p:txBody>
          <a:bodyPr/>
          <a:lstStyle>
            <a:lvl1pPr algn="l">
              <a:defRPr/>
            </a:lvl1pPr>
          </a:lstStyle>
          <a:p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D21F657-3479-4E2E-E20D-3CC97022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4531" y="6446969"/>
            <a:ext cx="322820" cy="365125"/>
          </a:xfrm>
        </p:spPr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39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72" y="41147"/>
            <a:ext cx="7123278" cy="72669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GB" noProof="0"/>
              <a:t>Fare clic per modificare lo stile del titolo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646313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pple Symbols" panose="02000000000000000000" pitchFamily="2" charset="-79"/>
              <a:buNone/>
              <a:defRPr sz="2800">
                <a:latin typeface="Century Gothic" panose="020B0502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Apple Symbols" panose="02000000000000000000" pitchFamily="2" charset="-79"/>
              <a:buChar char="⎼"/>
              <a:defRPr sz="2400">
                <a:latin typeface="Century Gothic" panose="020B0502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>
                <a:latin typeface="Century Gothic" panose="020B0502020202020204" pitchFamily="34" charset="0"/>
              </a:defRPr>
            </a:lvl3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  <a:p>
            <a:pPr lvl="1"/>
            <a:r>
              <a:rPr lang="en-GB" noProof="0" dirty="0"/>
              <a:t>Bullet List</a:t>
            </a:r>
          </a:p>
          <a:p>
            <a:pPr lvl="1"/>
            <a:r>
              <a:rPr lang="en-GB" noProof="0" dirty="0"/>
              <a:t>Bullet List</a:t>
            </a:r>
          </a:p>
          <a:p>
            <a:pPr lvl="2"/>
            <a:r>
              <a:rPr lang="en-GB" noProof="0" dirty="0"/>
              <a:t>Nested bullet</a:t>
            </a:r>
          </a:p>
          <a:p>
            <a:pPr lvl="2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3443D0DB-44A2-A449-9643-77BCA76C6FBF}" type="datetime1">
              <a:rPr lang="it-IT" smtClean="0"/>
              <a:t>07/05/2024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BA013763-FF4F-6447-94CE-4F6DA003092A}" type="slidenum">
              <a:rPr lang="it-IT" smtClean="0"/>
              <a:pPr/>
              <a:t>‹N°›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D694D4-973C-344D-B249-9C473EE41B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897" y="0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0CFAF3C-0E39-4328-A43B-8C64CA3F5BC9}"/>
              </a:ext>
            </a:extLst>
          </p:cNvPr>
          <p:cNvCxnSpPr>
            <a:cxnSpLocks/>
          </p:cNvCxnSpPr>
          <p:nvPr userDrawn="1"/>
        </p:nvCxnSpPr>
        <p:spPr>
          <a:xfrm>
            <a:off x="737419" y="6311744"/>
            <a:ext cx="7836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>
            <a:extLst>
              <a:ext uri="{FF2B5EF4-FFF2-40B4-BE49-F238E27FC236}">
                <a16:creationId xmlns:a16="http://schemas.microsoft.com/office/drawing/2014/main" id="{F6C4CB5E-169A-48F2-BB87-1E338914F963}"/>
              </a:ext>
            </a:extLst>
          </p:cNvPr>
          <p:cNvSpPr txBox="1">
            <a:spLocks/>
          </p:cNvSpPr>
          <p:nvPr userDrawn="1"/>
        </p:nvSpPr>
        <p:spPr>
          <a:xfrm>
            <a:off x="169640" y="6352767"/>
            <a:ext cx="1658367" cy="584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1600" dirty="0">
                <a:solidFill>
                  <a:srgbClr val="0070C0"/>
                </a:solidFill>
              </a:rPr>
              <a:t>DTT project status</a:t>
            </a:r>
          </a:p>
        </p:txBody>
      </p:sp>
    </p:spTree>
    <p:extLst>
      <p:ext uri="{BB962C8B-B14F-4D97-AF65-F5344CB8AC3E}">
        <p14:creationId xmlns:p14="http://schemas.microsoft.com/office/powerpoint/2010/main" val="221118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D1B2-BB63-6942-B56C-329A4956838B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59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CA0E-725E-BC4D-A332-5AB8B3109220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3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F9DA-8E77-8440-AB03-5D8DE505B7C5}" type="datetime1">
              <a:rPr lang="it-IT" smtClean="0"/>
              <a:t>07/05/2024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66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8C4A-7120-BF42-8F5B-153DE19AACCB}" type="datetime1">
              <a:rPr lang="it-IT" smtClean="0"/>
              <a:t>07/05/2024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7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5CF05-F962-F945-89CD-1AD708C5A69F}" type="datetime1">
              <a:rPr lang="it-IT" smtClean="0"/>
              <a:t>07/05/2024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84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7852-F5C0-3A42-ACC4-D446EC56DD69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1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F388-6862-0641-A5D8-B4C750A962A3}" type="datetime1">
              <a:rPr lang="it-IT" smtClean="0"/>
              <a:t>07/05/2024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01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F7732-BFC5-EA44-BBE1-3B3D04203EA8}" type="datetime1">
              <a:rPr lang="it-IT" smtClean="0"/>
              <a:t>07/05/2024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3763-FF4F-6447-94CE-4F6DA003092A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21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AC7EF-D67A-4F4A-B9C5-13853FF16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417" y="825926"/>
            <a:ext cx="8205236" cy="1933773"/>
          </a:xfrm>
        </p:spPr>
        <p:txBody>
          <a:bodyPr anchor="ctr">
            <a:noAutofit/>
          </a:bodyPr>
          <a:lstStyle/>
          <a:p>
            <a:r>
              <a:rPr lang="en-US" sz="4800">
                <a:solidFill>
                  <a:srgbClr val="0070C0"/>
                </a:solidFill>
              </a:rPr>
              <a:t>Progress on </a:t>
            </a:r>
            <a:r>
              <a:rPr lang="en-US" sz="4800" dirty="0">
                <a:solidFill>
                  <a:srgbClr val="0070C0"/>
                </a:solidFill>
              </a:rPr>
              <a:t>DTT machine construction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B14853-A038-DC4B-8B10-866907B4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13" y="229086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F6849C9B-755B-B946-8081-8F054A952E81}"/>
              </a:ext>
            </a:extLst>
          </p:cNvPr>
          <p:cNvSpPr txBox="1">
            <a:spLocks/>
          </p:cNvSpPr>
          <p:nvPr/>
        </p:nvSpPr>
        <p:spPr>
          <a:xfrm>
            <a:off x="620670" y="4156412"/>
            <a:ext cx="7772400" cy="1425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Research Plan final meeting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CE57969-21EB-42E5-A7F2-BC2F7922536D}"/>
              </a:ext>
            </a:extLst>
          </p:cNvPr>
          <p:cNvSpPr txBox="1">
            <a:spLocks/>
          </p:cNvSpPr>
          <p:nvPr/>
        </p:nvSpPr>
        <p:spPr>
          <a:xfrm>
            <a:off x="685799" y="2947615"/>
            <a:ext cx="7931093" cy="1020881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C7DD9D9-C510-4F0F-A23A-3A80B68DD843}"/>
              </a:ext>
            </a:extLst>
          </p:cNvPr>
          <p:cNvSpPr txBox="1"/>
          <p:nvPr/>
        </p:nvSpPr>
        <p:spPr>
          <a:xfrm>
            <a:off x="1897160" y="6081068"/>
            <a:ext cx="56471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i="1" dirty="0">
                <a:solidFill>
                  <a:srgbClr val="0070C0"/>
                </a:solidFill>
                <a:latin typeface="+mj-lt"/>
              </a:rPr>
              <a:t>DTT Consortium (DTT </a:t>
            </a:r>
            <a:r>
              <a:rPr lang="it-IT" sz="1100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S.C.a</a:t>
            </a:r>
            <a:r>
              <a:rPr lang="it-IT" sz="1100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r.l.  Via E. Fermi </a:t>
            </a:r>
            <a:r>
              <a:rPr lang="it-IT" sz="1100" b="0" i="1" dirty="0">
                <a:solidFill>
                  <a:srgbClr val="0070C0"/>
                </a:solidFill>
                <a:effectLst/>
                <a:latin typeface="+mj-lt"/>
              </a:rPr>
              <a:t> 45 I-00044 Frascati (Roma) </a:t>
            </a:r>
            <a:r>
              <a:rPr lang="it-IT" sz="1100" b="0" i="1" dirty="0" err="1">
                <a:solidFill>
                  <a:srgbClr val="0070C0"/>
                </a:solidFill>
                <a:effectLst/>
                <a:latin typeface="+mj-lt"/>
              </a:rPr>
              <a:t>Italy</a:t>
            </a:r>
            <a:r>
              <a:rPr lang="it-IT" sz="1100" b="0" i="1" dirty="0">
                <a:solidFill>
                  <a:srgbClr val="0070C0"/>
                </a:solidFill>
                <a:effectLst/>
                <a:latin typeface="+mj-lt"/>
              </a:rPr>
              <a:t>)</a:t>
            </a:r>
            <a:endParaRPr lang="it-IT" sz="1100" i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856940F-1817-48B9-8CFB-9DF15236847A}"/>
              </a:ext>
            </a:extLst>
          </p:cNvPr>
          <p:cNvCxnSpPr>
            <a:cxnSpLocks/>
          </p:cNvCxnSpPr>
          <p:nvPr/>
        </p:nvCxnSpPr>
        <p:spPr>
          <a:xfrm>
            <a:off x="737419" y="6090185"/>
            <a:ext cx="7836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12810-71FF-5F8A-D26F-28E2CCAE03E5}"/>
              </a:ext>
            </a:extLst>
          </p:cNvPr>
          <p:cNvGrpSpPr/>
          <p:nvPr/>
        </p:nvGrpSpPr>
        <p:grpSpPr>
          <a:xfrm>
            <a:off x="322487" y="6315524"/>
            <a:ext cx="8499026" cy="535779"/>
            <a:chOff x="1526143" y="6379227"/>
            <a:chExt cx="7139760" cy="420660"/>
          </a:xfrm>
        </p:grpSpPr>
        <p:pic>
          <p:nvPicPr>
            <p:cNvPr id="7" name="Immagine 4">
              <a:extLst>
                <a:ext uri="{FF2B5EF4-FFF2-40B4-BE49-F238E27FC236}">
                  <a16:creationId xmlns:a16="http://schemas.microsoft.com/office/drawing/2014/main" id="{A4DFE17A-4995-8F68-BE3E-0258311E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143" y="6379227"/>
              <a:ext cx="6389162" cy="420660"/>
            </a:xfrm>
            <a:prstGeom prst="rect">
              <a:avLst/>
            </a:prstGeom>
          </p:spPr>
        </p:pic>
        <p:pic>
          <p:nvPicPr>
            <p:cNvPr id="8" name="Picture 4" descr="Cetma">
              <a:extLst>
                <a:ext uri="{FF2B5EF4-FFF2-40B4-BE49-F238E27FC236}">
                  <a16:creationId xmlns:a16="http://schemas.microsoft.com/office/drawing/2014/main" id="{ACAB6054-B242-E501-4FEE-7E8083A52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450" y="6536732"/>
              <a:ext cx="746453" cy="119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C06C10-8975-EF45-6ABE-BE241213818E}"/>
              </a:ext>
            </a:extLst>
          </p:cNvPr>
          <p:cNvSpPr txBox="1"/>
          <p:nvPr/>
        </p:nvSpPr>
        <p:spPr>
          <a:xfrm>
            <a:off x="4340888" y="3336053"/>
            <a:ext cx="110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DTT Team</a:t>
            </a:r>
          </a:p>
        </p:txBody>
      </p:sp>
    </p:spTree>
    <p:extLst>
      <p:ext uri="{BB962C8B-B14F-4D97-AF65-F5344CB8AC3E}">
        <p14:creationId xmlns:p14="http://schemas.microsoft.com/office/powerpoint/2010/main" val="324305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596" y="136524"/>
            <a:ext cx="7575103" cy="726695"/>
          </a:xfrm>
        </p:spPr>
        <p:txBody>
          <a:bodyPr>
            <a:normAutofit/>
          </a:bodyPr>
          <a:lstStyle/>
          <a:p>
            <a:r>
              <a:rPr lang="en-GB" dirty="0"/>
              <a:t>Assembly procedure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4F256-ABBF-C56F-6D1D-5D43140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C1FF12A-DF97-4372-BFC0-55055B44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" y="2231789"/>
            <a:ext cx="3497407" cy="43071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04596E0-A47D-4D15-AA55-1469354A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09" y="863219"/>
            <a:ext cx="5858001" cy="430712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A10692F-8DA4-4E69-A8BA-2A670E7ACC47}"/>
              </a:ext>
            </a:extLst>
          </p:cNvPr>
          <p:cNvSpPr/>
          <p:nvPr/>
        </p:nvSpPr>
        <p:spPr>
          <a:xfrm>
            <a:off x="2439357" y="3514053"/>
            <a:ext cx="737952" cy="245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F87  preassembly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0C7D7D77-F6C5-4A04-9091-1C8DEA1E263B}"/>
              </a:ext>
            </a:extLst>
          </p:cNvPr>
          <p:cNvCxnSpPr/>
          <p:nvPr/>
        </p:nvCxnSpPr>
        <p:spPr>
          <a:xfrm flipV="1">
            <a:off x="2439357" y="671755"/>
            <a:ext cx="737952" cy="2842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8E226866-68C3-40F5-8120-B350AF1AF8E0}"/>
              </a:ext>
            </a:extLst>
          </p:cNvPr>
          <p:cNvCxnSpPr/>
          <p:nvPr/>
        </p:nvCxnSpPr>
        <p:spPr>
          <a:xfrm>
            <a:off x="2439357" y="3759200"/>
            <a:ext cx="764704" cy="122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D0D8BCC-E300-4ADC-A102-440470FF4212}"/>
              </a:ext>
            </a:extLst>
          </p:cNvPr>
          <p:cNvSpPr txBox="1"/>
          <p:nvPr/>
        </p:nvSpPr>
        <p:spPr>
          <a:xfrm>
            <a:off x="3823856" y="5218545"/>
            <a:ext cx="495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I. </a:t>
            </a:r>
            <a:r>
              <a:rPr lang="en-US" dirty="0" err="1"/>
              <a:t>Zammuto</a:t>
            </a:r>
            <a:r>
              <a:rPr lang="en-US" dirty="0"/>
              <a:t>, </a:t>
            </a:r>
            <a:r>
              <a:rPr lang="en-US" b="1" dirty="0"/>
              <a:t>AUG mechanical twin and winding line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D317E6-5BC8-4645-ABE8-F3D2054E5E63}"/>
              </a:ext>
            </a:extLst>
          </p:cNvPr>
          <p:cNvSpPr txBox="1"/>
          <p:nvPr/>
        </p:nvSpPr>
        <p:spPr>
          <a:xfrm>
            <a:off x="188297" y="738876"/>
            <a:ext cx="3015764" cy="189348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normAutofit fontScale="70000" lnSpcReduction="2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F87 will be devoted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Qualification activities with full scale mockup;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Storage of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Pre-assembly activities</a:t>
            </a:r>
          </a:p>
        </p:txBody>
      </p:sp>
    </p:spTree>
    <p:extLst>
      <p:ext uri="{BB962C8B-B14F-4D97-AF65-F5344CB8AC3E}">
        <p14:creationId xmlns:p14="http://schemas.microsoft.com/office/powerpoint/2010/main" val="420747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596" y="136524"/>
            <a:ext cx="7575103" cy="726695"/>
          </a:xfrm>
        </p:spPr>
        <p:txBody>
          <a:bodyPr>
            <a:normAutofit/>
          </a:bodyPr>
          <a:lstStyle/>
          <a:p>
            <a:r>
              <a:rPr lang="en-GB" dirty="0"/>
              <a:t>Assembly procedure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4F256-ABBF-C56F-6D1D-5D43140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C1FF12A-DF97-4372-BFC0-55055B44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" y="2231789"/>
            <a:ext cx="3497407" cy="4307124"/>
          </a:xfrm>
          <a:prstGeom prst="rect">
            <a:avLst/>
          </a:prstGeom>
        </p:spPr>
      </p:pic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0C7D7D77-F6C5-4A04-9091-1C8DEA1E263B}"/>
              </a:ext>
            </a:extLst>
          </p:cNvPr>
          <p:cNvCxnSpPr>
            <a:cxnSpLocks/>
          </p:cNvCxnSpPr>
          <p:nvPr/>
        </p:nvCxnSpPr>
        <p:spPr>
          <a:xfrm flipV="1">
            <a:off x="831273" y="825895"/>
            <a:ext cx="2138026" cy="513156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8E226866-68C3-40F5-8120-B350AF1AF8E0}"/>
              </a:ext>
            </a:extLst>
          </p:cNvPr>
          <p:cNvCxnSpPr>
            <a:cxnSpLocks/>
          </p:cNvCxnSpPr>
          <p:nvPr/>
        </p:nvCxnSpPr>
        <p:spPr>
          <a:xfrm flipV="1">
            <a:off x="1662545" y="5984124"/>
            <a:ext cx="1297598" cy="37222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D0D8BCC-E300-4ADC-A102-440470FF4212}"/>
              </a:ext>
            </a:extLst>
          </p:cNvPr>
          <p:cNvSpPr txBox="1"/>
          <p:nvPr/>
        </p:nvSpPr>
        <p:spPr>
          <a:xfrm>
            <a:off x="4013397" y="5984124"/>
            <a:ext cx="495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of JT-60SA, </a:t>
            </a:r>
            <a:r>
              <a:rPr lang="en-US" b="1" dirty="0"/>
              <a:t>CS pre-assembly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D317E6-5BC8-4645-ABE8-F3D2054E5E63}"/>
              </a:ext>
            </a:extLst>
          </p:cNvPr>
          <p:cNvSpPr txBox="1"/>
          <p:nvPr/>
        </p:nvSpPr>
        <p:spPr>
          <a:xfrm>
            <a:off x="188297" y="738876"/>
            <a:ext cx="3015764" cy="189348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normAutofit fontScale="92500" lnSpcReduction="10000"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F71 will be devoted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CS Pre-assembly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Storage of components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4AC73CE-5F35-4979-84BC-29749AEAA846}"/>
              </a:ext>
            </a:extLst>
          </p:cNvPr>
          <p:cNvSpPr/>
          <p:nvPr/>
        </p:nvSpPr>
        <p:spPr>
          <a:xfrm>
            <a:off x="831273" y="5957454"/>
            <a:ext cx="831272" cy="39889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F71 CS pre-assembly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8B8FEBA-7CF4-4EAE-99FD-1942479B1178}"/>
              </a:ext>
            </a:extLst>
          </p:cNvPr>
          <p:cNvGrpSpPr>
            <a:grpSpLocks noChangeAspect="1"/>
          </p:cNvGrpSpPr>
          <p:nvPr/>
        </p:nvGrpSpPr>
        <p:grpSpPr>
          <a:xfrm>
            <a:off x="2969299" y="849080"/>
            <a:ext cx="5994788" cy="5135044"/>
            <a:chOff x="3677951" y="740456"/>
            <a:chExt cx="5277752" cy="4520842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29A0360-4A03-4E0C-8132-6DED4A06C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300" b="4213"/>
            <a:stretch/>
          </p:blipFill>
          <p:spPr>
            <a:xfrm>
              <a:off x="3677951" y="740456"/>
              <a:ext cx="2455331" cy="4520842"/>
            </a:xfrm>
            <a:prstGeom prst="rect">
              <a:avLst/>
            </a:prstGeom>
            <a:ln w="19050">
              <a:solidFill>
                <a:schemeClr val="accent6"/>
              </a:solidFill>
            </a:ln>
          </p:spPr>
        </p:pic>
        <p:pic>
          <p:nvPicPr>
            <p:cNvPr id="16" name="図 7">
              <a:extLst>
                <a:ext uri="{FF2B5EF4-FFF2-40B4-BE49-F238E27FC236}">
                  <a16:creationId xmlns:a16="http://schemas.microsoft.com/office/drawing/2014/main" id="{CDEB8ADD-61E4-4734-AFD0-C0424DAD0238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1" r="12219"/>
            <a:stretch/>
          </p:blipFill>
          <p:spPr>
            <a:xfrm>
              <a:off x="5715343" y="804370"/>
              <a:ext cx="3240360" cy="4306937"/>
            </a:xfrm>
            <a:prstGeom prst="rect">
              <a:avLst/>
            </a:prstGeom>
            <a:ln w="19050">
              <a:solidFill>
                <a:schemeClr val="accent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8344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596" y="136524"/>
            <a:ext cx="7575103" cy="726695"/>
          </a:xfrm>
        </p:spPr>
        <p:txBody>
          <a:bodyPr>
            <a:normAutofit/>
          </a:bodyPr>
          <a:lstStyle/>
          <a:p>
            <a:r>
              <a:rPr lang="en-GB" dirty="0"/>
              <a:t>Assembly procedure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4F256-ABBF-C56F-6D1D-5D43140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C1FF12A-DF97-4372-BFC0-55055B44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" y="2231789"/>
            <a:ext cx="3497407" cy="4307124"/>
          </a:xfrm>
          <a:prstGeom prst="rect">
            <a:avLst/>
          </a:prstGeom>
        </p:spPr>
      </p:pic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0C7D7D77-F6C5-4A04-9091-1C8DEA1E263B}"/>
              </a:ext>
            </a:extLst>
          </p:cNvPr>
          <p:cNvCxnSpPr>
            <a:cxnSpLocks/>
          </p:cNvCxnSpPr>
          <p:nvPr/>
        </p:nvCxnSpPr>
        <p:spPr>
          <a:xfrm flipV="1">
            <a:off x="1727201" y="1224931"/>
            <a:ext cx="835766" cy="25957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8E226866-68C3-40F5-8120-B350AF1AF8E0}"/>
              </a:ext>
            </a:extLst>
          </p:cNvPr>
          <p:cNvCxnSpPr>
            <a:cxnSpLocks/>
          </p:cNvCxnSpPr>
          <p:nvPr/>
        </p:nvCxnSpPr>
        <p:spPr>
          <a:xfrm>
            <a:off x="1727201" y="4442691"/>
            <a:ext cx="835766" cy="7465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D0D8BCC-E300-4ADC-A102-440470FF4212}"/>
              </a:ext>
            </a:extLst>
          </p:cNvPr>
          <p:cNvSpPr txBox="1"/>
          <p:nvPr/>
        </p:nvSpPr>
        <p:spPr>
          <a:xfrm>
            <a:off x="4013397" y="5984124"/>
            <a:ext cx="495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of JT-60SA, </a:t>
            </a:r>
            <a:r>
              <a:rPr lang="en-US" b="1" dirty="0"/>
              <a:t>CS pre-assembly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D317E6-5BC8-4645-ABE8-F3D2054E5E63}"/>
              </a:ext>
            </a:extLst>
          </p:cNvPr>
          <p:cNvSpPr txBox="1"/>
          <p:nvPr/>
        </p:nvSpPr>
        <p:spPr>
          <a:xfrm>
            <a:off x="188297" y="776584"/>
            <a:ext cx="2696305" cy="149291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normAutofit lnSpcReduction="10000"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F185 will be devoted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Pre-assembly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Assembly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Storage of components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77EDA52-63F7-422E-A23A-295DF615192F}"/>
              </a:ext>
            </a:extLst>
          </p:cNvPr>
          <p:cNvSpPr/>
          <p:nvPr/>
        </p:nvSpPr>
        <p:spPr>
          <a:xfrm>
            <a:off x="1727201" y="3820638"/>
            <a:ext cx="735234" cy="62205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F185 assembly hall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9629AB6-4ECB-4CE8-AC15-16172210A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67" y="1224931"/>
            <a:ext cx="6571908" cy="3943145"/>
          </a:xfrm>
          <a:prstGeom prst="rect">
            <a:avLst/>
          </a:prstGeom>
          <a:ln w="2222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0526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9B14853-A038-DC4B-8B10-866907B4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13" y="229086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FECF476D-1B42-4410-84D7-1E70EB507212}"/>
              </a:ext>
            </a:extLst>
          </p:cNvPr>
          <p:cNvSpPr txBox="1">
            <a:spLocks/>
          </p:cNvSpPr>
          <p:nvPr/>
        </p:nvSpPr>
        <p:spPr>
          <a:xfrm>
            <a:off x="3811391" y="5548867"/>
            <a:ext cx="4944262" cy="519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2000" i="1" dirty="0">
                <a:solidFill>
                  <a:srgbClr val="0070C0"/>
                </a:solidFill>
              </a:rPr>
              <a:t>Thank you for attention</a:t>
            </a:r>
            <a:endParaRPr lang="en-GB" sz="2000" b="0" i="1" dirty="0">
              <a:solidFill>
                <a:srgbClr val="0070C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43E32A1-208F-407D-9323-9AFBDDEEC68C}"/>
              </a:ext>
            </a:extLst>
          </p:cNvPr>
          <p:cNvSpPr txBox="1"/>
          <p:nvPr/>
        </p:nvSpPr>
        <p:spPr>
          <a:xfrm>
            <a:off x="1897160" y="6090185"/>
            <a:ext cx="56471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i="1" dirty="0">
                <a:solidFill>
                  <a:srgbClr val="0070C0"/>
                </a:solidFill>
                <a:latin typeface="+mj-lt"/>
              </a:rPr>
              <a:t>DTT Consortium (DTT </a:t>
            </a:r>
            <a:r>
              <a:rPr lang="it-IT" sz="1100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S.C.a</a:t>
            </a:r>
            <a:r>
              <a:rPr lang="it-IT" sz="1100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r.l.  Via E. Fermi </a:t>
            </a:r>
            <a:r>
              <a:rPr lang="it-IT" sz="1100" b="0" i="1" dirty="0">
                <a:solidFill>
                  <a:srgbClr val="0070C0"/>
                </a:solidFill>
                <a:effectLst/>
                <a:latin typeface="+mj-lt"/>
              </a:rPr>
              <a:t> 45 I-00044 Frascati (Roma) </a:t>
            </a:r>
            <a:r>
              <a:rPr lang="it-IT" sz="1100" b="0" i="1" dirty="0" err="1">
                <a:solidFill>
                  <a:srgbClr val="0070C0"/>
                </a:solidFill>
                <a:effectLst/>
                <a:latin typeface="+mj-lt"/>
              </a:rPr>
              <a:t>Italy</a:t>
            </a:r>
            <a:r>
              <a:rPr lang="it-IT" sz="1100" b="0" i="1" dirty="0">
                <a:solidFill>
                  <a:srgbClr val="0070C0"/>
                </a:solidFill>
                <a:effectLst/>
                <a:latin typeface="+mj-lt"/>
              </a:rPr>
              <a:t>)</a:t>
            </a:r>
            <a:endParaRPr lang="it-IT" sz="1100" i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F409B539-4B9E-4CE7-9A7F-AAB0EA886EBF}"/>
              </a:ext>
            </a:extLst>
          </p:cNvPr>
          <p:cNvCxnSpPr>
            <a:cxnSpLocks/>
          </p:cNvCxnSpPr>
          <p:nvPr/>
        </p:nvCxnSpPr>
        <p:spPr>
          <a:xfrm>
            <a:off x="328391" y="6090185"/>
            <a:ext cx="8487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54"/>
            <a:ext cx="9144000" cy="43603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5A78B7-F981-F7A0-CD7B-ADCD1D720427}"/>
              </a:ext>
            </a:extLst>
          </p:cNvPr>
          <p:cNvGrpSpPr/>
          <p:nvPr/>
        </p:nvGrpSpPr>
        <p:grpSpPr>
          <a:xfrm>
            <a:off x="322487" y="6315524"/>
            <a:ext cx="8499026" cy="535779"/>
            <a:chOff x="1526143" y="6379227"/>
            <a:chExt cx="7139760" cy="4206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A5E0EDD-3AAC-B4F1-0D55-22960EA5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6143" y="6379227"/>
              <a:ext cx="6389162" cy="420660"/>
            </a:xfrm>
            <a:prstGeom prst="rect">
              <a:avLst/>
            </a:prstGeom>
          </p:spPr>
        </p:pic>
        <p:pic>
          <p:nvPicPr>
            <p:cNvPr id="6" name="Picture 4" descr="Cetma">
              <a:extLst>
                <a:ext uri="{FF2B5EF4-FFF2-40B4-BE49-F238E27FC236}">
                  <a16:creationId xmlns:a16="http://schemas.microsoft.com/office/drawing/2014/main" id="{75603B3B-9CB0-BEA8-5608-434B3F5E4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450" y="6536732"/>
              <a:ext cx="746453" cy="119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5056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596" y="136524"/>
            <a:ext cx="7575103" cy="726695"/>
          </a:xfrm>
        </p:spPr>
        <p:txBody>
          <a:bodyPr>
            <a:normAutofit/>
          </a:bodyPr>
          <a:lstStyle/>
          <a:p>
            <a:r>
              <a:rPr lang="en-GB" dirty="0"/>
              <a:t>Assembly: scope of supply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4F256-ABBF-C56F-6D1D-5D43140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5" name="Immagine 3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A05754A-8C8B-4B93-8EEE-CADD84122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54"/>
          <a:stretch/>
        </p:blipFill>
        <p:spPr>
          <a:xfrm>
            <a:off x="2377361" y="3867619"/>
            <a:ext cx="6680370" cy="198032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C1E93D9C-6399-4019-A2CD-09219DEC7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31" y="966012"/>
            <a:ext cx="3960000" cy="226584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080D51E6-420A-464E-A7A2-0B9013974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46" y="966012"/>
            <a:ext cx="4735305" cy="2471427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D5ED52A-5E48-4C08-BF22-2AA347C496BA}"/>
              </a:ext>
            </a:extLst>
          </p:cNvPr>
          <p:cNvSpPr txBox="1"/>
          <p:nvPr/>
        </p:nvSpPr>
        <p:spPr>
          <a:xfrm>
            <a:off x="170646" y="3911038"/>
            <a:ext cx="2206715" cy="189348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Included in assembly: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WCS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</a:rPr>
              <a:t>mezzanine</a:t>
            </a:r>
          </a:p>
        </p:txBody>
      </p:sp>
    </p:spTree>
    <p:extLst>
      <p:ext uri="{BB962C8B-B14F-4D97-AF65-F5344CB8AC3E}">
        <p14:creationId xmlns:p14="http://schemas.microsoft.com/office/powerpoint/2010/main" val="124468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18CC4C-6714-4CCB-B74C-3D7BE06FD25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435E7CD-2891-3C8B-148B-6806DBAB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74" y="365125"/>
            <a:ext cx="7496390" cy="922314"/>
          </a:xfrm>
        </p:spPr>
        <p:txBody>
          <a:bodyPr>
            <a:noAutofit/>
          </a:bodyPr>
          <a:lstStyle/>
          <a:p>
            <a:r>
              <a:rPr lang="en-US" altLang="ko-KR" sz="2400" b="1" dirty="0"/>
              <a:t>Concluding remarks</a:t>
            </a:r>
            <a:endParaRPr lang="en-US" sz="2400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3942C53-3994-8A4E-522C-7295AA3BC7BB}"/>
              </a:ext>
            </a:extLst>
          </p:cNvPr>
          <p:cNvSpPr/>
          <p:nvPr/>
        </p:nvSpPr>
        <p:spPr>
          <a:xfrm>
            <a:off x="215347" y="1140431"/>
            <a:ext cx="8673279" cy="470791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Most of the system whose design has been developed within WPDIV is about or already under construction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Almost all interfaces have been frozen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Divertor prototype fabrication is expected to start in 2024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/>
              <a:t>Assembly contract, whose tender will be launched within 2024, will guide the integration and will include a qualification phase where to test not only the assembly procedure but also the integration of many components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6960B8-9B4B-49C3-805F-38668109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3119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68E7B28-6CE5-4C4A-A841-A544B17B2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842"/>
            <a:ext cx="9153228" cy="4364713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it-IT" dirty="0"/>
              <a:t>Vacuum vessel and ports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697A9B-4494-40D6-B124-B298C4CE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353868" y="4781179"/>
            <a:ext cx="321469" cy="2250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A1.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E91F7A0-B7AC-4845-9818-3EDD0C2330FE}"/>
              </a:ext>
            </a:extLst>
          </p:cNvPr>
          <p:cNvSpPr/>
          <p:nvPr/>
        </p:nvSpPr>
        <p:spPr>
          <a:xfrm>
            <a:off x="130987" y="4556118"/>
            <a:ext cx="499836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New call for tender to be launched </a:t>
            </a:r>
            <a:r>
              <a:rPr lang="en-US" sz="1600" b="1" dirty="0"/>
              <a:t>within June 2024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Bellows geometry reviewed (4 types instead of 7)</a:t>
            </a:r>
          </a:p>
        </p:txBody>
      </p:sp>
      <p:pic>
        <p:nvPicPr>
          <p:cNvPr id="11" name="Immagine 10" descr="Immagine che contiene schizzo, disegno, Line art, diagramma&#10;&#10;Descrizione generata automaticamente">
            <a:extLst>
              <a:ext uri="{FF2B5EF4-FFF2-40B4-BE49-F238E27FC236}">
                <a16:creationId xmlns:a16="http://schemas.microsoft.com/office/drawing/2014/main" id="{8361C60F-AC27-4D8D-8CDB-92EE2BC92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598"/>
            <a:ext cx="1548022" cy="147187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18879C1-F4F8-4F91-9BB6-552D799CCC33}"/>
              </a:ext>
            </a:extLst>
          </p:cNvPr>
          <p:cNvSpPr/>
          <p:nvPr/>
        </p:nvSpPr>
        <p:spPr>
          <a:xfrm>
            <a:off x="228601" y="5341643"/>
            <a:ext cx="8662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/>
              <a:t>The first deliverable will be a 30° sector to be used for qualification activity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dirty="0"/>
              <a:t>Final location of support shall be finalized by the end of the mockup manufacturing when the Manufacturing readiness review will be held (about 18 months after the </a:t>
            </a:r>
            <a:r>
              <a:rPr lang="en-US" dirty="0" err="1"/>
              <a:t>KoM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36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4AC855C-E298-4921-BF65-CE72F3C2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Frascati Coil Cold Test Facility -&gt; CODAS</a:t>
            </a:r>
            <a:endParaRPr lang="en-US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5617492-0A3B-6970-D491-0ABDC783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0" name="Segnaposto numero diapositiva 7">
            <a:extLst>
              <a:ext uri="{FF2B5EF4-FFF2-40B4-BE49-F238E27FC236}">
                <a16:creationId xmlns:a16="http://schemas.microsoft.com/office/drawing/2014/main" id="{C48371CA-1C76-E384-656D-CF388B99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t>3</a:t>
            </a:fld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9F49FFD-7715-4762-89CD-6A63E38E158A}"/>
              </a:ext>
            </a:extLst>
          </p:cNvPr>
          <p:cNvGrpSpPr/>
          <p:nvPr/>
        </p:nvGrpSpPr>
        <p:grpSpPr>
          <a:xfrm>
            <a:off x="153739" y="1246303"/>
            <a:ext cx="1946110" cy="4365393"/>
            <a:chOff x="141880" y="1582104"/>
            <a:chExt cx="1946110" cy="4365393"/>
          </a:xfrm>
        </p:grpSpPr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9DFA007D-9A0E-D0F0-C7F7-47355B1C740C}"/>
                </a:ext>
              </a:extLst>
            </p:cNvPr>
            <p:cNvSpPr txBox="1"/>
            <p:nvPr/>
          </p:nvSpPr>
          <p:spPr>
            <a:xfrm>
              <a:off x="141880" y="1582104"/>
              <a:ext cx="153599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>
                  <a:latin typeface="Amasis MT Pro Black" panose="020F0502020204030204" pitchFamily="18" charset="0"/>
                </a:rPr>
                <a:t>650 m</a:t>
              </a:r>
              <a:r>
                <a:rPr lang="it-IT" sz="1350" b="1" baseline="30000" dirty="0">
                  <a:latin typeface="Amasis MT Pro Black" panose="020F0502020204030204" pitchFamily="18" charset="0"/>
                </a:rPr>
                <a:t>2</a:t>
              </a:r>
              <a:r>
                <a:rPr lang="it-IT" sz="1350" b="1" dirty="0">
                  <a:latin typeface="Amasis MT Pro Black" panose="020F0502020204030204" pitchFamily="18" charset="0"/>
                </a:rPr>
                <a:t> lab Area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DEB2200B-CC81-2793-E7EE-FBB72A921DEC}"/>
                </a:ext>
              </a:extLst>
            </p:cNvPr>
            <p:cNvSpPr txBox="1"/>
            <p:nvPr/>
          </p:nvSpPr>
          <p:spPr>
            <a:xfrm>
              <a:off x="141880" y="1921871"/>
              <a:ext cx="194611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>
                  <a:latin typeface="Amasis MT Pro Black" panose="020F0502020204030204" pitchFamily="18" charset="0"/>
                </a:rPr>
                <a:t>100 m</a:t>
              </a:r>
              <a:r>
                <a:rPr lang="it-IT" sz="1350" b="1" baseline="30000" dirty="0">
                  <a:latin typeface="Amasis MT Pro Black" panose="020F0502020204030204" pitchFamily="18" charset="0"/>
                </a:rPr>
                <a:t>3</a:t>
              </a:r>
              <a:r>
                <a:rPr lang="it-IT" sz="1350" b="1" dirty="0">
                  <a:latin typeface="Amasis MT Pro Black" panose="020F0502020204030204" pitchFamily="18" charset="0"/>
                </a:rPr>
                <a:t> large </a:t>
              </a:r>
              <a:r>
                <a:rPr lang="en-GB" sz="1350" b="1" dirty="0">
                  <a:latin typeface="Amasis MT Pro Black" panose="020F0502020204030204" pitchFamily="18" charset="0"/>
                </a:rPr>
                <a:t>cryostat</a:t>
              </a:r>
              <a:r>
                <a:rPr lang="it-IT" sz="1350" b="1" dirty="0">
                  <a:latin typeface="Amasis MT Pro Black" panose="020F0502020204030204" pitchFamily="18" charset="0"/>
                </a:rPr>
                <a:t> 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A4AE326C-6CE9-15A4-1C28-A2E143E9BFB7}"/>
                </a:ext>
              </a:extLst>
            </p:cNvPr>
            <p:cNvSpPr txBox="1"/>
            <p:nvPr/>
          </p:nvSpPr>
          <p:spPr>
            <a:xfrm>
              <a:off x="141880" y="2409102"/>
              <a:ext cx="157504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 err="1">
                  <a:latin typeface="Amasis MT Pro Black" panose="020F0502020204030204" pitchFamily="18" charset="0"/>
                </a:rPr>
                <a:t>Pumping</a:t>
              </a:r>
              <a:r>
                <a:rPr lang="it-IT" sz="1350" b="1" dirty="0">
                  <a:latin typeface="Amasis MT Pro Black" panose="020F0502020204030204" pitchFamily="18" charset="0"/>
                </a:rPr>
                <a:t> system</a:t>
              </a:r>
            </a:p>
          </p:txBody>
        </p:sp>
        <p:sp>
          <p:nvSpPr>
            <p:cNvPr id="62" name="CasellaDiTesto 61">
              <a:extLst>
                <a:ext uri="{FF2B5EF4-FFF2-40B4-BE49-F238E27FC236}">
                  <a16:creationId xmlns:a16="http://schemas.microsoft.com/office/drawing/2014/main" id="{99F61504-0D5B-4ED5-FC5E-B5D4B1E0D779}"/>
                </a:ext>
              </a:extLst>
            </p:cNvPr>
            <p:cNvSpPr txBox="1"/>
            <p:nvPr/>
          </p:nvSpPr>
          <p:spPr>
            <a:xfrm>
              <a:off x="141880" y="4400920"/>
              <a:ext cx="1888979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>
                  <a:latin typeface="Amasis MT Pro Black" panose="020F0502020204030204" pitchFamily="18" charset="0"/>
                </a:rPr>
                <a:t>FDU system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it-IT" sz="1350" b="1" dirty="0">
                <a:latin typeface="Amasis MT Pro Black" panose="020F0502020204030204" pitchFamily="18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 err="1">
                  <a:latin typeface="Amasis MT Pro Black" panose="020F0502020204030204" pitchFamily="18" charset="0"/>
                </a:rPr>
                <a:t>Quench</a:t>
              </a:r>
              <a:r>
                <a:rPr lang="it-IT" sz="1350" b="1" dirty="0">
                  <a:latin typeface="Amasis MT Pro Black" panose="020F0502020204030204" pitchFamily="18" charset="0"/>
                </a:rPr>
                <a:t> </a:t>
              </a:r>
              <a:r>
                <a:rPr lang="it-IT" sz="1350" b="1" dirty="0" err="1">
                  <a:latin typeface="Amasis MT Pro Black" panose="020F0502020204030204" pitchFamily="18" charset="0"/>
                </a:rPr>
                <a:t>detection</a:t>
              </a:r>
              <a:endParaRPr lang="it-IT" sz="1350" b="1" dirty="0">
                <a:latin typeface="Amasis MT Pro Black" panose="020F0502020204030204" pitchFamily="18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it-IT" sz="1350" b="1" dirty="0">
                <a:latin typeface="Amasis MT Pro Black" panose="020F0502020204030204" pitchFamily="18" charset="0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350" b="1" dirty="0">
                  <a:latin typeface="Amasis MT Pro Black" panose="020F0502020204030204" pitchFamily="18" charset="0"/>
                </a:rPr>
                <a:t>Control room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it-IT" sz="1350" b="1" dirty="0">
                <a:latin typeface="Amasis MT Pro Black" panose="020F0502020204030204" pitchFamily="18" charset="0"/>
              </a:endParaRPr>
            </a:p>
            <a:p>
              <a:endParaRPr lang="it-IT" sz="1350" b="1" dirty="0">
                <a:latin typeface="Amasis MT Pro Black" panose="020F0502020204030204" pitchFamily="18" charset="0"/>
              </a:endParaRPr>
            </a:p>
          </p:txBody>
        </p: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938ABCA7-630C-6D22-9368-CD6482E98F07}"/>
                </a:ext>
              </a:extLst>
            </p:cNvPr>
            <p:cNvSpPr txBox="1"/>
            <p:nvPr/>
          </p:nvSpPr>
          <p:spPr>
            <a:xfrm>
              <a:off x="141880" y="2923075"/>
              <a:ext cx="1805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350" b="1" dirty="0">
                  <a:latin typeface="Amasis MT Pro Black" panose="020F0502020204030204" pitchFamily="18" charset="0"/>
                </a:rPr>
                <a:t>Cryogenic system</a:t>
              </a:r>
            </a:p>
            <a:p>
              <a:r>
                <a:rPr lang="en-GB" sz="1050" b="1" dirty="0">
                  <a:latin typeface="Amasis MT Pro Black" panose="020F0502020204030204" pitchFamily="18" charset="0"/>
                </a:rPr>
                <a:t>     (LINDE Refrigerator + LN2)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0032C777-199F-234B-21E1-3880E7A21BAA}"/>
                </a:ext>
              </a:extLst>
            </p:cNvPr>
            <p:cNvSpPr txBox="1"/>
            <p:nvPr/>
          </p:nvSpPr>
          <p:spPr>
            <a:xfrm>
              <a:off x="141880" y="3676429"/>
              <a:ext cx="184813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GB" sz="1350" b="1" dirty="0">
                  <a:latin typeface="Amasis MT Pro Black" panose="020F0502020204030204" pitchFamily="18" charset="0"/>
                </a:rPr>
                <a:t>TF power supply</a:t>
              </a:r>
            </a:p>
            <a:p>
              <a:pPr lvl="1"/>
              <a:r>
                <a:rPr lang="it-IT" sz="135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4.2 MVA, 42.5 </a:t>
              </a:r>
              <a:r>
                <a:rPr lang="it-IT" sz="1350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kA</a:t>
              </a:r>
              <a:endParaRPr lang="en-GB" sz="1350" b="1" dirty="0">
                <a:latin typeface="Amasis MT Pro Black" panose="020F0502020204030204" pitchFamily="18" charset="0"/>
              </a:endParaRPr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D949767F-ED32-45F4-A19B-5B7D585EC402}"/>
              </a:ext>
            </a:extLst>
          </p:cNvPr>
          <p:cNvSpPr/>
          <p:nvPr/>
        </p:nvSpPr>
        <p:spPr>
          <a:xfrm>
            <a:off x="256557" y="5350675"/>
            <a:ext cx="4998361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TF power supply delivery expected in May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FDU expected in Autumn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Cryostat in mid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6D3A0F-0981-4E1B-8CA9-E3DEB144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69" y="1091824"/>
            <a:ext cx="5914729" cy="4339527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1EB881A-38E2-4D2C-9BFD-02EB8F620A01}"/>
              </a:ext>
            </a:extLst>
          </p:cNvPr>
          <p:cNvSpPr/>
          <p:nvPr/>
        </p:nvSpPr>
        <p:spPr>
          <a:xfrm>
            <a:off x="4328160" y="5575689"/>
            <a:ext cx="539931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B699E3-8904-4F4F-B53E-DD20CA745AC8}"/>
              </a:ext>
            </a:extLst>
          </p:cNvPr>
          <p:cNvSpPr txBox="1"/>
          <p:nvPr/>
        </p:nvSpPr>
        <p:spPr>
          <a:xfrm>
            <a:off x="5024847" y="5292966"/>
            <a:ext cx="3862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CODAS will invest in the preparation of the facility during SAT of the power supply and then during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95098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4CDEA358-5936-4BDA-89F9-E6D580590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 l="26849" t="6262" r="20612" b="14455"/>
          <a:stretch/>
        </p:blipFill>
        <p:spPr>
          <a:xfrm>
            <a:off x="3448519" y="1472988"/>
            <a:ext cx="5695481" cy="388554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it-IT" dirty="0"/>
              <a:t>In-vessel coils and </a:t>
            </a:r>
            <a:r>
              <a:rPr lang="it-IT" dirty="0" err="1"/>
              <a:t>related</a:t>
            </a:r>
            <a:r>
              <a:rPr lang="it-IT" dirty="0"/>
              <a:t> power supplies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697A9B-4494-40D6-B124-B298C4CE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353868" y="4781179"/>
            <a:ext cx="321469" cy="2250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A1.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1244DDF-D2B8-4896-AD56-5470FFBD61C1}"/>
              </a:ext>
            </a:extLst>
          </p:cNvPr>
          <p:cNvSpPr/>
          <p:nvPr/>
        </p:nvSpPr>
        <p:spPr>
          <a:xfrm>
            <a:off x="104776" y="657225"/>
            <a:ext cx="3496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Contracts awarded to two different suppliers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 err="1"/>
              <a:t>KoM</a:t>
            </a:r>
            <a:r>
              <a:rPr lang="en-US" dirty="0"/>
              <a:t> will be called in the next weeks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Power supplies will be delivered within the end of 2025 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ECFD55F7-7AAF-4D0D-9767-EA26F98A9C8F}"/>
              </a:ext>
            </a:extLst>
          </p:cNvPr>
          <p:cNvSpPr/>
          <p:nvPr/>
        </p:nvSpPr>
        <p:spPr>
          <a:xfrm>
            <a:off x="1657350" y="2847703"/>
            <a:ext cx="696518" cy="801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B653D1-E778-4251-B873-1031DE4F41B5}"/>
              </a:ext>
            </a:extLst>
          </p:cNvPr>
          <p:cNvSpPr txBox="1"/>
          <p:nvPr/>
        </p:nvSpPr>
        <p:spPr>
          <a:xfrm>
            <a:off x="296091" y="3820838"/>
            <a:ext cx="34050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Conductors for in-vessel coils finalized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Conductors will be purchased this year also to perform mock-up in Building 87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Testing possible on final mock-up ADESX-U-like</a:t>
            </a:r>
          </a:p>
        </p:txBody>
      </p:sp>
    </p:spTree>
    <p:extLst>
      <p:ext uri="{BB962C8B-B14F-4D97-AF65-F5344CB8AC3E}">
        <p14:creationId xmlns:p14="http://schemas.microsoft.com/office/powerpoint/2010/main" val="272255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it-IT" dirty="0"/>
              <a:t>Divertor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89A4E6-5A2B-4751-BF52-F7EB3FCA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0B6F77C-1A14-4A78-8F16-1C6C534836CC}"/>
              </a:ext>
            </a:extLst>
          </p:cNvPr>
          <p:cNvSpPr txBox="1"/>
          <p:nvPr/>
        </p:nvSpPr>
        <p:spPr>
          <a:xfrm>
            <a:off x="208399" y="976295"/>
            <a:ext cx="4590024" cy="991842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Small mock-up testing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Interface with cooling circuit frozen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RHS requirements frozen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46358DF2-20E3-43F8-B72E-1E23B8946CB5}"/>
              </a:ext>
            </a:extLst>
          </p:cNvPr>
          <p:cNvSpPr/>
          <p:nvPr/>
        </p:nvSpPr>
        <p:spPr>
          <a:xfrm>
            <a:off x="1207204" y="2069785"/>
            <a:ext cx="548640" cy="531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B52EF2-EA63-42CF-BE3F-B92E505D8F7A}"/>
              </a:ext>
            </a:extLst>
          </p:cNvPr>
          <p:cNvSpPr txBox="1"/>
          <p:nvPr/>
        </p:nvSpPr>
        <p:spPr>
          <a:xfrm>
            <a:off x="238897" y="2796480"/>
            <a:ext cx="4982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soon: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Finalization of 3D model including toroidal shaping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of fabrication of the full scale mock-ups of the OVT (followed by the other PFU)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Cassette design to be finalized in order to launch call for tender</a:t>
            </a:r>
          </a:p>
        </p:txBody>
      </p:sp>
      <p:pic>
        <p:nvPicPr>
          <p:cNvPr id="11" name="Immagine 8">
            <a:extLst>
              <a:ext uri="{FF2B5EF4-FFF2-40B4-BE49-F238E27FC236}">
                <a16:creationId xmlns:a16="http://schemas.microsoft.com/office/drawing/2014/main" id="{AD30E0DB-DC22-4961-B6AA-85A1BB12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55" y="1302978"/>
            <a:ext cx="3493355" cy="28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6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63372" y="199909"/>
            <a:ext cx="7123278" cy="726695"/>
          </a:xfrm>
          <a:noFill/>
        </p:spPr>
        <p:txBody>
          <a:bodyPr>
            <a:normAutofit/>
          </a:bodyPr>
          <a:lstStyle/>
          <a:p>
            <a:r>
              <a:rPr lang="it-IT" dirty="0"/>
              <a:t>Remote </a:t>
            </a:r>
            <a:r>
              <a:rPr lang="it-IT" dirty="0" err="1"/>
              <a:t>Manipulation</a:t>
            </a:r>
            <a:r>
              <a:rPr lang="it-IT" dirty="0"/>
              <a:t> Systems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697A9B-4494-40D6-B124-B298C4CE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353868" y="4781179"/>
            <a:ext cx="321469" cy="2250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A1.</a:t>
            </a:r>
          </a:p>
        </p:txBody>
      </p:sp>
      <p:pic>
        <p:nvPicPr>
          <p:cNvPr id="3074" name="Picture 2" descr="https://www.dtt-project.it/images/2023/11/13/hyrman.png">
            <a:extLst>
              <a:ext uri="{FF2B5EF4-FFF2-40B4-BE49-F238E27FC236}">
                <a16:creationId xmlns:a16="http://schemas.microsoft.com/office/drawing/2014/main" id="{EC8BFE04-99CE-4657-B95A-2541C0DD0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58" y="669566"/>
            <a:ext cx="5666542" cy="305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60A10F-0B9A-4E15-B68C-FCB539B26E8B}"/>
              </a:ext>
            </a:extLst>
          </p:cNvPr>
          <p:cNvSpPr txBox="1"/>
          <p:nvPr/>
        </p:nvSpPr>
        <p:spPr>
          <a:xfrm>
            <a:off x="4360992" y="2053637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HYRMAN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6404FC-C40A-46BE-808C-FFBB7DC3EC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010" y="3253622"/>
            <a:ext cx="5623365" cy="277821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9DFF1A-37D7-4EE3-9C13-A10E63340EB7}"/>
              </a:ext>
            </a:extLst>
          </p:cNvPr>
          <p:cNvSpPr txBox="1"/>
          <p:nvPr/>
        </p:nvSpPr>
        <p:spPr>
          <a:xfrm>
            <a:off x="6682709" y="5522487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CMM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C594D7-5A9E-43B9-94F6-7CB7A7483962}"/>
              </a:ext>
            </a:extLst>
          </p:cNvPr>
          <p:cNvSpPr/>
          <p:nvPr/>
        </p:nvSpPr>
        <p:spPr>
          <a:xfrm>
            <a:off x="104776" y="657225"/>
            <a:ext cx="34966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Contracts awarded to one single supplier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 err="1"/>
              <a:t>KoM</a:t>
            </a:r>
            <a:r>
              <a:rPr lang="en-US" dirty="0"/>
              <a:t> will be called in the next weeks</a:t>
            </a: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EF41BBE0-DBD4-429D-A6AB-64F5321E9833}"/>
              </a:ext>
            </a:extLst>
          </p:cNvPr>
          <p:cNvSpPr/>
          <p:nvPr/>
        </p:nvSpPr>
        <p:spPr>
          <a:xfrm>
            <a:off x="1242477" y="2422969"/>
            <a:ext cx="548640" cy="531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E2FFFB-77B1-4A64-B285-6E0DDBB3E201}"/>
              </a:ext>
            </a:extLst>
          </p:cNvPr>
          <p:cNvSpPr txBox="1"/>
          <p:nvPr/>
        </p:nvSpPr>
        <p:spPr>
          <a:xfrm>
            <a:off x="138361" y="3233925"/>
            <a:ext cx="498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Interfaces with divertor are frozen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Interfaces with FW could be further developed due to the finalization of the end effectors</a:t>
            </a:r>
          </a:p>
        </p:txBody>
      </p:sp>
    </p:spTree>
    <p:extLst>
      <p:ext uri="{BB962C8B-B14F-4D97-AF65-F5344CB8AC3E}">
        <p14:creationId xmlns:p14="http://schemas.microsoft.com/office/powerpoint/2010/main" val="2300483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E432197F-3E86-49B1-8160-790E2862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ENEA-DTT RH Training facility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9AC57B-26A6-4BF6-913B-605E380F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A78365-59F8-4370-BC2E-5F84B21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5ABD76-411D-4DC6-87D2-9E7564A436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8263" y="3269793"/>
            <a:ext cx="6349005" cy="35470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30EF80-8029-47E0-9A40-E0EE6EF9BF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3663" y="0"/>
            <a:ext cx="5396095" cy="364280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4DFEDDC-063D-4848-A754-6975998C50CD}"/>
              </a:ext>
            </a:extLst>
          </p:cNvPr>
          <p:cNvSpPr/>
          <p:nvPr/>
        </p:nvSpPr>
        <p:spPr>
          <a:xfrm>
            <a:off x="0" y="765398"/>
            <a:ext cx="2839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 awarded and </a:t>
            </a:r>
            <a:r>
              <a:rPr lang="en-US" dirty="0" err="1"/>
              <a:t>KoM</a:t>
            </a:r>
            <a:r>
              <a:rPr lang="en-US" dirty="0"/>
              <a:t> already launched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E3739E5F-1389-47AE-ACCF-FC5685067228}"/>
              </a:ext>
            </a:extLst>
          </p:cNvPr>
          <p:cNvSpPr/>
          <p:nvPr/>
        </p:nvSpPr>
        <p:spPr>
          <a:xfrm>
            <a:off x="1242477" y="2422969"/>
            <a:ext cx="548640" cy="531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4F3442-6F0D-43F4-91A2-2D2296C70655}"/>
              </a:ext>
            </a:extLst>
          </p:cNvPr>
          <p:cNvSpPr txBox="1"/>
          <p:nvPr/>
        </p:nvSpPr>
        <p:spPr>
          <a:xfrm>
            <a:off x="138361" y="3233925"/>
            <a:ext cx="4982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Mockup of divertor and FW will be useful for testing alternative concepts of connections to the vessel compatible with RHS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9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E432197F-3E86-49B1-8160-790E2862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9AC57B-26A6-4BF6-913B-605E380F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A78365-59F8-4370-BC2E-5F84B21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BEDE5F1-CE5D-4270-88E9-8E80F1AC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842"/>
            <a:ext cx="9144000" cy="36661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4D1B47-0CB6-4D29-A648-7B9A229CE65D}"/>
              </a:ext>
            </a:extLst>
          </p:cNvPr>
          <p:cNvSpPr txBox="1"/>
          <p:nvPr/>
        </p:nvSpPr>
        <p:spPr>
          <a:xfrm>
            <a:off x="7076" y="3792198"/>
            <a:ext cx="4590024" cy="991842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Diagnostics conceptual design is under finalization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2BBAEE7E-C4B2-4048-9037-218E0ADD421D}"/>
              </a:ext>
            </a:extLst>
          </p:cNvPr>
          <p:cNvSpPr/>
          <p:nvPr/>
        </p:nvSpPr>
        <p:spPr>
          <a:xfrm>
            <a:off x="2027768" y="4629491"/>
            <a:ext cx="548640" cy="531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1AF948-A29A-47B2-A1EE-169F6FCBDA14}"/>
              </a:ext>
            </a:extLst>
          </p:cNvPr>
          <p:cNvSpPr txBox="1"/>
          <p:nvPr/>
        </p:nvSpPr>
        <p:spPr>
          <a:xfrm>
            <a:off x="87085" y="5247030"/>
            <a:ext cx="870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Interfaces will be locked (with cooling, ports, IVC,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 and procurement phase to be launched after review panel</a:t>
            </a:r>
          </a:p>
        </p:txBody>
      </p:sp>
    </p:spTree>
    <p:extLst>
      <p:ext uri="{BB962C8B-B14F-4D97-AF65-F5344CB8AC3E}">
        <p14:creationId xmlns:p14="http://schemas.microsoft.com/office/powerpoint/2010/main" val="45413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po 39">
            <a:extLst>
              <a:ext uri="{FF2B5EF4-FFF2-40B4-BE49-F238E27FC236}">
                <a16:creationId xmlns:a16="http://schemas.microsoft.com/office/drawing/2014/main" id="{AAD6DE9F-CF5E-4BF9-A414-F49C17CAFDBB}"/>
              </a:ext>
            </a:extLst>
          </p:cNvPr>
          <p:cNvGrpSpPr>
            <a:grpSpLocks noChangeAspect="1"/>
          </p:cNvGrpSpPr>
          <p:nvPr/>
        </p:nvGrpSpPr>
        <p:grpSpPr>
          <a:xfrm>
            <a:off x="3700070" y="136524"/>
            <a:ext cx="5058175" cy="6229240"/>
            <a:chOff x="9125" y="2231789"/>
            <a:chExt cx="3497407" cy="430712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9C1FF12A-DF97-4372-BFC0-55055B449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5" y="2231789"/>
              <a:ext cx="3497407" cy="4307124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8A10692F-8DA4-4E69-A8BA-2A670E7ACC47}"/>
                </a:ext>
              </a:extLst>
            </p:cNvPr>
            <p:cNvSpPr/>
            <p:nvPr/>
          </p:nvSpPr>
          <p:spPr>
            <a:xfrm>
              <a:off x="2439357" y="3514053"/>
              <a:ext cx="737952" cy="2451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F87  preassembly hall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AB7A5ECD-1C04-4099-A9E6-839A4660161E}"/>
                </a:ext>
              </a:extLst>
            </p:cNvPr>
            <p:cNvSpPr/>
            <p:nvPr/>
          </p:nvSpPr>
          <p:spPr>
            <a:xfrm>
              <a:off x="1847272" y="3823493"/>
              <a:ext cx="624465" cy="61753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F185 assembly hall</a:t>
              </a: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71C051EE-E935-4150-A4C4-3095394E5251}"/>
                </a:ext>
              </a:extLst>
            </p:cNvPr>
            <p:cNvSpPr/>
            <p:nvPr/>
          </p:nvSpPr>
          <p:spPr>
            <a:xfrm>
              <a:off x="876299" y="5965031"/>
              <a:ext cx="466725" cy="43100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F71 CS pre-assembly</a:t>
              </a: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596" y="136524"/>
            <a:ext cx="7575103" cy="726695"/>
          </a:xfrm>
        </p:spPr>
        <p:txBody>
          <a:bodyPr>
            <a:normAutofit/>
          </a:bodyPr>
          <a:lstStyle/>
          <a:p>
            <a:r>
              <a:rPr lang="en-GB" dirty="0"/>
              <a:t>Assembly procedure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4F256-ABBF-C56F-6D1D-5D43140C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38ECFD5-0F13-48A4-958E-32D70228BB4B}"/>
              </a:ext>
            </a:extLst>
          </p:cNvPr>
          <p:cNvSpPr txBox="1"/>
          <p:nvPr/>
        </p:nvSpPr>
        <p:spPr>
          <a:xfrm>
            <a:off x="203200" y="1301460"/>
            <a:ext cx="406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Assembly contract will have the following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Engineering phase (procedure, design of tooling, material);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Tooling fabrication;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Pre-assembly;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Assembly </a:t>
            </a:r>
          </a:p>
          <a:p>
            <a:r>
              <a:rPr lang="en-US" sz="2800" dirty="0"/>
              <a:t>3 buildings have been reserved for the assembly activities: F87, F71, F185</a:t>
            </a:r>
          </a:p>
        </p:txBody>
      </p:sp>
    </p:spTree>
    <p:extLst>
      <p:ext uri="{BB962C8B-B14F-4D97-AF65-F5344CB8AC3E}">
        <p14:creationId xmlns:p14="http://schemas.microsoft.com/office/powerpoint/2010/main" val="2900429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17953</TotalTime>
  <Words>652</Words>
  <Application>Microsoft Office PowerPoint</Application>
  <PresentationFormat>Affichage à l'écran (4:3)</PresentationFormat>
  <Paragraphs>126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맑은 고딕</vt:lpstr>
      <vt:lpstr>Amasis MT Pro Black</vt:lpstr>
      <vt:lpstr>Apple Symbols</vt:lpstr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Tema di Office</vt:lpstr>
      <vt:lpstr>Progress on DTT machine construction</vt:lpstr>
      <vt:lpstr>Vacuum vessel and ports</vt:lpstr>
      <vt:lpstr>Frascati Coil Cold Test Facility -&gt; CODAS</vt:lpstr>
      <vt:lpstr>In-vessel coils and related power supplies</vt:lpstr>
      <vt:lpstr>Divertor</vt:lpstr>
      <vt:lpstr>Remote Manipulation Systems</vt:lpstr>
      <vt:lpstr>ENEA-DTT RH Training facility</vt:lpstr>
      <vt:lpstr>Diagnostics</vt:lpstr>
      <vt:lpstr>Assembly procedure</vt:lpstr>
      <vt:lpstr>Assembly procedure</vt:lpstr>
      <vt:lpstr>Assembly procedure</vt:lpstr>
      <vt:lpstr>Assembly procedure</vt:lpstr>
      <vt:lpstr>Présentation PowerPoint</vt:lpstr>
      <vt:lpstr>Assembly: scope of supply</vt:lpstr>
      <vt:lpstr>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GIRUZZI Gerardo 128281</cp:lastModifiedBy>
  <cp:revision>429</cp:revision>
  <cp:lastPrinted>2023-07-18T13:03:30Z</cp:lastPrinted>
  <dcterms:created xsi:type="dcterms:W3CDTF">2020-08-28T09:34:50Z</dcterms:created>
  <dcterms:modified xsi:type="dcterms:W3CDTF">2024-05-07T13:54:28Z</dcterms:modified>
</cp:coreProperties>
</file>