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619" r:id="rId2"/>
    <p:sldId id="621" r:id="rId3"/>
    <p:sldId id="599" r:id="rId4"/>
    <p:sldId id="616" r:id="rId5"/>
    <p:sldId id="618" r:id="rId6"/>
    <p:sldId id="612" r:id="rId7"/>
    <p:sldId id="617" r:id="rId8"/>
    <p:sldId id="614" r:id="rId9"/>
    <p:sldId id="615" r:id="rId10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lit" initials="X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FF9900"/>
    <a:srgbClr val="DEDEDE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5000" autoAdjust="0"/>
  </p:normalViewPr>
  <p:slideViewPr>
    <p:cSldViewPr showGuides="1">
      <p:cViewPr varScale="1">
        <p:scale>
          <a:sx n="63" d="100"/>
          <a:sy n="63" d="100"/>
        </p:scale>
        <p:origin x="660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06/05/2024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06/05/2024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20" rIns="99039" bIns="495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9039" tIns="49520" rIns="99039" bIns="495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76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90575" y="1298232"/>
            <a:ext cx="10896600" cy="4968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3376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40801" y="52388"/>
            <a:ext cx="2724151" cy="61849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68352" y="52388"/>
            <a:ext cx="7969249" cy="6184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3250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0575" y="1298232"/>
            <a:ext cx="1089660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187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778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8351" y="1268414"/>
            <a:ext cx="5346700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18251" y="1268414"/>
            <a:ext cx="5346700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067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350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8319" y="37481"/>
            <a:ext cx="8976784" cy="583716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4698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17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9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99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87851"/>
            <a:ext cx="12191997" cy="270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" y="-40615"/>
            <a:ext cx="12191996" cy="7264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028319" y="37481"/>
            <a:ext cx="8976784" cy="57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8436" name="Espace réservé du pied de page 9"/>
          <p:cNvSpPr txBox="1">
            <a:spLocks noGrp="1"/>
          </p:cNvSpPr>
          <p:nvPr userDrawn="1"/>
        </p:nvSpPr>
        <p:spPr bwMode="auto">
          <a:xfrm>
            <a:off x="1675179" y="6536434"/>
            <a:ext cx="890604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fr-FR" sz="1000">
                <a:solidFill>
                  <a:srgbClr val="666666"/>
                </a:solidFill>
                <a:latin typeface="Arial" pitchFamily="34" charset="0"/>
              </a:rPr>
              <a:t>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4</a:t>
            </a:r>
            <a:r>
              <a:rPr lang="fr-FR" sz="1000" baseline="30000" smtClean="0">
                <a:solidFill>
                  <a:srgbClr val="666666"/>
                </a:solidFill>
                <a:latin typeface="Arial" pitchFamily="34" charset="0"/>
              </a:rPr>
              <a:t>th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 </a:t>
            </a:r>
            <a:r>
              <a:rPr lang="fr-FR" sz="1000" smtClean="0">
                <a:solidFill>
                  <a:srgbClr val="666666"/>
                </a:solidFill>
                <a:latin typeface="Arial" pitchFamily="34" charset="0"/>
              </a:rPr>
              <a:t>DTT-RP Team 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meeting </a:t>
            </a:r>
            <a:r>
              <a:rPr lang="fr-FR" sz="1000" baseline="0">
                <a:solidFill>
                  <a:srgbClr val="666666"/>
                </a:solidFill>
                <a:latin typeface="Arial" pitchFamily="34" charset="0"/>
              </a:rPr>
              <a:t>			G. Giruzzi, F. Crisanti, P. Martin            	 	           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6 May</a:t>
            </a:r>
            <a:r>
              <a:rPr lang="fr-FR" sz="1000" smtClean="0">
                <a:solidFill>
                  <a:srgbClr val="666666"/>
                </a:solidFill>
                <a:latin typeface="Arial" pitchFamily="34" charset="0"/>
              </a:rPr>
              <a:t> 2024</a:t>
            </a:r>
            <a:endParaRPr lang="fr-FR" sz="1000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1031" name="Espace réservé du numéro de diapositive 8"/>
          <p:cNvSpPr txBox="1">
            <a:spLocks noGrp="1"/>
          </p:cNvSpPr>
          <p:nvPr userDrawn="1"/>
        </p:nvSpPr>
        <p:spPr bwMode="auto">
          <a:xfrm>
            <a:off x="10699752" y="6525548"/>
            <a:ext cx="149224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000">
                <a:solidFill>
                  <a:srgbClr val="666666"/>
                </a:solidFill>
              </a:rPr>
              <a:t>|  PAGE </a:t>
            </a:r>
            <a:fld id="{A0581F6E-2BD0-4EF1-8F06-EDD2A696C12A}" type="slidenum">
              <a:rPr lang="fr-FR" sz="1000" smtClean="0">
                <a:solidFill>
                  <a:srgbClr val="666666"/>
                </a:solidFill>
              </a:rPr>
              <a:pPr eaLnBrk="1" hangingPunct="1">
                <a:defRPr/>
              </a:pPr>
              <a:t>‹N°›</a:t>
            </a:fld>
            <a:endParaRPr lang="fr-FR" sz="1000">
              <a:solidFill>
                <a:srgbClr val="666666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9B14853-A038-DC4B-8B10-866907B42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608" y="61252"/>
            <a:ext cx="577567" cy="54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02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5"/>
        </a:buBlip>
        <a:defRPr sz="1600">
          <a:solidFill>
            <a:srgbClr val="666666"/>
          </a:solidFill>
          <a:latin typeface="+mn-lt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>
          <a:solidFill>
            <a:srgbClr val="666666"/>
          </a:solidFill>
          <a:latin typeface="+mn-lt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6"/>
        </a:buBlip>
        <a:defRPr sz="1600">
          <a:solidFill>
            <a:srgbClr val="666666"/>
          </a:solidFill>
          <a:latin typeface="+mn-lt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5pPr>
      <a:lvl6pPr marL="15906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6pPr>
      <a:lvl7pPr marL="20478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7pPr>
      <a:lvl8pPr marL="25050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8pPr>
      <a:lvl9pPr marL="29622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emf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tt-project-it.zoom.us/j/5050475751?pwd=azJiSXJyTlZ5elY0N3FlMHNPMHZodz09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ippweb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r="69285"/>
          <a:stretch/>
        </p:blipFill>
        <p:spPr bwMode="auto">
          <a:xfrm>
            <a:off x="3640038" y="4905207"/>
            <a:ext cx="620763" cy="52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1" b="10631"/>
          <a:stretch>
            <a:fillRect/>
          </a:stretch>
        </p:blipFill>
        <p:spPr bwMode="auto">
          <a:xfrm>
            <a:off x="3247577" y="3967829"/>
            <a:ext cx="1004628" cy="52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32" y="5838230"/>
            <a:ext cx="956264" cy="46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97" y="4013718"/>
            <a:ext cx="818196" cy="40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1" descr="http://betelgeuse.intra.cea.fr:8080/alfresco/cd/d/workspace/SpacesStore/c6532889-d614-4779-b42b-863c45f7eb89/CEA_logo_quadri-sur-fond-rou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269" y="3948259"/>
            <a:ext cx="632790" cy="51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512" y="5842653"/>
            <a:ext cx="821275" cy="45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263" y="3958428"/>
            <a:ext cx="499687" cy="4905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Placeholder 7" descr="ERM-Logo_newer.pdf">
            <a:extLst>
              <a:ext uri="{FF2B5EF4-FFF2-40B4-BE49-F238E27FC236}">
                <a16:creationId xmlns:a16="http://schemas.microsoft.com/office/drawing/2014/main" id="{7CAE3017-0581-B146-89BC-3A0849B42E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97" r="-21297"/>
          <a:stretch>
            <a:fillRect/>
          </a:stretch>
        </p:blipFill>
        <p:spPr>
          <a:xfrm>
            <a:off x="1591395" y="4946950"/>
            <a:ext cx="669256" cy="46791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1872" y="5689526"/>
            <a:ext cx="567656" cy="61054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283" y="4882376"/>
            <a:ext cx="607869" cy="59706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7759" y="5812276"/>
            <a:ext cx="485913" cy="487796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40615" y="4882376"/>
            <a:ext cx="619971" cy="607971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81602" y="4984747"/>
            <a:ext cx="1113921" cy="368313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1708" y="4037720"/>
            <a:ext cx="1140468" cy="38591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63772" y="4894850"/>
            <a:ext cx="532066" cy="572114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08348" y="3995289"/>
            <a:ext cx="887311" cy="35257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7369" y="105273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DTT Research Plan</a:t>
            </a:r>
            <a:b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lang="en-GB" sz="3200" b="1" noProof="0" smtClean="0">
                <a:solidFill>
                  <a:srgbClr val="FF0000"/>
                </a:solidFill>
              </a:rPr>
              <a:t>Version 1.0</a:t>
            </a:r>
          </a:p>
        </p:txBody>
      </p:sp>
      <p:pic>
        <p:nvPicPr>
          <p:cNvPr id="26" name="Picture 4" descr="Logo CCF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76" y="5816666"/>
            <a:ext cx="876712" cy="29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1851" y="5786557"/>
            <a:ext cx="930441" cy="5392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564" y="21034"/>
            <a:ext cx="7323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/>
              <a:t>4</a:t>
            </a:r>
            <a:r>
              <a:rPr lang="en-GB" sz="2400" b="1" baseline="30000"/>
              <a:t>th</a:t>
            </a:r>
            <a:r>
              <a:rPr lang="en-GB" sz="2400" b="1">
                <a:latin typeface="Arial" charset="0"/>
              </a:rPr>
              <a:t> DTT-RP Team </a:t>
            </a:r>
            <a:r>
              <a:rPr lang="en-GB" sz="2400" b="1" smtClean="0">
                <a:latin typeface="Arial" charset="0"/>
              </a:rPr>
              <a:t>meeting – Scope of the meeting</a:t>
            </a:r>
            <a:endParaRPr lang="en-GB" sz="2400"/>
          </a:p>
        </p:txBody>
      </p:sp>
      <p:grpSp>
        <p:nvGrpSpPr>
          <p:cNvPr id="4" name="Groupe 3"/>
          <p:cNvGrpSpPr/>
          <p:nvPr/>
        </p:nvGrpSpPr>
        <p:grpSpPr>
          <a:xfrm>
            <a:off x="1055440" y="2276872"/>
            <a:ext cx="6192688" cy="1152128"/>
            <a:chOff x="1055440" y="2276872"/>
            <a:chExt cx="6192688" cy="1152128"/>
          </a:xfrm>
        </p:grpSpPr>
        <p:sp>
          <p:nvSpPr>
            <p:cNvPr id="5" name="Rectangle 4"/>
            <p:cNvSpPr/>
            <p:nvPr/>
          </p:nvSpPr>
          <p:spPr>
            <a:xfrm>
              <a:off x="1119634" y="2324126"/>
              <a:ext cx="335291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2000">
                  <a:latin typeface="Arial" charset="0"/>
                </a:rPr>
                <a:t>9 Chapters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2000">
                  <a:latin typeface="Arial" charset="0"/>
                </a:rPr>
                <a:t>9 Appendices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2000">
                  <a:latin typeface="Arial" charset="0"/>
                </a:rPr>
                <a:t>191 </a:t>
              </a:r>
              <a:r>
                <a:rPr lang="fr-FR" sz="2000" smtClean="0">
                  <a:latin typeface="Arial" charset="0"/>
                </a:rPr>
                <a:t>pages</a:t>
              </a:r>
              <a:endParaRPr lang="fr-FR" sz="2000"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40037" y="2324126"/>
              <a:ext cx="36080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2000">
                  <a:latin typeface="Arial" charset="0"/>
                </a:rPr>
                <a:t>98 authors and contributors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2000">
                  <a:latin typeface="Arial" charset="0"/>
                </a:rPr>
                <a:t>18 Research Institutes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2000">
                  <a:latin typeface="Arial" charset="0"/>
                </a:rPr>
                <a:t>9 countries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1055440" y="2276872"/>
              <a:ext cx="6192688" cy="1152128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0"/>
          <a:srcRect r="1573"/>
          <a:stretch/>
        </p:blipFill>
        <p:spPr>
          <a:xfrm>
            <a:off x="7996887" y="833278"/>
            <a:ext cx="4029543" cy="5620058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1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9576" y="0"/>
            <a:ext cx="7452057" cy="583716"/>
          </a:xfrm>
        </p:spPr>
        <p:txBody>
          <a:bodyPr/>
          <a:lstStyle/>
          <a:p>
            <a:r>
              <a:rPr lang="fr-FR" smtClean="0"/>
              <a:t>Coordinators, leading authors and contributors</a:t>
            </a:r>
            <a:endParaRPr lang="en-GB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91345" y="1628800"/>
          <a:ext cx="6120679" cy="486173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60240">
                  <a:extLst>
                    <a:ext uri="{9D8B030D-6E8A-4147-A177-3AD203B41FA5}">
                      <a16:colId xmlns:a16="http://schemas.microsoft.com/office/drawing/2014/main" val="4050350008"/>
                    </a:ext>
                  </a:extLst>
                </a:gridCol>
                <a:gridCol w="971269">
                  <a:extLst>
                    <a:ext uri="{9D8B030D-6E8A-4147-A177-3AD203B41FA5}">
                      <a16:colId xmlns:a16="http://schemas.microsoft.com/office/drawing/2014/main" val="3186937952"/>
                    </a:ext>
                  </a:extLst>
                </a:gridCol>
                <a:gridCol w="2989170">
                  <a:extLst>
                    <a:ext uri="{9D8B030D-6E8A-4147-A177-3AD203B41FA5}">
                      <a16:colId xmlns:a16="http://schemas.microsoft.com/office/drawing/2014/main" val="36576677"/>
                    </a:ext>
                  </a:extLst>
                </a:gridCol>
              </a:tblGrid>
              <a:tr h="6231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1: DTT power exhaust strategy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 Crisanti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Giruzzi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Martin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DTT S.C.a.r.l. &amp; University of Tuscia,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CEA, IRFM, France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DTT S.C.a.r.l., RFX &amp; University of Padova,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741649"/>
                  </a:ext>
                </a:extLst>
              </a:tr>
              <a:tr h="311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2: Plasma scenarios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Mantica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Angioni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CNR – ISTP,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Planck IPP, </a:t>
                      </a:r>
                      <a:r>
                        <a:rPr lang="en-GB" sz="1200" i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527429"/>
                  </a:ext>
                </a:extLst>
              </a:tr>
              <a:tr h="467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3: Divertor and SOL physics, plasma-wall interactions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Innocente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Tsitrone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Wischmeier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Consorzio RFX,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CEA, IRFM, France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Planck IPP, Germany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147124"/>
                  </a:ext>
                </a:extLst>
              </a:tr>
              <a:tr h="311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4: Transport physics and integrated modelling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Angioni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Mantica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Planck IPP, Germany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CNR – ISTP,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956207"/>
                  </a:ext>
                </a:extLst>
              </a:tr>
              <a:tr h="467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5: MHD, disruptions and control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Nardon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Vlad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Falessi</a:t>
                      </a: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CEA, IRFM, France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383739"/>
                  </a:ext>
                </a:extLst>
              </a:tr>
              <a:tr h="6231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6: Physics of heating, current drive and fuelling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Sozzi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Van Eester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Vincenzi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Terranova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CNR – ISTP,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ERM/KMS, Belgium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Consorzio RFX,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Consorzio RFX,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045595"/>
                  </a:ext>
                </a:extLst>
              </a:tr>
              <a:tr h="467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7: Energetic particle physics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Vlad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Falessi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Nardon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CEA, IRFM, France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375582"/>
                  </a:ext>
                </a:extLst>
              </a:tr>
              <a:tr h="467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8: Theory and simulation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Falessi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Vlad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Nardon</a:t>
                      </a: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CEA, IRFM, France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270970"/>
                  </a:ext>
                </a:extLst>
              </a:tr>
              <a:tr h="580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9: Fusion t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echnology developments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Brezinsek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Day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Dose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FZJ, Germany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KIT, Germany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330356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9336" y="659304"/>
            <a:ext cx="583264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Coordinators</a:t>
            </a:r>
            <a:endParaRPr kumimoji="0" lang="en-GB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 Crisanti</a:t>
            </a:r>
            <a:r>
              <a:rPr lang="en-GB" altLang="en-US" sz="1600" smtClean="0"/>
              <a:t>, </a:t>
            </a:r>
            <a:r>
              <a:rPr kumimoji="0" lang="it-IT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Giruzzi,</a:t>
            </a:r>
            <a:r>
              <a:rPr kumimoji="0" lang="it-IT" altLang="en-US" sz="16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Martin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 Authors </a:t>
            </a:r>
            <a:endParaRPr kumimoji="0" lang="en-GB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824192" y="714182"/>
            <a:ext cx="30243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Contributors</a:t>
            </a: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1142788"/>
            <a:ext cx="5568616" cy="53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9616" y="20097"/>
            <a:ext cx="5544616" cy="583716"/>
          </a:xfrm>
        </p:spPr>
        <p:txBody>
          <a:bodyPr/>
          <a:lstStyle/>
          <a:p>
            <a:r>
              <a:rPr lang="fr-FR"/>
              <a:t>DTT Research Plan activity </a:t>
            </a:r>
            <a:r>
              <a:rPr lang="fr-FR" smtClean="0"/>
              <a:t>timeline /1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407368" y="980728"/>
            <a:ext cx="113052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DTT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Plan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				         		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July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for participation				     		      		July-Sept. 2022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of DTT-RP participants (~90) and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ROs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of the 6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Expert groups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		Sept. 2022</a:t>
            </a:r>
          </a:p>
          <a:p>
            <a:pPr marL="630238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b="1" dirty="0"/>
              <a:t>EG-1: </a:t>
            </a:r>
            <a:r>
              <a:rPr lang="en-GB" dirty="0"/>
              <a:t>DTT scientific exploitation strategy		- </a:t>
            </a:r>
            <a:r>
              <a:rPr lang="en-GB" b="1" dirty="0"/>
              <a:t> EG-4: </a:t>
            </a:r>
            <a:r>
              <a:rPr lang="en-GB" dirty="0"/>
              <a:t>Heating, current drive and fuelling</a:t>
            </a:r>
            <a:r>
              <a:rPr lang="en-GB" b="1" dirty="0"/>
              <a:t> </a:t>
            </a:r>
            <a:endParaRPr lang="en-GB" dirty="0"/>
          </a:p>
          <a:p>
            <a:pPr marL="630238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b="1" dirty="0"/>
              <a:t>EG-2: </a:t>
            </a:r>
            <a:r>
              <a:rPr lang="en-GB" dirty="0"/>
              <a:t>Divertor and SOL physics 		        	-</a:t>
            </a:r>
            <a:r>
              <a:rPr lang="en-GB" b="1" dirty="0"/>
              <a:t>  EG-5: </a:t>
            </a:r>
            <a:r>
              <a:rPr lang="en-GB" dirty="0"/>
              <a:t>MHD and fast particles, theory	</a:t>
            </a:r>
          </a:p>
          <a:p>
            <a:pPr marL="630238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b="1" dirty="0"/>
              <a:t>EG-3: </a:t>
            </a:r>
            <a:r>
              <a:rPr lang="en-GB" dirty="0"/>
              <a:t>Plasma scenarios and associated modelling	-</a:t>
            </a:r>
            <a:r>
              <a:rPr lang="en-GB" b="1" dirty="0"/>
              <a:t>  EG-6: </a:t>
            </a:r>
            <a:r>
              <a:rPr lang="en-GB" dirty="0"/>
              <a:t>Fusion technology </a:t>
            </a:r>
            <a:r>
              <a:rPr lang="en-GB"/>
              <a:t>developments </a:t>
            </a:r>
            <a:r>
              <a:rPr lang="en-GB" dirty="0"/>
              <a:t>	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1st meeting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(Kick-off) of the DTT-RP Team (in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at ENEA/Frascati)	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16-17 Nov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2022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2nd meeting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of the DTT-RP Team (in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at ENEA/Frascati)	    		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26-28 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Apr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2023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Production of document on the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Solenoid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options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		May 2023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Production of slides for the 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			June 2023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Production of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synopses of the DTT-RP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chapters</a:t>
            </a:r>
            <a:r>
              <a:rPr lang="fr-F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end July 2023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Production of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drafts of the DTT-RP </a:t>
            </a:r>
            <a:r>
              <a:rPr lang="fr-FR" b="1" err="1">
                <a:latin typeface="Arial" panose="020B0604020202020204" pitchFamily="34" charset="0"/>
                <a:cs typeface="Arial" panose="020B0604020202020204" pitchFamily="34" charset="0"/>
              </a:rPr>
              <a:t>chapters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i="1" smtClean="0">
                <a:latin typeface="Arial" panose="020B0604020202020204" pitchFamily="34" charset="0"/>
                <a:cs typeface="Arial" panose="020B0604020202020204" pitchFamily="34" charset="0"/>
              </a:rPr>
              <a:t>(except Chap. 3)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Nov. 2023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3rd meeting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of the DTT-RP Team (in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at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Padova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	   	  	13-15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9616" y="20097"/>
            <a:ext cx="5544616" cy="583716"/>
          </a:xfrm>
        </p:spPr>
        <p:txBody>
          <a:bodyPr/>
          <a:lstStyle/>
          <a:p>
            <a:r>
              <a:rPr lang="fr-FR"/>
              <a:t>DTT Research Plan activity </a:t>
            </a:r>
            <a:r>
              <a:rPr lang="fr-FR" smtClean="0"/>
              <a:t>timeline /2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335360" y="1124744"/>
            <a:ext cx="11305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draft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DTT-RP completed. Sent to ROs for </a:t>
            </a: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final reading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by Expert Groups	end March 2024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Final comments by ROs/Expert Groups</a:t>
            </a: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 expected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					end April 2024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4th 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meeting 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of the DTT-RP Team (in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person)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6-8 May 2024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to be 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 </a:t>
            </a:r>
            <a:r>
              <a:rPr lang="fr-FR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CTS for comments (not for approval)</a:t>
            </a:r>
            <a:r>
              <a:rPr lang="fr-FR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mid 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2024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DTT-RP version 1 issued</a:t>
            </a:r>
            <a:r>
              <a:rPr lang="fr-FR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end May 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EUROfusion Science Meeting 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DTT (including short presentation of DTT-RP)	12 June 2024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for new DTT-RP Team 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 elaborate version 2)				TBD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present and discuss the DTT Research Plan to the fusion community	TBD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meeting 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new DTT-RP Team						autumn 2024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DTT-RP </a:t>
            </a:r>
            <a:r>
              <a:rPr lang="fr-FR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b="1" baseline="30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fr-FR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version 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							autumn </a:t>
            </a:r>
            <a:r>
              <a:rPr lang="fr-FR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fr-FR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Meeting – general information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35360" y="836712"/>
            <a:ext cx="11305256" cy="531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 connection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https://dtt-project-it.zoom.us/j/5050475751?pwd=azJiSXJyTlZ5elY0N3FlMHNPMHZodz09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(in person)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Crisanti, 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Martin, 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Giruzzi, 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Innocente, 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Mantica, 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Sozzi, 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Vlad, 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Falessi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(remote)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Wischmeier, 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Tsitrone, 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Angioni, 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Eester, 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Terranova, 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Nardon, 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Brezinsek, 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Dose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u="sng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Observers (in-person or remote)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</a:pP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Militello (UKAEA), A. Loarte (ITER), E. De Marchi (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ENI)</a:t>
            </a:r>
            <a:r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Romanelli, E. Di Pietro, A. Pizzuto, 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Ciotti, F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Zonca</a:t>
            </a:r>
            <a:endParaRPr lang="it-IT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fr-FR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u="sng">
                <a:latin typeface="Calibri" panose="020F0502020204030204" pitchFamily="34" charset="0"/>
                <a:cs typeface="Calibri" panose="020F0502020204030204" pitchFamily="34" charset="0"/>
              </a:rPr>
              <a:t>Transportations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Public Shuttle bus (Schiaffini) to reach ENEA Labs from Frascati town. Bus stop in front of Bar Fondi, Piazza Roma 18. Cost of the ticket: 1.10 €. </a:t>
            </a:r>
          </a:p>
          <a:p>
            <a:r>
              <a:rPr lang="en-GB"/>
              <a:t> </a:t>
            </a:r>
            <a:endParaRPr lang="en-GB" smtClean="0"/>
          </a:p>
          <a:p>
            <a:r>
              <a:rPr lang="en-GB" u="sng" smtClean="0">
                <a:latin typeface="Calibri" panose="020F0502020204030204" pitchFamily="34" charset="0"/>
                <a:cs typeface="Calibri" panose="020F0502020204030204" pitchFamily="34" charset="0"/>
              </a:rPr>
              <a:t>Social dinner</a:t>
            </a:r>
            <a:r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Today at 20:00. Ristorante "Pasquino", Via Sepolcro di Lucullo 6.  Cost: ~30 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€. </a:t>
            </a:r>
          </a:p>
        </p:txBody>
      </p:sp>
    </p:spTree>
    <p:extLst>
      <p:ext uri="{BB962C8B-B14F-4D97-AF65-F5344CB8AC3E}">
        <p14:creationId xmlns:p14="http://schemas.microsoft.com/office/powerpoint/2010/main" val="14123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Scope of the meeting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91344" y="908720"/>
            <a:ext cx="11809312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GB" sz="2000">
                <a:solidFill>
                  <a:srgbClr val="0000FF"/>
                </a:solidFill>
                <a:ea typeface="Calibri" panose="020F0502020204030204" pitchFamily="34" charset="0"/>
              </a:rPr>
              <a:t>Presentation by the EG-ROs </a:t>
            </a:r>
            <a:r>
              <a:rPr lang="en-GB" sz="2000">
                <a:ea typeface="Calibri" panose="020F0502020204030204" pitchFamily="34" charset="0"/>
              </a:rPr>
              <a:t>of slides </a:t>
            </a:r>
            <a:r>
              <a:rPr lang="en-GB" sz="2000" smtClean="0">
                <a:ea typeface="Calibri" panose="020F0502020204030204" pitchFamily="34" charset="0"/>
              </a:rPr>
              <a:t>with the following content (suggested):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mtClean="0">
                <a:ea typeface="Calibri" panose="020F0502020204030204" pitchFamily="34" charset="0"/>
              </a:rPr>
              <a:t>Very </a:t>
            </a:r>
            <a:r>
              <a:rPr lang="en-GB">
                <a:ea typeface="Calibri" panose="020F0502020204030204" pitchFamily="34" charset="0"/>
              </a:rPr>
              <a:t>short summary of the chapter </a:t>
            </a:r>
            <a:r>
              <a:rPr lang="en-GB" u="sng">
                <a:ea typeface="Calibri" panose="020F0502020204030204" pitchFamily="34" charset="0"/>
              </a:rPr>
              <a:t>rationale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u="sng" smtClean="0">
                <a:ea typeface="Calibri" panose="020F0502020204030204" pitchFamily="34" charset="0"/>
              </a:rPr>
              <a:t>Changes</a:t>
            </a:r>
            <a:r>
              <a:rPr lang="en-GB" smtClean="0">
                <a:ea typeface="Calibri" panose="020F0502020204030204" pitchFamily="34" charset="0"/>
              </a:rPr>
              <a:t> </a:t>
            </a:r>
            <a:r>
              <a:rPr lang="en-GB">
                <a:ea typeface="Calibri" panose="020F0502020204030204" pitchFamily="34" charset="0"/>
              </a:rPr>
              <a:t>and </a:t>
            </a:r>
            <a:r>
              <a:rPr lang="en-GB" u="sng">
                <a:ea typeface="Calibri" panose="020F0502020204030204" pitchFamily="34" charset="0"/>
              </a:rPr>
              <a:t>improvements</a:t>
            </a:r>
            <a:r>
              <a:rPr lang="en-GB">
                <a:ea typeface="Calibri" panose="020F0502020204030204" pitchFamily="34" charset="0"/>
              </a:rPr>
              <a:t> with respect to the first version (if any)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mtClean="0">
                <a:ea typeface="Calibri" panose="020F0502020204030204" pitchFamily="34" charset="0"/>
              </a:rPr>
              <a:t>Presentation </a:t>
            </a:r>
            <a:r>
              <a:rPr lang="en-GB">
                <a:ea typeface="Calibri" panose="020F0502020204030204" pitchFamily="34" charset="0"/>
              </a:rPr>
              <a:t>of the </a:t>
            </a:r>
            <a:r>
              <a:rPr lang="en-GB" u="sng">
                <a:ea typeface="Calibri" panose="020F0502020204030204" pitchFamily="34" charset="0"/>
              </a:rPr>
              <a:t>Headlines</a:t>
            </a:r>
            <a:r>
              <a:rPr lang="en-GB">
                <a:ea typeface="Calibri" panose="020F0502020204030204" pitchFamily="34" charset="0"/>
              </a:rPr>
              <a:t> (they were elaborated </a:t>
            </a:r>
            <a:r>
              <a:rPr lang="en-GB" u="sng">
                <a:ea typeface="Calibri" panose="020F0502020204030204" pitchFamily="34" charset="0"/>
              </a:rPr>
              <a:t>after</a:t>
            </a:r>
            <a:r>
              <a:rPr lang="en-GB">
                <a:ea typeface="Calibri" panose="020F0502020204030204" pitchFamily="34" charset="0"/>
              </a:rPr>
              <a:t> the previous meeting)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mtClean="0">
                <a:ea typeface="Calibri" panose="020F0502020204030204" pitchFamily="34" charset="0"/>
              </a:rPr>
              <a:t>How </a:t>
            </a:r>
            <a:r>
              <a:rPr lang="en-GB">
                <a:ea typeface="Calibri" panose="020F0502020204030204" pitchFamily="34" charset="0"/>
              </a:rPr>
              <a:t>to develop </a:t>
            </a:r>
            <a:r>
              <a:rPr lang="en-GB" smtClean="0">
                <a:ea typeface="Calibri" panose="020F0502020204030204" pitchFamily="34" charset="0"/>
              </a:rPr>
              <a:t>the </a:t>
            </a:r>
            <a:r>
              <a:rPr lang="en-GB">
                <a:ea typeface="Calibri" panose="020F0502020204030204" pitchFamily="34" charset="0"/>
              </a:rPr>
              <a:t>chapter for the </a:t>
            </a:r>
            <a:r>
              <a:rPr lang="en-GB" u="sng">
                <a:ea typeface="Calibri" panose="020F0502020204030204" pitchFamily="34" charset="0"/>
              </a:rPr>
              <a:t>next versions </a:t>
            </a:r>
            <a:r>
              <a:rPr lang="en-GB">
                <a:ea typeface="Calibri" panose="020F0502020204030204" pitchFamily="34" charset="0"/>
              </a:rPr>
              <a:t>(new items, points to be developed, new simulations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u="sng" smtClean="0">
                <a:ea typeface="Calibri" panose="020F0502020204030204" pitchFamily="34" charset="0"/>
              </a:rPr>
              <a:t>Ideas </a:t>
            </a:r>
            <a:r>
              <a:rPr lang="en-GB" u="sng">
                <a:ea typeface="Calibri" panose="020F0502020204030204" pitchFamily="34" charset="0"/>
              </a:rPr>
              <a:t>about the follow-up </a:t>
            </a:r>
            <a:r>
              <a:rPr lang="en-GB">
                <a:ea typeface="Calibri" panose="020F0502020204030204" pitchFamily="34" charset="0"/>
              </a:rPr>
              <a:t>of the DTT-RP activity (work method, proposals of experiments on other tokamaks, code and simulation developments etc</a:t>
            </a:r>
            <a:r>
              <a:rPr lang="en-GB" smtClean="0">
                <a:ea typeface="Calibri" panose="020F0502020204030204" pitchFamily="34" charset="0"/>
              </a:rPr>
              <a:t>.)</a:t>
            </a:r>
            <a:endParaRPr lang="en-GB" sz="2000" smtClean="0"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GB" sz="2000" smtClean="0">
                <a:solidFill>
                  <a:srgbClr val="0000FF"/>
                </a:solidFill>
                <a:ea typeface="Calibri" panose="020F0502020204030204" pitchFamily="34" charset="0"/>
              </a:rPr>
              <a:t>First </a:t>
            </a:r>
            <a:r>
              <a:rPr lang="en-GB" sz="2000">
                <a:solidFill>
                  <a:srgbClr val="0000FF"/>
                </a:solidFill>
                <a:ea typeface="Calibri" panose="020F0502020204030204" pitchFamily="34" charset="0"/>
              </a:rPr>
              <a:t>objective</a:t>
            </a:r>
            <a:r>
              <a:rPr lang="en-GB" sz="2000" smtClean="0">
                <a:ea typeface="Calibri" panose="020F0502020204030204" pitchFamily="34" charset="0"/>
              </a:rPr>
              <a:t>: final agreement on the </a:t>
            </a:r>
            <a:r>
              <a:rPr lang="en-GB" sz="2000" b="1" smtClean="0">
                <a:ea typeface="Calibri" panose="020F0502020204030204" pitchFamily="34" charset="0"/>
              </a:rPr>
              <a:t>contents</a:t>
            </a:r>
            <a:r>
              <a:rPr lang="en-GB" sz="2000" smtClean="0">
                <a:ea typeface="Calibri" panose="020F0502020204030204" pitchFamily="34" charset="0"/>
              </a:rPr>
              <a:t> before last revision and public issue</a:t>
            </a:r>
            <a:endParaRPr lang="en-GB" sz="2000" b="1"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GB" sz="2000">
                <a:solidFill>
                  <a:srgbClr val="0000FF"/>
                </a:solidFill>
                <a:ea typeface="Calibri" panose="020F0502020204030204" pitchFamily="34" charset="0"/>
              </a:rPr>
              <a:t>Second objective</a:t>
            </a:r>
            <a:r>
              <a:rPr lang="en-GB" sz="2000">
                <a:ea typeface="Calibri" panose="020F0502020204030204" pitchFamily="34" charset="0"/>
              </a:rPr>
              <a:t>: </a:t>
            </a:r>
            <a:r>
              <a:rPr lang="en-GB" sz="2000" smtClean="0">
                <a:ea typeface="Calibri" panose="020F0502020204030204" pitchFamily="34" charset="0"/>
              </a:rPr>
              <a:t>discuss next steps of the activity, possible developments</a:t>
            </a:r>
            <a:endParaRPr lang="en-GB" sz="2000"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GB" sz="2000" smtClean="0">
                <a:solidFill>
                  <a:srgbClr val="0000FF"/>
                </a:solidFill>
                <a:ea typeface="Calibri" panose="020F0502020204030204" pitchFamily="34" charset="0"/>
              </a:rPr>
              <a:t>Wednesday </a:t>
            </a:r>
            <a:r>
              <a:rPr lang="en-GB" sz="2000">
                <a:solidFill>
                  <a:srgbClr val="0000FF"/>
                </a:solidFill>
                <a:ea typeface="Calibri" panose="020F0502020204030204" pitchFamily="34" charset="0"/>
              </a:rPr>
              <a:t>morning</a:t>
            </a:r>
            <a:r>
              <a:rPr lang="en-GB" sz="2000">
                <a:ea typeface="Calibri" panose="020F0502020204030204" pitchFamily="34" charset="0"/>
              </a:rPr>
              <a:t>: </a:t>
            </a:r>
            <a:r>
              <a:rPr lang="en-GB" sz="2000" b="1">
                <a:ea typeface="Calibri" panose="020F0502020204030204" pitchFamily="34" charset="0"/>
              </a:rPr>
              <a:t>final </a:t>
            </a:r>
            <a:r>
              <a:rPr lang="en-GB" sz="2000" b="1" smtClean="0">
                <a:ea typeface="Calibri" panose="020F0502020204030204" pitchFamily="34" charset="0"/>
              </a:rPr>
              <a:t>discussion</a:t>
            </a:r>
            <a:r>
              <a:rPr lang="en-GB" sz="2000" smtClean="0">
                <a:ea typeface="Calibri" panose="020F0502020204030204" pitchFamily="34" charset="0"/>
              </a:rPr>
              <a:t>, with the following objectives: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smtClean="0"/>
              <a:t>agree</a:t>
            </a:r>
            <a:r>
              <a:rPr lang="en-GB" smtClean="0"/>
              <a:t> on main </a:t>
            </a:r>
            <a:r>
              <a:rPr lang="en-GB" b="1"/>
              <a:t>changes and improvements </a:t>
            </a:r>
            <a:r>
              <a:rPr lang="en-GB"/>
              <a:t>of the </a:t>
            </a:r>
            <a:r>
              <a:rPr lang="en-GB" smtClean="0"/>
              <a:t>draft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fr-FR" b="1" smtClean="0"/>
              <a:t>agree </a:t>
            </a:r>
            <a:r>
              <a:rPr lang="fr-FR" smtClean="0"/>
              <a:t>on general </a:t>
            </a:r>
            <a:r>
              <a:rPr lang="fr-FR" b="1" smtClean="0"/>
              <a:t>format</a:t>
            </a:r>
            <a:r>
              <a:rPr lang="fr-FR" smtClean="0"/>
              <a:t>, lists of authors, </a:t>
            </a:r>
            <a:r>
              <a:rPr lang="fr-FR" b="1" smtClean="0"/>
              <a:t>contributors</a:t>
            </a:r>
            <a:r>
              <a:rPr lang="fr-FR" smtClean="0"/>
              <a:t> etc.</a:t>
            </a:r>
            <a:endParaRPr lang="en-GB" smtClean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fr-FR" b="1" smtClean="0"/>
              <a:t>agree</a:t>
            </a:r>
            <a:r>
              <a:rPr lang="fr-FR" smtClean="0"/>
              <a:t> on </a:t>
            </a:r>
            <a:r>
              <a:rPr lang="fr-FR" b="1" smtClean="0"/>
              <a:t>next steps and timeline</a:t>
            </a:r>
            <a:endParaRPr lang="fr-FR" smtClean="0"/>
          </a:p>
          <a:p>
            <a:pPr lvl="1">
              <a:lnSpc>
                <a:spcPct val="150000"/>
              </a:lnSpc>
            </a:pPr>
            <a:endParaRPr lang="en-GB" sz="200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Meeting agenda /1</a:t>
            </a:r>
            <a:endParaRPr lang="en-GB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67" y="1268760"/>
            <a:ext cx="10588515" cy="447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Meeting agenda /2</a:t>
            </a:r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908720"/>
            <a:ext cx="10661391" cy="52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Meeting agenda /3</a:t>
            </a:r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772816"/>
            <a:ext cx="10631384" cy="288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91601"/>
      </p:ext>
    </p:extLst>
  </p:cSld>
  <p:clrMapOvr>
    <a:masterClrMapping/>
  </p:clrMapOvr>
</p:sld>
</file>

<file path=ppt/theme/theme1.xml><?xml version="1.0" encoding="utf-8"?>
<a:theme xmlns:a="http://schemas.openxmlformats.org/drawingml/2006/main" name="1_Masque principal">
  <a:themeElements>
    <a:clrScheme name="1_Masque principal 1">
      <a:dk1>
        <a:srgbClr val="000000"/>
      </a:dk1>
      <a:lt1>
        <a:srgbClr val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FFFFF"/>
      </a:accent3>
      <a:accent4>
        <a:srgbClr val="000000"/>
      </a:accent4>
      <a:accent5>
        <a:srgbClr val="BEAAB9"/>
      </a:accent5>
      <a:accent6>
        <a:srgbClr val="D97A23"/>
      </a:accent6>
      <a:hlink>
        <a:srgbClr val="0000FF"/>
      </a:hlink>
      <a:folHlink>
        <a:srgbClr val="800080"/>
      </a:folHlink>
    </a:clrScheme>
    <a:fontScheme name="1_Masque princip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Masque principal 1">
        <a:dk1>
          <a:srgbClr val="000000"/>
        </a:dk1>
        <a:lt1>
          <a:srgbClr val="FFFFFF"/>
        </a:lt1>
        <a:dk2>
          <a:srgbClr val="DC0528"/>
        </a:dk2>
        <a:lt2>
          <a:srgbClr val="96C31E"/>
        </a:lt2>
        <a:accent1>
          <a:srgbClr val="781469"/>
        </a:accent1>
        <a:accent2>
          <a:srgbClr val="F08728"/>
        </a:accent2>
        <a:accent3>
          <a:srgbClr val="FFFFFF"/>
        </a:accent3>
        <a:accent4>
          <a:srgbClr val="000000"/>
        </a:accent4>
        <a:accent5>
          <a:srgbClr val="BEAAB9"/>
        </a:accent5>
        <a:accent6>
          <a:srgbClr val="D97A2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8202</TotalTime>
  <Words>1090</Words>
  <Application>Microsoft Office PowerPoint</Application>
  <PresentationFormat>Grand écran</PresentationFormat>
  <Paragraphs>138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1_Masque principal</vt:lpstr>
      <vt:lpstr>Présentation PowerPoint</vt:lpstr>
      <vt:lpstr>Coordinators, leading authors and contributors</vt:lpstr>
      <vt:lpstr>DTT Research Plan activity timeline /1</vt:lpstr>
      <vt:lpstr>DTT Research Plan activity timeline /2</vt:lpstr>
      <vt:lpstr>Meeting – general information</vt:lpstr>
      <vt:lpstr>Scope of the meeting</vt:lpstr>
      <vt:lpstr>Meeting agenda /1</vt:lpstr>
      <vt:lpstr>Meeting agenda /2</vt:lpstr>
      <vt:lpstr>Meeting agenda /3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GIRUZZI Gerardo 128281</cp:lastModifiedBy>
  <cp:revision>572</cp:revision>
  <cp:lastPrinted>2023-05-23T08:49:07Z</cp:lastPrinted>
  <dcterms:created xsi:type="dcterms:W3CDTF">2014-10-17T14:45:18Z</dcterms:created>
  <dcterms:modified xsi:type="dcterms:W3CDTF">2024-05-06T17:00:30Z</dcterms:modified>
</cp:coreProperties>
</file>